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handoutMasterIdLst>
    <p:handoutMasterId r:id="rId41"/>
  </p:handoutMasterIdLst>
  <p:sldIdLst>
    <p:sldId id="265" r:id="rId2"/>
    <p:sldId id="257" r:id="rId3"/>
    <p:sldId id="5052" r:id="rId4"/>
    <p:sldId id="5042" r:id="rId5"/>
    <p:sldId id="5057" r:id="rId6"/>
    <p:sldId id="5045" r:id="rId7"/>
    <p:sldId id="5048" r:id="rId8"/>
    <p:sldId id="5046" r:id="rId9"/>
    <p:sldId id="5049" r:id="rId10"/>
    <p:sldId id="5047" r:id="rId11"/>
    <p:sldId id="5058" r:id="rId12"/>
    <p:sldId id="5030" r:id="rId13"/>
    <p:sldId id="5059" r:id="rId14"/>
    <p:sldId id="5044" r:id="rId15"/>
    <p:sldId id="5060" r:id="rId16"/>
    <p:sldId id="5051" r:id="rId17"/>
    <p:sldId id="5053" r:id="rId18"/>
    <p:sldId id="5054" r:id="rId19"/>
    <p:sldId id="5055" r:id="rId20"/>
    <p:sldId id="5056" r:id="rId21"/>
    <p:sldId id="5015" r:id="rId22"/>
    <p:sldId id="5061" r:id="rId23"/>
    <p:sldId id="264" r:id="rId24"/>
    <p:sldId id="5000" r:id="rId25"/>
    <p:sldId id="4982" r:id="rId26"/>
    <p:sldId id="4985" r:id="rId27"/>
    <p:sldId id="5002" r:id="rId28"/>
    <p:sldId id="5005" r:id="rId29"/>
    <p:sldId id="5006" r:id="rId30"/>
    <p:sldId id="4998" r:id="rId31"/>
    <p:sldId id="4997" r:id="rId32"/>
    <p:sldId id="4991" r:id="rId33"/>
    <p:sldId id="256" r:id="rId34"/>
    <p:sldId id="263" r:id="rId35"/>
    <p:sldId id="5024" r:id="rId36"/>
    <p:sldId id="5014" r:id="rId37"/>
    <p:sldId id="5025" r:id="rId38"/>
    <p:sldId id="260" r:id="rId3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1A1A"/>
    <a:srgbClr val="5FA3B6"/>
    <a:srgbClr val="F3D3DE"/>
    <a:srgbClr val="5674D1"/>
    <a:srgbClr val="304086"/>
    <a:srgbClr val="001C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21" autoAdjust="0"/>
    <p:restoredTop sz="91174" autoAdjust="0"/>
  </p:normalViewPr>
  <p:slideViewPr>
    <p:cSldViewPr snapToGrid="0">
      <p:cViewPr varScale="1">
        <p:scale>
          <a:sx n="72" d="100"/>
          <a:sy n="72" d="100"/>
        </p:scale>
        <p:origin x="999" y="45"/>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2976" y="3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C5C6300F-CCAB-9AA1-C69C-25188940E00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55ED9EE7-9CEA-A5B6-AD9F-916C334B824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65587E-A0D4-4A37-9239-BFF096834BA6}" type="datetimeFigureOut">
              <a:rPr lang="zh-TW" altLang="en-US" smtClean="0"/>
              <a:t>2023/8/18</a:t>
            </a:fld>
            <a:endParaRPr lang="zh-TW" altLang="en-US"/>
          </a:p>
        </p:txBody>
      </p:sp>
      <p:sp>
        <p:nvSpPr>
          <p:cNvPr id="4" name="頁尾版面配置區 3">
            <a:extLst>
              <a:ext uri="{FF2B5EF4-FFF2-40B4-BE49-F238E27FC236}">
                <a16:creationId xmlns:a16="http://schemas.microsoft.com/office/drawing/2014/main" id="{48FBB476-978A-6053-31D1-682706D0816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A41BF828-B375-5196-75B7-DB87A0EB1D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0B6EBF3-98D3-49E0-8F32-0D979B080708}" type="slidenum">
              <a:rPr lang="zh-TW" altLang="en-US" smtClean="0"/>
              <a:t>‹#›</a:t>
            </a:fld>
            <a:endParaRPr lang="zh-TW" altLang="en-US"/>
          </a:p>
        </p:txBody>
      </p:sp>
    </p:spTree>
    <p:extLst>
      <p:ext uri="{BB962C8B-B14F-4D97-AF65-F5344CB8AC3E}">
        <p14:creationId xmlns:p14="http://schemas.microsoft.com/office/powerpoint/2010/main" val="38103239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254E62-E404-4B1F-BAF2-541ED647A084}" type="datetimeFigureOut">
              <a:rPr lang="zh-TW" altLang="en-US" smtClean="0"/>
              <a:t>2023/8/18</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A803C6-3DEF-495A-A272-1AD2920067BA}" type="slidenum">
              <a:rPr lang="zh-TW" altLang="en-US" smtClean="0"/>
              <a:t>‹#›</a:t>
            </a:fld>
            <a:endParaRPr lang="zh-TW" altLang="en-US"/>
          </a:p>
        </p:txBody>
      </p:sp>
    </p:spTree>
    <p:extLst>
      <p:ext uri="{BB962C8B-B14F-4D97-AF65-F5344CB8AC3E}">
        <p14:creationId xmlns:p14="http://schemas.microsoft.com/office/powerpoint/2010/main" val="208455933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profolus.com/topics/intel-iris-xe-graphics-review-features-pros-cons/"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www.profolus.com/topics/intel-iris-xe-max-review-features-pros-and-cons/"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zh.wikipedia.org/zh-tw/%E6%AF%8F%E7%A7%92%E6%B5%AE%E9%BB%9E%E9%81%8B%E7%AE%97%E6%AC%A1%E6%95%B8"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a:p>
        </p:txBody>
      </p:sp>
      <p:sp>
        <p:nvSpPr>
          <p:cNvPr id="4" name="灯片编号占位符 3"/>
          <p:cNvSpPr>
            <a:spLocks noGrp="1"/>
          </p:cNvSpPr>
          <p:nvPr>
            <p:ph type="sldNum" sz="quarter" idx="10"/>
          </p:nvPr>
        </p:nvSpPr>
        <p:spPr/>
        <p:txBody>
          <a:bodyPr/>
          <a:lstStyle/>
          <a:p>
            <a:fld id="{85D0DACE-38E0-42D2-9336-2B707D34BC6D}" type="slidenum">
              <a:rPr lang="zh-TW" altLang="en-US" smtClean="0"/>
              <a:t>1</a:t>
            </a:fld>
            <a:endParaRPr lang="zh-TW"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fontAlgn="base">
              <a:buFont typeface="+mj-lt"/>
              <a:buAutoNum type="arabicPeriod"/>
            </a:pPr>
            <a:r>
              <a:rPr lang="en-US" altLang="zh-TW" b="1" i="0" dirty="0">
                <a:solidFill>
                  <a:srgbClr val="423F3F"/>
                </a:solidFill>
                <a:effectLst/>
                <a:latin typeface="inherit"/>
              </a:rPr>
              <a:t>NVIDIA Ampere </a:t>
            </a:r>
            <a:r>
              <a:rPr lang="zh-TW" altLang="en-US" b="1" i="0" dirty="0">
                <a:solidFill>
                  <a:srgbClr val="423F3F"/>
                </a:solidFill>
                <a:effectLst/>
                <a:latin typeface="inherit"/>
              </a:rPr>
              <a:t>架構：</a:t>
            </a:r>
            <a:br>
              <a:rPr lang="zh-TW" altLang="en-US" b="1" i="0" dirty="0">
                <a:solidFill>
                  <a:srgbClr val="423F3F"/>
                </a:solidFill>
                <a:effectLst/>
                <a:latin typeface="inherit"/>
              </a:rPr>
            </a:br>
            <a:r>
              <a:rPr lang="zh-TW" altLang="en-US" b="0" i="0" dirty="0">
                <a:solidFill>
                  <a:srgbClr val="423F3F"/>
                </a:solidFill>
                <a:effectLst/>
                <a:latin typeface="inherit"/>
              </a:rPr>
              <a:t>無論是使用</a:t>
            </a:r>
            <a:r>
              <a:rPr lang="en-US" altLang="zh-TW" b="0" i="0" dirty="0">
                <a:solidFill>
                  <a:srgbClr val="423F3F"/>
                </a:solidFill>
                <a:effectLst/>
                <a:latin typeface="inherit"/>
              </a:rPr>
              <a:t>MIG </a:t>
            </a:r>
            <a:r>
              <a:rPr lang="zh-TW" altLang="en-US" b="0" i="0" dirty="0">
                <a:solidFill>
                  <a:srgbClr val="423F3F"/>
                </a:solidFill>
                <a:effectLst/>
                <a:latin typeface="inherit"/>
              </a:rPr>
              <a:t>將</a:t>
            </a:r>
            <a:r>
              <a:rPr lang="en-US" altLang="zh-TW" b="0" i="0" dirty="0">
                <a:solidFill>
                  <a:srgbClr val="423F3F"/>
                </a:solidFill>
                <a:effectLst/>
                <a:latin typeface="inherit"/>
              </a:rPr>
              <a:t>A100 GPU </a:t>
            </a:r>
            <a:r>
              <a:rPr lang="zh-TW" altLang="en-US" b="0" i="0" dirty="0">
                <a:solidFill>
                  <a:srgbClr val="423F3F"/>
                </a:solidFill>
                <a:effectLst/>
                <a:latin typeface="inherit"/>
              </a:rPr>
              <a:t>劃分為較小的實例，還是使用</a:t>
            </a:r>
            <a:r>
              <a:rPr lang="en-US" altLang="zh-TW" b="0" i="0" dirty="0" err="1">
                <a:solidFill>
                  <a:srgbClr val="423F3F"/>
                </a:solidFill>
                <a:effectLst/>
                <a:latin typeface="inherit"/>
              </a:rPr>
              <a:t>NVLink</a:t>
            </a:r>
            <a:r>
              <a:rPr lang="en-US" altLang="zh-TW" b="0" i="0" dirty="0">
                <a:solidFill>
                  <a:srgbClr val="423F3F"/>
                </a:solidFill>
                <a:effectLst/>
                <a:latin typeface="inherit"/>
              </a:rPr>
              <a:t> </a:t>
            </a:r>
            <a:r>
              <a:rPr lang="zh-TW" altLang="en-US" b="0" i="0" dirty="0">
                <a:solidFill>
                  <a:srgbClr val="423F3F"/>
                </a:solidFill>
                <a:effectLst/>
                <a:latin typeface="inherit"/>
              </a:rPr>
              <a:t>連接多個</a:t>
            </a:r>
            <a:r>
              <a:rPr lang="en-US" altLang="zh-TW" b="0" i="0" dirty="0">
                <a:solidFill>
                  <a:srgbClr val="423F3F"/>
                </a:solidFill>
                <a:effectLst/>
                <a:latin typeface="inherit"/>
              </a:rPr>
              <a:t>GPU </a:t>
            </a:r>
            <a:r>
              <a:rPr lang="zh-TW" altLang="en-US" b="0" i="0" dirty="0">
                <a:solidFill>
                  <a:srgbClr val="423F3F"/>
                </a:solidFill>
                <a:effectLst/>
                <a:latin typeface="inherit"/>
              </a:rPr>
              <a:t>以加速大規模工作負載，</a:t>
            </a:r>
            <a:r>
              <a:rPr lang="en-US" altLang="zh-TW" b="0" i="0" dirty="0">
                <a:solidFill>
                  <a:srgbClr val="423F3F"/>
                </a:solidFill>
                <a:effectLst/>
                <a:latin typeface="inherit"/>
              </a:rPr>
              <a:t>A100 </a:t>
            </a:r>
            <a:r>
              <a:rPr lang="zh-TW" altLang="en-US" b="0" i="0" dirty="0">
                <a:solidFill>
                  <a:srgbClr val="423F3F"/>
                </a:solidFill>
                <a:effectLst/>
                <a:latin typeface="inherit"/>
              </a:rPr>
              <a:t>都可以輕鬆處理不同規模的加速需求，從最小的作業到最大的多節點工作負載。</a:t>
            </a:r>
            <a:r>
              <a:rPr lang="en-US" altLang="zh-TW" b="0" i="0" dirty="0">
                <a:solidFill>
                  <a:srgbClr val="423F3F"/>
                </a:solidFill>
                <a:effectLst/>
                <a:latin typeface="inherit"/>
              </a:rPr>
              <a:t>A100 </a:t>
            </a:r>
            <a:r>
              <a:rPr lang="zh-TW" altLang="en-US" b="0" i="0" dirty="0">
                <a:solidFill>
                  <a:srgbClr val="423F3F"/>
                </a:solidFill>
                <a:effectLst/>
                <a:latin typeface="inherit"/>
              </a:rPr>
              <a:t>的多功能性意味著 </a:t>
            </a:r>
            <a:r>
              <a:rPr lang="en-US" altLang="zh-TW" b="0" i="0" dirty="0">
                <a:solidFill>
                  <a:srgbClr val="423F3F"/>
                </a:solidFill>
                <a:effectLst/>
                <a:latin typeface="inherit"/>
              </a:rPr>
              <a:t>IT </a:t>
            </a:r>
            <a:r>
              <a:rPr lang="zh-TW" altLang="en-US" b="0" i="0" dirty="0">
                <a:solidFill>
                  <a:srgbClr val="423F3F"/>
                </a:solidFill>
                <a:effectLst/>
                <a:latin typeface="inherit"/>
              </a:rPr>
              <a:t>經理可以全天候最大限度地利用數據中心中每個 </a:t>
            </a:r>
            <a:r>
              <a:rPr lang="en-US" altLang="zh-TW" b="0" i="0" dirty="0">
                <a:solidFill>
                  <a:srgbClr val="423F3F"/>
                </a:solidFill>
                <a:effectLst/>
                <a:latin typeface="inherit"/>
              </a:rPr>
              <a:t>GPU </a:t>
            </a:r>
            <a:r>
              <a:rPr lang="zh-TW" altLang="en-US" b="0" i="0" dirty="0">
                <a:solidFill>
                  <a:srgbClr val="423F3F"/>
                </a:solidFill>
                <a:effectLst/>
                <a:latin typeface="inherit"/>
              </a:rPr>
              <a:t>的效用。</a:t>
            </a:r>
            <a:endParaRPr lang="zh-TW" altLang="en-US" b="1" i="0" dirty="0">
              <a:solidFill>
                <a:srgbClr val="423F3F"/>
              </a:solidFill>
              <a:effectLst/>
              <a:latin typeface="inherit"/>
            </a:endParaRPr>
          </a:p>
          <a:p>
            <a:pPr algn="l" fontAlgn="base">
              <a:buFont typeface="+mj-lt"/>
              <a:buAutoNum type="arabicPeriod"/>
            </a:pPr>
            <a:r>
              <a:rPr lang="zh-TW" altLang="en-US" b="1" i="0" dirty="0">
                <a:solidFill>
                  <a:srgbClr val="423F3F"/>
                </a:solidFill>
                <a:effectLst/>
                <a:latin typeface="inherit"/>
              </a:rPr>
              <a:t>第三代 </a:t>
            </a:r>
            <a:r>
              <a:rPr lang="en-US" altLang="zh-TW" b="1" i="0" dirty="0">
                <a:solidFill>
                  <a:srgbClr val="423F3F"/>
                </a:solidFill>
                <a:effectLst/>
                <a:latin typeface="inherit"/>
              </a:rPr>
              <a:t>Tensor </a:t>
            </a:r>
            <a:r>
              <a:rPr lang="zh-TW" altLang="en-US" b="1" i="0" dirty="0">
                <a:solidFill>
                  <a:srgbClr val="423F3F"/>
                </a:solidFill>
                <a:effectLst/>
                <a:latin typeface="inherit"/>
              </a:rPr>
              <a:t>核心：</a:t>
            </a:r>
            <a:br>
              <a:rPr lang="zh-TW" altLang="en-US" b="1" i="0" dirty="0">
                <a:solidFill>
                  <a:srgbClr val="423F3F"/>
                </a:solidFill>
                <a:effectLst/>
                <a:latin typeface="inherit"/>
              </a:rPr>
            </a:br>
            <a:r>
              <a:rPr lang="en-US" altLang="zh-TW" b="0" i="0" dirty="0">
                <a:solidFill>
                  <a:srgbClr val="423F3F"/>
                </a:solidFill>
                <a:effectLst/>
                <a:latin typeface="inherit"/>
              </a:rPr>
              <a:t>NVIDIA A100 </a:t>
            </a:r>
            <a:r>
              <a:rPr lang="zh-TW" altLang="en-US" b="0" i="0" dirty="0">
                <a:solidFill>
                  <a:srgbClr val="423F3F"/>
                </a:solidFill>
                <a:effectLst/>
                <a:latin typeface="inherit"/>
              </a:rPr>
              <a:t>可提供 </a:t>
            </a:r>
            <a:r>
              <a:rPr lang="en-US" altLang="zh-TW" b="0" i="0" dirty="0">
                <a:solidFill>
                  <a:srgbClr val="423F3F"/>
                </a:solidFill>
                <a:effectLst/>
                <a:latin typeface="inherit"/>
              </a:rPr>
              <a:t>312 </a:t>
            </a:r>
            <a:r>
              <a:rPr lang="en-US" altLang="zh-TW" b="0" i="0" dirty="0" err="1">
                <a:solidFill>
                  <a:srgbClr val="423F3F"/>
                </a:solidFill>
                <a:effectLst/>
                <a:latin typeface="inherit"/>
              </a:rPr>
              <a:t>teraFLOPS</a:t>
            </a:r>
            <a:r>
              <a:rPr lang="en-US" altLang="zh-TW" b="0" i="0" dirty="0">
                <a:solidFill>
                  <a:srgbClr val="423F3F"/>
                </a:solidFill>
                <a:effectLst/>
                <a:latin typeface="inherit"/>
              </a:rPr>
              <a:t> (TFLOPS) </a:t>
            </a:r>
            <a:r>
              <a:rPr lang="zh-TW" altLang="en-US" b="0" i="0" dirty="0">
                <a:solidFill>
                  <a:srgbClr val="423F3F"/>
                </a:solidFill>
                <a:effectLst/>
                <a:latin typeface="inherit"/>
              </a:rPr>
              <a:t>的深度學習性能。與 </a:t>
            </a:r>
            <a:r>
              <a:rPr lang="en-US" altLang="zh-TW" b="0" i="0" dirty="0">
                <a:solidFill>
                  <a:srgbClr val="423F3F"/>
                </a:solidFill>
                <a:effectLst/>
                <a:latin typeface="inherit"/>
              </a:rPr>
              <a:t>NVIDIA Volta GPU </a:t>
            </a:r>
            <a:r>
              <a:rPr lang="zh-TW" altLang="en-US" b="0" i="0" dirty="0">
                <a:solidFill>
                  <a:srgbClr val="423F3F"/>
                </a:solidFill>
                <a:effectLst/>
                <a:latin typeface="inherit"/>
              </a:rPr>
              <a:t>相比，深度學習訓練的 </a:t>
            </a:r>
            <a:r>
              <a:rPr lang="en-US" altLang="zh-TW" b="0" i="0" dirty="0">
                <a:solidFill>
                  <a:srgbClr val="423F3F"/>
                </a:solidFill>
                <a:effectLst/>
                <a:latin typeface="inherit"/>
              </a:rPr>
              <a:t>Tensor </a:t>
            </a:r>
            <a:r>
              <a:rPr lang="zh-TW" altLang="en-US" b="0" i="0" dirty="0">
                <a:solidFill>
                  <a:srgbClr val="423F3F"/>
                </a:solidFill>
                <a:effectLst/>
                <a:latin typeface="inherit"/>
              </a:rPr>
              <a:t>每秒浮點運算次數 </a:t>
            </a:r>
            <a:r>
              <a:rPr lang="en-US" altLang="zh-TW" b="0" i="0" dirty="0">
                <a:solidFill>
                  <a:srgbClr val="423F3F"/>
                </a:solidFill>
                <a:effectLst/>
                <a:latin typeface="inherit"/>
              </a:rPr>
              <a:t>(FLOPS) </a:t>
            </a:r>
            <a:r>
              <a:rPr lang="zh-TW" altLang="en-US" b="0" i="0" dirty="0">
                <a:solidFill>
                  <a:srgbClr val="423F3F"/>
                </a:solidFill>
                <a:effectLst/>
                <a:latin typeface="inherit"/>
              </a:rPr>
              <a:t>是 </a:t>
            </a:r>
            <a:r>
              <a:rPr lang="en-US" altLang="zh-TW" b="0" i="0" dirty="0">
                <a:solidFill>
                  <a:srgbClr val="423F3F"/>
                </a:solidFill>
                <a:effectLst/>
                <a:latin typeface="inherit"/>
              </a:rPr>
              <a:t>20 </a:t>
            </a:r>
            <a:r>
              <a:rPr lang="zh-TW" altLang="en-US" b="0" i="0" dirty="0">
                <a:solidFill>
                  <a:srgbClr val="423F3F"/>
                </a:solidFill>
                <a:effectLst/>
                <a:latin typeface="inherit"/>
              </a:rPr>
              <a:t>倍，深度學習推理的每秒 </a:t>
            </a:r>
            <a:r>
              <a:rPr lang="en-US" altLang="zh-TW" b="0" i="0" dirty="0">
                <a:solidFill>
                  <a:srgbClr val="423F3F"/>
                </a:solidFill>
                <a:effectLst/>
                <a:latin typeface="inherit"/>
              </a:rPr>
              <a:t>Tensor </a:t>
            </a:r>
            <a:r>
              <a:rPr lang="zh-TW" altLang="en-US" b="0" i="0" dirty="0">
                <a:solidFill>
                  <a:srgbClr val="423F3F"/>
                </a:solidFill>
                <a:effectLst/>
                <a:latin typeface="inherit"/>
              </a:rPr>
              <a:t>萬億次運算 </a:t>
            </a:r>
            <a:r>
              <a:rPr lang="en-US" altLang="zh-TW" b="0" i="0" dirty="0">
                <a:solidFill>
                  <a:srgbClr val="423F3F"/>
                </a:solidFill>
                <a:effectLst/>
                <a:latin typeface="inherit"/>
              </a:rPr>
              <a:t>(TOPS) </a:t>
            </a:r>
            <a:r>
              <a:rPr lang="zh-TW" altLang="en-US" b="0" i="0" dirty="0">
                <a:solidFill>
                  <a:srgbClr val="423F3F"/>
                </a:solidFill>
                <a:effectLst/>
                <a:latin typeface="inherit"/>
              </a:rPr>
              <a:t>是 </a:t>
            </a:r>
            <a:r>
              <a:rPr lang="en-US" altLang="zh-TW" b="0" i="0" dirty="0">
                <a:solidFill>
                  <a:srgbClr val="423F3F"/>
                </a:solidFill>
                <a:effectLst/>
                <a:latin typeface="inherit"/>
              </a:rPr>
              <a:t>20 </a:t>
            </a:r>
            <a:r>
              <a:rPr lang="zh-TW" altLang="en-US" b="0" i="0" dirty="0">
                <a:solidFill>
                  <a:srgbClr val="423F3F"/>
                </a:solidFill>
                <a:effectLst/>
                <a:latin typeface="inherit"/>
              </a:rPr>
              <a:t>倍。</a:t>
            </a:r>
            <a:endParaRPr lang="zh-TW" altLang="en-US" b="1" i="0" dirty="0">
              <a:solidFill>
                <a:srgbClr val="423F3F"/>
              </a:solidFill>
              <a:effectLst/>
              <a:latin typeface="inherit"/>
            </a:endParaRPr>
          </a:p>
          <a:p>
            <a:pPr algn="l" fontAlgn="base">
              <a:buFont typeface="+mj-lt"/>
              <a:buAutoNum type="arabicPeriod"/>
            </a:pPr>
            <a:r>
              <a:rPr lang="zh-TW" altLang="en-US" b="1" i="0" dirty="0">
                <a:solidFill>
                  <a:srgbClr val="423F3F"/>
                </a:solidFill>
                <a:effectLst/>
                <a:latin typeface="inherit"/>
              </a:rPr>
              <a:t>下一代 </a:t>
            </a:r>
            <a:r>
              <a:rPr lang="en-US" altLang="zh-TW" b="1" i="0" dirty="0" err="1">
                <a:solidFill>
                  <a:srgbClr val="423F3F"/>
                </a:solidFill>
                <a:effectLst/>
                <a:latin typeface="inherit"/>
              </a:rPr>
              <a:t>NVLink</a:t>
            </a:r>
            <a:r>
              <a:rPr lang="zh-TW" altLang="en-US" b="1" i="0" dirty="0">
                <a:solidFill>
                  <a:srgbClr val="423F3F"/>
                </a:solidFill>
                <a:effectLst/>
                <a:latin typeface="inherit"/>
              </a:rPr>
              <a:t>：</a:t>
            </a:r>
            <a:br>
              <a:rPr lang="zh-TW" altLang="en-US" b="1" i="0" dirty="0">
                <a:solidFill>
                  <a:srgbClr val="423F3F"/>
                </a:solidFill>
                <a:effectLst/>
                <a:latin typeface="inherit"/>
              </a:rPr>
            </a:br>
            <a:r>
              <a:rPr lang="en-US" altLang="zh-TW" b="0" i="0" dirty="0">
                <a:solidFill>
                  <a:srgbClr val="423F3F"/>
                </a:solidFill>
                <a:effectLst/>
                <a:latin typeface="inherit"/>
              </a:rPr>
              <a:t>A100 </a:t>
            </a:r>
            <a:r>
              <a:rPr lang="zh-TW" altLang="en-US" b="0" i="0" dirty="0">
                <a:solidFill>
                  <a:srgbClr val="423F3F"/>
                </a:solidFill>
                <a:effectLst/>
                <a:latin typeface="inherit"/>
              </a:rPr>
              <a:t>中的 </a:t>
            </a:r>
            <a:r>
              <a:rPr lang="en-US" altLang="zh-TW" b="0" i="0" dirty="0">
                <a:solidFill>
                  <a:srgbClr val="423F3F"/>
                </a:solidFill>
                <a:effectLst/>
                <a:latin typeface="inherit"/>
              </a:rPr>
              <a:t>NVIDIA </a:t>
            </a:r>
            <a:r>
              <a:rPr lang="en-US" altLang="zh-TW" b="0" i="0" dirty="0" err="1">
                <a:solidFill>
                  <a:srgbClr val="423F3F"/>
                </a:solidFill>
                <a:effectLst/>
                <a:latin typeface="inherit"/>
              </a:rPr>
              <a:t>NVLink</a:t>
            </a:r>
            <a:r>
              <a:rPr lang="en-US" altLang="zh-TW" b="0" i="0" dirty="0">
                <a:solidFill>
                  <a:srgbClr val="423F3F"/>
                </a:solidFill>
                <a:effectLst/>
                <a:latin typeface="inherit"/>
              </a:rPr>
              <a:t> </a:t>
            </a:r>
            <a:r>
              <a:rPr lang="zh-TW" altLang="en-US" b="0" i="0" dirty="0">
                <a:solidFill>
                  <a:srgbClr val="423F3F"/>
                </a:solidFill>
                <a:effectLst/>
                <a:latin typeface="inherit"/>
              </a:rPr>
              <a:t>吞吐量比上一代提高 </a:t>
            </a:r>
            <a:r>
              <a:rPr lang="en-US" altLang="zh-TW" b="0" i="0" dirty="0">
                <a:solidFill>
                  <a:srgbClr val="423F3F"/>
                </a:solidFill>
                <a:effectLst/>
                <a:latin typeface="inherit"/>
              </a:rPr>
              <a:t>2 </a:t>
            </a:r>
            <a:r>
              <a:rPr lang="zh-TW" altLang="en-US" b="0" i="0" dirty="0">
                <a:solidFill>
                  <a:srgbClr val="423F3F"/>
                </a:solidFill>
                <a:effectLst/>
                <a:latin typeface="inherit"/>
              </a:rPr>
              <a:t>倍。與 </a:t>
            </a:r>
            <a:r>
              <a:rPr lang="en-US" altLang="zh-TW" b="0" i="0" dirty="0">
                <a:solidFill>
                  <a:srgbClr val="423F3F"/>
                </a:solidFill>
                <a:effectLst/>
                <a:latin typeface="inherit"/>
              </a:rPr>
              <a:t>NVIDIA </a:t>
            </a:r>
            <a:r>
              <a:rPr lang="en-US" altLang="zh-TW" b="0" i="0" dirty="0" err="1">
                <a:solidFill>
                  <a:srgbClr val="423F3F"/>
                </a:solidFill>
                <a:effectLst/>
                <a:latin typeface="inherit"/>
              </a:rPr>
              <a:t>NVSwitch</a:t>
            </a:r>
            <a:r>
              <a:rPr lang="en-US" altLang="zh-TW" b="0" i="0" dirty="0">
                <a:solidFill>
                  <a:srgbClr val="423F3F"/>
                </a:solidFill>
                <a:effectLst/>
                <a:latin typeface="inherit"/>
              </a:rPr>
              <a:t>™ </a:t>
            </a:r>
            <a:r>
              <a:rPr lang="zh-TW" altLang="en-US" b="0" i="0" dirty="0">
                <a:solidFill>
                  <a:srgbClr val="423F3F"/>
                </a:solidFill>
                <a:effectLst/>
                <a:latin typeface="inherit"/>
              </a:rPr>
              <a:t>結合使用時，最多可將 </a:t>
            </a:r>
            <a:r>
              <a:rPr lang="en-US" altLang="zh-TW" b="0" i="0" dirty="0">
                <a:solidFill>
                  <a:srgbClr val="423F3F"/>
                </a:solidFill>
                <a:effectLst/>
                <a:latin typeface="inherit"/>
              </a:rPr>
              <a:t>16 </a:t>
            </a:r>
            <a:r>
              <a:rPr lang="zh-TW" altLang="en-US" b="0" i="0" dirty="0">
                <a:solidFill>
                  <a:srgbClr val="423F3F"/>
                </a:solidFill>
                <a:effectLst/>
                <a:latin typeface="inherit"/>
              </a:rPr>
              <a:t>個 </a:t>
            </a:r>
            <a:r>
              <a:rPr lang="en-US" altLang="zh-TW" b="0" i="0" dirty="0">
                <a:solidFill>
                  <a:srgbClr val="423F3F"/>
                </a:solidFill>
                <a:effectLst/>
                <a:latin typeface="inherit"/>
              </a:rPr>
              <a:t>A100 GPU </a:t>
            </a:r>
            <a:r>
              <a:rPr lang="zh-TW" altLang="en-US" b="0" i="0" dirty="0">
                <a:solidFill>
                  <a:srgbClr val="423F3F"/>
                </a:solidFill>
                <a:effectLst/>
                <a:latin typeface="inherit"/>
              </a:rPr>
              <a:t>以高達 </a:t>
            </a:r>
            <a:r>
              <a:rPr lang="en-US" altLang="zh-TW" b="0" i="0" dirty="0">
                <a:solidFill>
                  <a:srgbClr val="423F3F"/>
                </a:solidFill>
                <a:effectLst/>
                <a:latin typeface="inherit"/>
              </a:rPr>
              <a:t>600 GB/</a:t>
            </a:r>
            <a:r>
              <a:rPr lang="zh-TW" altLang="en-US" b="0" i="0" dirty="0">
                <a:solidFill>
                  <a:srgbClr val="423F3F"/>
                </a:solidFill>
                <a:effectLst/>
                <a:latin typeface="inherit"/>
              </a:rPr>
              <a:t>秒 </a:t>
            </a:r>
            <a:r>
              <a:rPr lang="en-US" altLang="zh-TW" b="0" i="0" dirty="0">
                <a:solidFill>
                  <a:srgbClr val="423F3F"/>
                </a:solidFill>
                <a:effectLst/>
                <a:latin typeface="inherit"/>
              </a:rPr>
              <a:t>(GB/</a:t>
            </a:r>
            <a:r>
              <a:rPr lang="zh-TW" altLang="en-US" b="0" i="0" dirty="0">
                <a:solidFill>
                  <a:srgbClr val="423F3F"/>
                </a:solidFill>
                <a:effectLst/>
                <a:latin typeface="inherit"/>
              </a:rPr>
              <a:t>秒</a:t>
            </a:r>
            <a:r>
              <a:rPr lang="en-US" altLang="zh-TW" b="0" i="0" dirty="0">
                <a:solidFill>
                  <a:srgbClr val="423F3F"/>
                </a:solidFill>
                <a:effectLst/>
                <a:latin typeface="inherit"/>
              </a:rPr>
              <a:t>) </a:t>
            </a:r>
            <a:r>
              <a:rPr lang="zh-TW" altLang="en-US" b="0" i="0" dirty="0">
                <a:solidFill>
                  <a:srgbClr val="423F3F"/>
                </a:solidFill>
                <a:effectLst/>
                <a:latin typeface="inherit"/>
              </a:rPr>
              <a:t>的速度互連，從而在單個服務器上釋放出最高的應用程序性能。</a:t>
            </a:r>
            <a:r>
              <a:rPr lang="en-US" altLang="zh-TW" b="0" i="0" dirty="0" err="1">
                <a:solidFill>
                  <a:srgbClr val="423F3F"/>
                </a:solidFill>
                <a:effectLst/>
                <a:latin typeface="inherit"/>
              </a:rPr>
              <a:t>NVLink</a:t>
            </a:r>
            <a:r>
              <a:rPr lang="en-US" altLang="zh-TW" b="0" i="0" dirty="0">
                <a:solidFill>
                  <a:srgbClr val="423F3F"/>
                </a:solidFill>
                <a:effectLst/>
                <a:latin typeface="inherit"/>
              </a:rPr>
              <a:t> </a:t>
            </a:r>
            <a:r>
              <a:rPr lang="zh-TW" altLang="en-US" b="0" i="0" dirty="0">
                <a:solidFill>
                  <a:srgbClr val="423F3F"/>
                </a:solidFill>
                <a:effectLst/>
                <a:latin typeface="inherit"/>
              </a:rPr>
              <a:t>可通過 </a:t>
            </a:r>
            <a:r>
              <a:rPr lang="en-US" altLang="zh-TW" b="0" i="0" dirty="0">
                <a:solidFill>
                  <a:srgbClr val="423F3F"/>
                </a:solidFill>
                <a:effectLst/>
                <a:latin typeface="inherit"/>
              </a:rPr>
              <a:t>HGX A100 </a:t>
            </a:r>
            <a:r>
              <a:rPr lang="zh-TW" altLang="en-US" b="0" i="0" dirty="0">
                <a:solidFill>
                  <a:srgbClr val="423F3F"/>
                </a:solidFill>
                <a:effectLst/>
                <a:latin typeface="inherit"/>
              </a:rPr>
              <a:t>服務器主板在 </a:t>
            </a:r>
            <a:r>
              <a:rPr lang="en-US" altLang="zh-TW" b="0" i="0" dirty="0">
                <a:solidFill>
                  <a:srgbClr val="423F3F"/>
                </a:solidFill>
                <a:effectLst/>
                <a:latin typeface="inherit"/>
              </a:rPr>
              <a:t>A100 SXM GPU </a:t>
            </a:r>
            <a:r>
              <a:rPr lang="zh-TW" altLang="en-US" b="0" i="0" dirty="0">
                <a:solidFill>
                  <a:srgbClr val="423F3F"/>
                </a:solidFill>
                <a:effectLst/>
                <a:latin typeface="inherit"/>
              </a:rPr>
              <a:t>中使用，並可通過最多 </a:t>
            </a:r>
            <a:r>
              <a:rPr lang="en-US" altLang="zh-TW" b="0" i="0" dirty="0">
                <a:solidFill>
                  <a:srgbClr val="423F3F"/>
                </a:solidFill>
                <a:effectLst/>
                <a:latin typeface="inherit"/>
              </a:rPr>
              <a:t>2 </a:t>
            </a:r>
            <a:r>
              <a:rPr lang="zh-TW" altLang="en-US" b="0" i="0" dirty="0">
                <a:solidFill>
                  <a:srgbClr val="423F3F"/>
                </a:solidFill>
                <a:effectLst/>
                <a:latin typeface="inherit"/>
              </a:rPr>
              <a:t>個 </a:t>
            </a:r>
            <a:r>
              <a:rPr lang="en-US" altLang="zh-TW" b="0" i="0" dirty="0">
                <a:solidFill>
                  <a:srgbClr val="423F3F"/>
                </a:solidFill>
                <a:effectLst/>
                <a:latin typeface="inherit"/>
              </a:rPr>
              <a:t>GPU </a:t>
            </a:r>
            <a:r>
              <a:rPr lang="zh-TW" altLang="en-US" b="0" i="0" dirty="0">
                <a:solidFill>
                  <a:srgbClr val="423F3F"/>
                </a:solidFill>
                <a:effectLst/>
                <a:latin typeface="inherit"/>
              </a:rPr>
              <a:t>的 </a:t>
            </a:r>
            <a:r>
              <a:rPr lang="en-US" altLang="zh-TW" b="0" i="0" dirty="0" err="1">
                <a:solidFill>
                  <a:srgbClr val="423F3F"/>
                </a:solidFill>
                <a:effectLst/>
                <a:latin typeface="inherit"/>
              </a:rPr>
              <a:t>NVLink</a:t>
            </a:r>
            <a:r>
              <a:rPr lang="en-US" altLang="zh-TW" b="0" i="0" dirty="0">
                <a:solidFill>
                  <a:srgbClr val="423F3F"/>
                </a:solidFill>
                <a:effectLst/>
                <a:latin typeface="inherit"/>
              </a:rPr>
              <a:t> </a:t>
            </a:r>
            <a:r>
              <a:rPr lang="zh-TW" altLang="en-US" b="0" i="0" dirty="0">
                <a:solidFill>
                  <a:srgbClr val="423F3F"/>
                </a:solidFill>
                <a:effectLst/>
                <a:latin typeface="inherit"/>
              </a:rPr>
              <a:t>橋在 </a:t>
            </a:r>
            <a:r>
              <a:rPr lang="en-US" altLang="zh-TW" b="0" i="0" dirty="0">
                <a:solidFill>
                  <a:srgbClr val="423F3F"/>
                </a:solidFill>
                <a:effectLst/>
                <a:latin typeface="inherit"/>
              </a:rPr>
              <a:t>PCIe GPU </a:t>
            </a:r>
            <a:r>
              <a:rPr lang="zh-TW" altLang="en-US" b="0" i="0" dirty="0">
                <a:solidFill>
                  <a:srgbClr val="423F3F"/>
                </a:solidFill>
                <a:effectLst/>
                <a:latin typeface="inherit"/>
              </a:rPr>
              <a:t>中使用。</a:t>
            </a:r>
            <a:endParaRPr lang="zh-TW" altLang="en-US" b="1" i="0" dirty="0">
              <a:solidFill>
                <a:srgbClr val="423F3F"/>
              </a:solidFill>
              <a:effectLst/>
              <a:latin typeface="inherit"/>
            </a:endParaRPr>
          </a:p>
          <a:p>
            <a:pPr algn="l" fontAlgn="base">
              <a:buFont typeface="+mj-lt"/>
              <a:buAutoNum type="arabicPeriod"/>
            </a:pPr>
            <a:r>
              <a:rPr lang="zh-TW" altLang="en-US" b="1" i="0" dirty="0">
                <a:solidFill>
                  <a:srgbClr val="423F3F"/>
                </a:solidFill>
                <a:effectLst/>
                <a:latin typeface="inherit"/>
              </a:rPr>
              <a:t>多實例 </a:t>
            </a:r>
            <a:r>
              <a:rPr lang="en-US" altLang="zh-TW" b="1" i="0" dirty="0">
                <a:solidFill>
                  <a:srgbClr val="423F3F"/>
                </a:solidFill>
                <a:effectLst/>
                <a:latin typeface="inherit"/>
              </a:rPr>
              <a:t>GPU (MIG)</a:t>
            </a:r>
            <a:r>
              <a:rPr lang="zh-TW" altLang="en-US" b="1" i="0" dirty="0">
                <a:solidFill>
                  <a:srgbClr val="423F3F"/>
                </a:solidFill>
                <a:effectLst/>
                <a:latin typeface="inherit"/>
              </a:rPr>
              <a:t>：</a:t>
            </a:r>
            <a:br>
              <a:rPr lang="zh-TW" altLang="en-US" b="1" i="0" dirty="0">
                <a:solidFill>
                  <a:srgbClr val="423F3F"/>
                </a:solidFill>
                <a:effectLst/>
                <a:latin typeface="inherit"/>
              </a:rPr>
            </a:br>
            <a:r>
              <a:rPr lang="en-US" altLang="zh-TW" b="0" i="0" dirty="0">
                <a:solidFill>
                  <a:srgbClr val="423F3F"/>
                </a:solidFill>
                <a:effectLst/>
                <a:latin typeface="inherit"/>
              </a:rPr>
              <a:t>A100 GPU </a:t>
            </a:r>
            <a:r>
              <a:rPr lang="zh-TW" altLang="en-US" b="0" i="0" dirty="0">
                <a:solidFill>
                  <a:srgbClr val="423F3F"/>
                </a:solidFill>
                <a:effectLst/>
                <a:latin typeface="inherit"/>
              </a:rPr>
              <a:t>可以分為多達 </a:t>
            </a:r>
            <a:r>
              <a:rPr lang="en-US" altLang="zh-TW" b="0" i="0" dirty="0">
                <a:solidFill>
                  <a:srgbClr val="423F3F"/>
                </a:solidFill>
                <a:effectLst/>
                <a:latin typeface="inherit"/>
              </a:rPr>
              <a:t>7 </a:t>
            </a:r>
            <a:r>
              <a:rPr lang="zh-TW" altLang="en-US" b="0" i="0" dirty="0">
                <a:solidFill>
                  <a:srgbClr val="423F3F"/>
                </a:solidFill>
                <a:effectLst/>
                <a:latin typeface="inherit"/>
              </a:rPr>
              <a:t>個 </a:t>
            </a:r>
            <a:r>
              <a:rPr lang="en-US" altLang="zh-TW" b="0" i="0" dirty="0">
                <a:solidFill>
                  <a:srgbClr val="423F3F"/>
                </a:solidFill>
                <a:effectLst/>
                <a:latin typeface="inherit"/>
              </a:rPr>
              <a:t>GPU </a:t>
            </a:r>
            <a:r>
              <a:rPr lang="zh-TW" altLang="en-US" b="0" i="0" dirty="0">
                <a:solidFill>
                  <a:srgbClr val="423F3F"/>
                </a:solidFill>
                <a:effectLst/>
                <a:latin typeface="inherit"/>
              </a:rPr>
              <a:t>實例，這些實例在硬件級別上完全隔離，具有自己的高帶寬內存、緩存和計算核心。</a:t>
            </a:r>
            <a:r>
              <a:rPr lang="en-US" altLang="zh-TW" b="0" i="0" dirty="0">
                <a:solidFill>
                  <a:srgbClr val="423F3F"/>
                </a:solidFill>
                <a:effectLst/>
                <a:latin typeface="inherit"/>
              </a:rPr>
              <a:t>MIG </a:t>
            </a:r>
            <a:r>
              <a:rPr lang="zh-TW" altLang="en-US" b="0" i="0" dirty="0">
                <a:solidFill>
                  <a:srgbClr val="423F3F"/>
                </a:solidFill>
                <a:effectLst/>
                <a:latin typeface="inherit"/>
              </a:rPr>
              <a:t>使開發人員能夠為其所有應用程序實現突破性的加速，而 </a:t>
            </a:r>
            <a:r>
              <a:rPr lang="en-US" altLang="zh-TW" b="0" i="0" dirty="0">
                <a:solidFill>
                  <a:srgbClr val="423F3F"/>
                </a:solidFill>
                <a:effectLst/>
                <a:latin typeface="inherit"/>
              </a:rPr>
              <a:t>IT </a:t>
            </a:r>
            <a:r>
              <a:rPr lang="zh-TW" altLang="en-US" b="0" i="0" dirty="0">
                <a:solidFill>
                  <a:srgbClr val="423F3F"/>
                </a:solidFill>
                <a:effectLst/>
                <a:latin typeface="inherit"/>
              </a:rPr>
              <a:t>管理員可以為每項作業提供適當大小的 </a:t>
            </a:r>
            <a:r>
              <a:rPr lang="en-US" altLang="zh-TW" b="0" i="0" dirty="0">
                <a:solidFill>
                  <a:srgbClr val="423F3F"/>
                </a:solidFill>
                <a:effectLst/>
                <a:latin typeface="inherit"/>
              </a:rPr>
              <a:t>GPU </a:t>
            </a:r>
            <a:r>
              <a:rPr lang="zh-TW" altLang="en-US" b="0" i="0" dirty="0">
                <a:solidFill>
                  <a:srgbClr val="423F3F"/>
                </a:solidFill>
                <a:effectLst/>
                <a:latin typeface="inherit"/>
              </a:rPr>
              <a:t>加速，從而優化利用率並擴展對每個用戶和應用程序的訪問。</a:t>
            </a:r>
            <a:endParaRPr lang="zh-TW" altLang="en-US" b="1" i="0" dirty="0">
              <a:solidFill>
                <a:srgbClr val="423F3F"/>
              </a:solidFill>
              <a:effectLst/>
              <a:latin typeface="inherit"/>
            </a:endParaRPr>
          </a:p>
          <a:p>
            <a:pPr algn="l" fontAlgn="base">
              <a:buFont typeface="+mj-lt"/>
              <a:buAutoNum type="arabicPeriod"/>
            </a:pPr>
            <a:r>
              <a:rPr lang="zh-TW" altLang="en-US" b="1" i="0" dirty="0">
                <a:solidFill>
                  <a:srgbClr val="423F3F"/>
                </a:solidFill>
                <a:effectLst/>
                <a:latin typeface="inherit"/>
              </a:rPr>
              <a:t>高帶寬內存（</a:t>
            </a:r>
            <a:r>
              <a:rPr lang="en-US" altLang="zh-TW" b="1" i="0" dirty="0">
                <a:solidFill>
                  <a:srgbClr val="423F3F"/>
                </a:solidFill>
                <a:effectLst/>
                <a:latin typeface="inherit"/>
              </a:rPr>
              <a:t>HBM2E</a:t>
            </a:r>
            <a:r>
              <a:rPr lang="zh-TW" altLang="en-US" b="1" i="0" dirty="0">
                <a:solidFill>
                  <a:srgbClr val="423F3F"/>
                </a:solidFill>
                <a:effectLst/>
                <a:latin typeface="inherit"/>
              </a:rPr>
              <a:t>）：</a:t>
            </a:r>
            <a:br>
              <a:rPr lang="zh-TW" altLang="en-US" b="1" i="0" dirty="0">
                <a:solidFill>
                  <a:srgbClr val="423F3F"/>
                </a:solidFill>
                <a:effectLst/>
                <a:latin typeface="inherit"/>
              </a:rPr>
            </a:br>
            <a:r>
              <a:rPr lang="zh-TW" altLang="en-US" b="0" i="0" dirty="0">
                <a:solidFill>
                  <a:srgbClr val="423F3F"/>
                </a:solidFill>
                <a:effectLst/>
                <a:latin typeface="inherit"/>
              </a:rPr>
              <a:t>憑藉高達 </a:t>
            </a:r>
            <a:r>
              <a:rPr lang="en-US" altLang="zh-TW" b="0" i="0" dirty="0">
                <a:solidFill>
                  <a:srgbClr val="423F3F"/>
                </a:solidFill>
                <a:effectLst/>
                <a:latin typeface="inherit"/>
              </a:rPr>
              <a:t>80 GB </a:t>
            </a:r>
            <a:r>
              <a:rPr lang="zh-TW" altLang="en-US" b="0" i="0" dirty="0">
                <a:solidFill>
                  <a:srgbClr val="423F3F"/>
                </a:solidFill>
                <a:effectLst/>
                <a:latin typeface="inherit"/>
              </a:rPr>
              <a:t>的 </a:t>
            </a:r>
            <a:r>
              <a:rPr lang="en-US" altLang="zh-TW" b="0" i="0" dirty="0">
                <a:solidFill>
                  <a:srgbClr val="423F3F"/>
                </a:solidFill>
                <a:effectLst/>
                <a:latin typeface="inherit"/>
              </a:rPr>
              <a:t>HBM2e</a:t>
            </a:r>
            <a:r>
              <a:rPr lang="zh-TW" altLang="en-US" b="0" i="0" dirty="0">
                <a:solidFill>
                  <a:srgbClr val="423F3F"/>
                </a:solidFill>
                <a:effectLst/>
                <a:latin typeface="inherit"/>
              </a:rPr>
              <a:t>，</a:t>
            </a:r>
            <a:r>
              <a:rPr lang="en-US" altLang="zh-TW" b="0" i="0" dirty="0">
                <a:solidFill>
                  <a:srgbClr val="423F3F"/>
                </a:solidFill>
                <a:effectLst/>
                <a:latin typeface="inherit"/>
              </a:rPr>
              <a:t>A100 </a:t>
            </a:r>
            <a:r>
              <a:rPr lang="zh-TW" altLang="en-US" b="0" i="0" dirty="0">
                <a:solidFill>
                  <a:srgbClr val="423F3F"/>
                </a:solidFill>
                <a:effectLst/>
                <a:latin typeface="inherit"/>
              </a:rPr>
              <a:t>提供超過 </a:t>
            </a:r>
            <a:r>
              <a:rPr lang="en-US" altLang="zh-TW" b="0" i="0" dirty="0">
                <a:solidFill>
                  <a:srgbClr val="423F3F"/>
                </a:solidFill>
                <a:effectLst/>
                <a:latin typeface="inherit"/>
              </a:rPr>
              <a:t>2TB/s </a:t>
            </a:r>
            <a:r>
              <a:rPr lang="zh-TW" altLang="en-US" b="0" i="0" dirty="0">
                <a:solidFill>
                  <a:srgbClr val="423F3F"/>
                </a:solidFill>
                <a:effectLst/>
                <a:latin typeface="inherit"/>
              </a:rPr>
              <a:t>的全球最快 </a:t>
            </a:r>
            <a:r>
              <a:rPr lang="en-US" altLang="zh-TW" b="0" i="0" dirty="0">
                <a:solidFill>
                  <a:srgbClr val="423F3F"/>
                </a:solidFill>
                <a:effectLst/>
                <a:latin typeface="inherit"/>
              </a:rPr>
              <a:t>GPU </a:t>
            </a:r>
            <a:r>
              <a:rPr lang="zh-TW" altLang="en-US" b="0" i="0" dirty="0">
                <a:solidFill>
                  <a:srgbClr val="423F3F"/>
                </a:solidFill>
                <a:effectLst/>
                <a:latin typeface="inherit"/>
              </a:rPr>
              <a:t>內存帶寬，以及高達 </a:t>
            </a:r>
            <a:r>
              <a:rPr lang="en-US" altLang="zh-TW" b="0" i="0" dirty="0">
                <a:solidFill>
                  <a:srgbClr val="423F3F"/>
                </a:solidFill>
                <a:effectLst/>
                <a:latin typeface="inherit"/>
              </a:rPr>
              <a:t>95% </a:t>
            </a:r>
            <a:r>
              <a:rPr lang="zh-TW" altLang="en-US" b="0" i="0" dirty="0">
                <a:solidFill>
                  <a:srgbClr val="423F3F"/>
                </a:solidFill>
                <a:effectLst/>
                <a:latin typeface="inherit"/>
              </a:rPr>
              <a:t>的動態隨機存取內存（</a:t>
            </a:r>
            <a:r>
              <a:rPr lang="en-US" altLang="zh-TW" b="0" i="0" dirty="0">
                <a:solidFill>
                  <a:srgbClr val="423F3F"/>
                </a:solidFill>
                <a:effectLst/>
                <a:latin typeface="inherit"/>
              </a:rPr>
              <a:t>DRAM</a:t>
            </a:r>
            <a:r>
              <a:rPr lang="zh-TW" altLang="en-US" b="0" i="0" dirty="0">
                <a:solidFill>
                  <a:srgbClr val="423F3F"/>
                </a:solidFill>
                <a:effectLst/>
                <a:latin typeface="inherit"/>
              </a:rPr>
              <a:t>）利用率。</a:t>
            </a:r>
            <a:r>
              <a:rPr lang="en-US" altLang="zh-TW" b="0" i="0" dirty="0">
                <a:solidFill>
                  <a:srgbClr val="423F3F"/>
                </a:solidFill>
                <a:effectLst/>
                <a:latin typeface="inherit"/>
              </a:rPr>
              <a:t>A100 </a:t>
            </a:r>
            <a:r>
              <a:rPr lang="zh-TW" altLang="en-US" b="0" i="0" dirty="0">
                <a:solidFill>
                  <a:srgbClr val="423F3F"/>
                </a:solidFill>
                <a:effectLst/>
                <a:latin typeface="inherit"/>
              </a:rPr>
              <a:t>的內存帶寬比上一代高出 </a:t>
            </a:r>
            <a:r>
              <a:rPr lang="en-US" altLang="zh-TW" b="0" i="0" dirty="0">
                <a:solidFill>
                  <a:srgbClr val="423F3F"/>
                </a:solidFill>
                <a:effectLst/>
                <a:latin typeface="inherit"/>
              </a:rPr>
              <a:t>1.7 </a:t>
            </a:r>
            <a:r>
              <a:rPr lang="zh-TW" altLang="en-US" b="0" i="0" dirty="0">
                <a:solidFill>
                  <a:srgbClr val="423F3F"/>
                </a:solidFill>
                <a:effectLst/>
                <a:latin typeface="inherit"/>
              </a:rPr>
              <a:t>倍。</a:t>
            </a:r>
            <a:endParaRPr lang="zh-TW" altLang="en-US" b="1" i="0" dirty="0">
              <a:solidFill>
                <a:srgbClr val="423F3F"/>
              </a:solidFill>
              <a:effectLst/>
              <a:latin typeface="inherit"/>
            </a:endParaRPr>
          </a:p>
          <a:p>
            <a:endParaRPr lang="zh-TW" altLang="en-US" dirty="0"/>
          </a:p>
        </p:txBody>
      </p:sp>
      <p:sp>
        <p:nvSpPr>
          <p:cNvPr id="4" name="投影片編號版面配置區 3"/>
          <p:cNvSpPr>
            <a:spLocks noGrp="1"/>
          </p:cNvSpPr>
          <p:nvPr>
            <p:ph type="sldNum" sz="quarter" idx="5"/>
          </p:nvPr>
        </p:nvSpPr>
        <p:spPr/>
        <p:txBody>
          <a:bodyPr/>
          <a:lstStyle/>
          <a:p>
            <a:fld id="{58A803C6-3DEF-495A-A272-1AD2920067BA}" type="slidenum">
              <a:rPr lang="zh-TW" altLang="en-US" smtClean="0"/>
              <a:t>24</a:t>
            </a:fld>
            <a:endParaRPr lang="zh-TW" altLang="en-US"/>
          </a:p>
        </p:txBody>
      </p:sp>
    </p:spTree>
    <p:extLst>
      <p:ext uri="{BB962C8B-B14F-4D97-AF65-F5344CB8AC3E}">
        <p14:creationId xmlns:p14="http://schemas.microsoft.com/office/powerpoint/2010/main" val="525914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333333"/>
                </a:solidFill>
                <a:effectLst/>
                <a:latin typeface="Microsoft JhengHei" panose="020B0604030504040204" pitchFamily="34" charset="-120"/>
                <a:ea typeface="Microsoft JhengHei" panose="020B0604030504040204" pitchFamily="34" charset="-120"/>
              </a:rPr>
              <a:t>MI300 </a:t>
            </a:r>
            <a:r>
              <a:rPr lang="zh-TW" altLang="en-US" b="0" i="0" dirty="0">
                <a:solidFill>
                  <a:srgbClr val="333333"/>
                </a:solidFill>
                <a:effectLst/>
                <a:latin typeface="Microsoft JhengHei" panose="020B0604030504040204" pitchFamily="34" charset="-120"/>
                <a:ea typeface="Microsoft JhengHei" panose="020B0604030504040204" pitchFamily="34" charset="-120"/>
              </a:rPr>
              <a:t>將提供 </a:t>
            </a:r>
            <a:r>
              <a:rPr lang="en-US" altLang="zh-TW" b="0" i="0" dirty="0">
                <a:solidFill>
                  <a:srgbClr val="333333"/>
                </a:solidFill>
                <a:effectLst/>
                <a:latin typeface="Microsoft JhengHei" panose="020B0604030504040204" pitchFamily="34" charset="-120"/>
                <a:ea typeface="Microsoft JhengHei" panose="020B0604030504040204" pitchFamily="34" charset="-120"/>
              </a:rPr>
              <a:t>APU </a:t>
            </a:r>
            <a:r>
              <a:rPr lang="zh-TW" altLang="en-US" b="0" i="0" dirty="0">
                <a:solidFill>
                  <a:srgbClr val="333333"/>
                </a:solidFill>
                <a:effectLst/>
                <a:latin typeface="Microsoft JhengHei" panose="020B0604030504040204" pitchFamily="34" charset="-120"/>
                <a:ea typeface="Microsoft JhengHei" panose="020B0604030504040204" pitchFamily="34" charset="-120"/>
              </a:rPr>
              <a:t>產品，結合 </a:t>
            </a:r>
            <a:r>
              <a:rPr lang="en-US" altLang="zh-TW" b="0" i="0" dirty="0">
                <a:solidFill>
                  <a:srgbClr val="333333"/>
                </a:solidFill>
                <a:effectLst/>
                <a:latin typeface="Microsoft JhengHei" panose="020B0604030504040204" pitchFamily="34" charset="-120"/>
                <a:ea typeface="Microsoft JhengHei" panose="020B0604030504040204" pitchFamily="34" charset="-120"/>
              </a:rPr>
              <a:t>AMD Zen 4 </a:t>
            </a:r>
            <a:r>
              <a:rPr lang="zh-TW" altLang="en-US" b="0" i="0" dirty="0">
                <a:solidFill>
                  <a:srgbClr val="333333"/>
                </a:solidFill>
                <a:effectLst/>
                <a:latin typeface="Microsoft JhengHei" panose="020B0604030504040204" pitchFamily="34" charset="-120"/>
                <a:ea typeface="Microsoft JhengHei" panose="020B0604030504040204" pitchFamily="34" charset="-120"/>
              </a:rPr>
              <a:t>架構與 </a:t>
            </a:r>
            <a:r>
              <a:rPr lang="en-US" altLang="zh-TW" b="0" i="0" dirty="0">
                <a:solidFill>
                  <a:srgbClr val="333333"/>
                </a:solidFill>
                <a:effectLst/>
                <a:latin typeface="Microsoft JhengHei" panose="020B0604030504040204" pitchFamily="34" charset="-120"/>
                <a:ea typeface="Microsoft JhengHei" panose="020B0604030504040204" pitchFamily="34" charset="-120"/>
              </a:rPr>
              <a:t>RDNA 3 GPU </a:t>
            </a:r>
            <a:r>
              <a:rPr lang="zh-TW" altLang="en-US" b="0" i="0" dirty="0">
                <a:solidFill>
                  <a:srgbClr val="333333"/>
                </a:solidFill>
                <a:effectLst/>
                <a:latin typeface="Microsoft JhengHei" panose="020B0604030504040204" pitchFamily="34" charset="-120"/>
                <a:ea typeface="Microsoft JhengHei" panose="020B0604030504040204" pitchFamily="34" charset="-120"/>
              </a:rPr>
              <a:t>，強調是市場上首款資料中心級的 </a:t>
            </a:r>
            <a:r>
              <a:rPr lang="en-US" altLang="zh-TW" b="0" i="0" dirty="0">
                <a:solidFill>
                  <a:srgbClr val="333333"/>
                </a:solidFill>
                <a:effectLst/>
                <a:latin typeface="Microsoft JhengHei" panose="020B0604030504040204" pitchFamily="34" charset="-120"/>
                <a:ea typeface="Microsoft JhengHei" panose="020B0604030504040204" pitchFamily="34" charset="-120"/>
              </a:rPr>
              <a:t>APU </a:t>
            </a:r>
            <a:r>
              <a:rPr lang="zh-TW" altLang="en-US" b="0" i="0" dirty="0">
                <a:solidFill>
                  <a:srgbClr val="333333"/>
                </a:solidFill>
                <a:effectLst/>
                <a:latin typeface="Microsoft JhengHei" panose="020B0604030504040204" pitchFamily="34" charset="-120"/>
                <a:ea typeface="Microsoft JhengHei" panose="020B0604030504040204" pitchFamily="34" charset="-120"/>
              </a:rPr>
              <a:t>產品</a:t>
            </a:r>
            <a:endParaRPr lang="zh-TW" altLang="en-US" dirty="0"/>
          </a:p>
        </p:txBody>
      </p:sp>
      <p:sp>
        <p:nvSpPr>
          <p:cNvPr id="4" name="投影片編號版面配置區 3"/>
          <p:cNvSpPr>
            <a:spLocks noGrp="1"/>
          </p:cNvSpPr>
          <p:nvPr>
            <p:ph type="sldNum" sz="quarter" idx="5"/>
          </p:nvPr>
        </p:nvSpPr>
        <p:spPr/>
        <p:txBody>
          <a:bodyPr/>
          <a:lstStyle/>
          <a:p>
            <a:fld id="{58A803C6-3DEF-495A-A272-1AD2920067BA}" type="slidenum">
              <a:rPr lang="zh-TW" altLang="en-US" smtClean="0"/>
              <a:t>27</a:t>
            </a:fld>
            <a:endParaRPr lang="zh-TW" altLang="en-US"/>
          </a:p>
        </p:txBody>
      </p:sp>
    </p:spTree>
    <p:extLst>
      <p:ext uri="{BB962C8B-B14F-4D97-AF65-F5344CB8AC3E}">
        <p14:creationId xmlns:p14="http://schemas.microsoft.com/office/powerpoint/2010/main" val="39382087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333333"/>
                </a:solidFill>
                <a:effectLst/>
                <a:latin typeface="Microsoft JhengHei" panose="020B0604030504040204" pitchFamily="34" charset="-120"/>
                <a:ea typeface="Microsoft JhengHei" panose="020B0604030504040204" pitchFamily="34" charset="-120"/>
              </a:rPr>
              <a:t>1.</a:t>
            </a:r>
            <a:r>
              <a:rPr lang="zh-TW" altLang="en-US" b="0" i="0" dirty="0">
                <a:solidFill>
                  <a:srgbClr val="333333"/>
                </a:solidFill>
                <a:effectLst/>
                <a:latin typeface="Microsoft JhengHei" panose="020B0604030504040204" pitchFamily="34" charset="-120"/>
                <a:ea typeface="Microsoft JhengHei" panose="020B0604030504040204" pitchFamily="34" charset="-120"/>
              </a:rPr>
              <a:t> </a:t>
            </a:r>
            <a:r>
              <a:rPr lang="en-US" altLang="zh-TW" b="0" i="0" dirty="0">
                <a:solidFill>
                  <a:srgbClr val="333333"/>
                </a:solidFill>
                <a:effectLst/>
                <a:latin typeface="Microsoft JhengHei" panose="020B0604030504040204" pitchFamily="34" charset="-120"/>
                <a:ea typeface="Microsoft JhengHei" panose="020B0604030504040204" pitchFamily="34" charset="-120"/>
              </a:rPr>
              <a:t>CPU </a:t>
            </a:r>
            <a:r>
              <a:rPr lang="zh-TW" altLang="en-US" b="0" i="0" dirty="0">
                <a:solidFill>
                  <a:srgbClr val="333333"/>
                </a:solidFill>
                <a:effectLst/>
                <a:latin typeface="Microsoft JhengHei" panose="020B0604030504040204" pitchFamily="34" charset="-120"/>
                <a:ea typeface="Microsoft JhengHei" panose="020B0604030504040204" pitchFamily="34" charset="-120"/>
              </a:rPr>
              <a:t>與 </a:t>
            </a:r>
            <a:r>
              <a:rPr lang="en-US" altLang="zh-TW" b="0" i="0" dirty="0">
                <a:solidFill>
                  <a:srgbClr val="333333"/>
                </a:solidFill>
                <a:effectLst/>
                <a:latin typeface="Microsoft JhengHei" panose="020B0604030504040204" pitchFamily="34" charset="-120"/>
                <a:ea typeface="Microsoft JhengHei" panose="020B0604030504040204" pitchFamily="34" charset="-120"/>
              </a:rPr>
              <a:t>GPU </a:t>
            </a:r>
            <a:r>
              <a:rPr lang="zh-TW" altLang="en-US" b="0" i="0" dirty="0">
                <a:solidFill>
                  <a:srgbClr val="333333"/>
                </a:solidFill>
                <a:effectLst/>
                <a:latin typeface="Microsoft JhengHei" panose="020B0604030504040204" pitchFamily="34" charset="-120"/>
                <a:ea typeface="Microsoft JhengHei" panose="020B0604030504040204" pitchFamily="34" charset="-120"/>
              </a:rPr>
              <a:t>之間採用第四代 </a:t>
            </a:r>
            <a:r>
              <a:rPr lang="en-US" altLang="zh-TW" b="0" i="0" dirty="0">
                <a:solidFill>
                  <a:srgbClr val="333333"/>
                </a:solidFill>
                <a:effectLst/>
                <a:latin typeface="Microsoft JhengHei" panose="020B0604030504040204" pitchFamily="34" charset="-120"/>
                <a:ea typeface="Microsoft JhengHei" panose="020B0604030504040204" pitchFamily="34" charset="-120"/>
              </a:rPr>
              <a:t>Infinity </a:t>
            </a:r>
            <a:r>
              <a:rPr lang="zh-TW" altLang="en-US" b="0" i="0" dirty="0">
                <a:solidFill>
                  <a:srgbClr val="333333"/>
                </a:solidFill>
                <a:effectLst/>
                <a:latin typeface="Microsoft JhengHei" panose="020B0604030504040204" pitchFamily="34" charset="-120"/>
                <a:ea typeface="Microsoft JhengHei" panose="020B0604030504040204" pitchFamily="34" charset="-120"/>
              </a:rPr>
              <a:t>架構連接，實現統一記憶體架構</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333333"/>
                </a:solidFill>
                <a:effectLst/>
                <a:latin typeface="Microsoft JhengHei" panose="020B0604030504040204" pitchFamily="34" charset="-120"/>
                <a:ea typeface="Microsoft JhengHei" panose="020B0604030504040204" pitchFamily="34" charset="-120"/>
              </a:rPr>
              <a:t>2.</a:t>
            </a:r>
            <a:r>
              <a:rPr lang="zh-TW" altLang="en-US" b="0" i="0" dirty="0">
                <a:solidFill>
                  <a:srgbClr val="333333"/>
                </a:solidFill>
                <a:effectLst/>
                <a:latin typeface="Microsoft JhengHei" panose="020B0604030504040204" pitchFamily="34" charset="-120"/>
                <a:ea typeface="Microsoft JhengHei" panose="020B0604030504040204" pitchFamily="34" charset="-120"/>
              </a:rPr>
              <a:t> </a:t>
            </a:r>
            <a:r>
              <a:rPr lang="en-US" altLang="zh-TW" b="0" i="0" dirty="0" err="1">
                <a:solidFill>
                  <a:srgbClr val="333333"/>
                </a:solidFill>
                <a:effectLst/>
                <a:latin typeface="Microsoft JhengHei" panose="020B0604030504040204" pitchFamily="34" charset="-120"/>
                <a:ea typeface="Microsoft JhengHei" panose="020B0604030504040204" pitchFamily="34" charset="-120"/>
              </a:rPr>
              <a:t>Intsinct</a:t>
            </a:r>
            <a:r>
              <a:rPr lang="en-US" altLang="zh-TW" b="0" i="0" dirty="0">
                <a:solidFill>
                  <a:srgbClr val="333333"/>
                </a:solidFill>
                <a:effectLst/>
                <a:latin typeface="Microsoft JhengHei" panose="020B0604030504040204" pitchFamily="34" charset="-120"/>
                <a:ea typeface="Microsoft JhengHei" panose="020B0604030504040204" pitchFamily="34" charset="-120"/>
              </a:rPr>
              <a:t> MI300 </a:t>
            </a:r>
            <a:r>
              <a:rPr lang="zh-TW" altLang="en-US" b="0" i="0" dirty="0">
                <a:solidFill>
                  <a:srgbClr val="333333"/>
                </a:solidFill>
                <a:effectLst/>
                <a:latin typeface="Microsoft JhengHei" panose="020B0604030504040204" pitchFamily="34" charset="-120"/>
                <a:ea typeface="Microsoft JhengHei" panose="020B0604030504040204" pitchFamily="34" charset="-120"/>
              </a:rPr>
              <a:t>將採用 </a:t>
            </a:r>
            <a:r>
              <a:rPr lang="en-US" altLang="zh-TW" b="0" i="0" dirty="0">
                <a:solidFill>
                  <a:srgbClr val="333333"/>
                </a:solidFill>
                <a:effectLst/>
                <a:latin typeface="Microsoft JhengHei" panose="020B0604030504040204" pitchFamily="34" charset="-120"/>
                <a:ea typeface="Microsoft JhengHei" panose="020B0604030504040204" pitchFamily="34" charset="-120"/>
              </a:rPr>
              <a:t>3D </a:t>
            </a:r>
            <a:r>
              <a:rPr lang="zh-TW" altLang="en-US" b="0" i="0" dirty="0">
                <a:solidFill>
                  <a:srgbClr val="333333"/>
                </a:solidFill>
                <a:effectLst/>
                <a:latin typeface="Microsoft JhengHei" panose="020B0604030504040204" pitchFamily="34" charset="-120"/>
                <a:ea typeface="Microsoft JhengHei" panose="020B0604030504040204" pitchFamily="34" charset="-120"/>
              </a:rPr>
              <a:t>封裝 </a:t>
            </a:r>
            <a:endParaRPr lang="en-US" altLang="zh-TW" b="0" i="0" dirty="0">
              <a:solidFill>
                <a:srgbClr val="333333"/>
              </a:solidFill>
              <a:effectLst/>
              <a:latin typeface="Microsoft JhengHei" panose="020B0604030504040204" pitchFamily="34" charset="-120"/>
              <a:ea typeface="Microsoft JhengHei"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333333"/>
                </a:solidFill>
                <a:effectLst/>
                <a:latin typeface="Microsoft JhengHei" panose="020B0604030504040204" pitchFamily="34" charset="-120"/>
                <a:ea typeface="Microsoft JhengHei" panose="020B0604030504040204" pitchFamily="34" charset="-120"/>
              </a:rPr>
              <a:t>4.</a:t>
            </a:r>
            <a:r>
              <a:rPr lang="zh-TW" altLang="en-US" b="0" i="0" dirty="0">
                <a:solidFill>
                  <a:srgbClr val="333333"/>
                </a:solidFill>
                <a:effectLst/>
                <a:latin typeface="Microsoft JhengHei" panose="020B0604030504040204" pitchFamily="34" charset="-120"/>
                <a:ea typeface="Microsoft JhengHei" panose="020B0604030504040204" pitchFamily="34" charset="-120"/>
              </a:rPr>
              <a:t> 強調是市場上首款資料中心級的 </a:t>
            </a:r>
            <a:r>
              <a:rPr lang="en-US" altLang="zh-TW" b="0" i="0" dirty="0">
                <a:solidFill>
                  <a:srgbClr val="333333"/>
                </a:solidFill>
                <a:effectLst/>
                <a:latin typeface="Microsoft JhengHei" panose="020B0604030504040204" pitchFamily="34" charset="-120"/>
                <a:ea typeface="Microsoft JhengHei" panose="020B0604030504040204" pitchFamily="34" charset="-120"/>
              </a:rPr>
              <a:t>APU </a:t>
            </a:r>
            <a:r>
              <a:rPr lang="zh-TW" altLang="en-US" b="0" i="0" dirty="0">
                <a:solidFill>
                  <a:srgbClr val="333333"/>
                </a:solidFill>
                <a:effectLst/>
                <a:latin typeface="Microsoft JhengHei" panose="020B0604030504040204" pitchFamily="34" charset="-120"/>
                <a:ea typeface="Microsoft JhengHei" panose="020B0604030504040204" pitchFamily="34" charset="-120"/>
              </a:rPr>
              <a:t>產品</a:t>
            </a:r>
            <a:endParaRPr lang="en-US" altLang="zh-TW" b="0" i="0" dirty="0">
              <a:solidFill>
                <a:srgbClr val="333333"/>
              </a:solidFill>
              <a:effectLst/>
              <a:latin typeface="Microsoft JhengHei" panose="020B0604030504040204" pitchFamily="34" charset="-120"/>
              <a:ea typeface="Microsoft JhengHei" panose="020B0604030504040204" pitchFamily="34" charset="-120"/>
            </a:endParaRPr>
          </a:p>
        </p:txBody>
      </p:sp>
      <p:sp>
        <p:nvSpPr>
          <p:cNvPr id="4" name="投影片編號版面配置區 3"/>
          <p:cNvSpPr>
            <a:spLocks noGrp="1"/>
          </p:cNvSpPr>
          <p:nvPr>
            <p:ph type="sldNum" sz="quarter" idx="5"/>
          </p:nvPr>
        </p:nvSpPr>
        <p:spPr/>
        <p:txBody>
          <a:bodyPr/>
          <a:lstStyle/>
          <a:p>
            <a:fld id="{58A803C6-3DEF-495A-A272-1AD2920067BA}" type="slidenum">
              <a:rPr lang="zh-TW" altLang="en-US" smtClean="0"/>
              <a:t>28</a:t>
            </a:fld>
            <a:endParaRPr lang="zh-TW" altLang="en-US"/>
          </a:p>
        </p:txBody>
      </p:sp>
    </p:spTree>
    <p:extLst>
      <p:ext uri="{BB962C8B-B14F-4D97-AF65-F5344CB8AC3E}">
        <p14:creationId xmlns:p14="http://schemas.microsoft.com/office/powerpoint/2010/main" val="2746398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333333"/>
                </a:solidFill>
                <a:effectLst/>
                <a:latin typeface="Microsoft JhengHei" panose="020B0604030504040204" pitchFamily="34" charset="-120"/>
                <a:ea typeface="Microsoft JhengHei" panose="020B0604030504040204" pitchFamily="34" charset="-120"/>
              </a:rPr>
              <a:t>MI300 APU </a:t>
            </a:r>
            <a:r>
              <a:rPr lang="zh-TW" altLang="en-US" b="0" i="0" dirty="0">
                <a:solidFill>
                  <a:srgbClr val="333333"/>
                </a:solidFill>
                <a:effectLst/>
                <a:latin typeface="Microsoft JhengHei" panose="020B0604030504040204" pitchFamily="34" charset="-120"/>
                <a:ea typeface="Microsoft JhengHei" panose="020B0604030504040204" pitchFamily="34" charset="-120"/>
              </a:rPr>
              <a:t>對 </a:t>
            </a:r>
            <a:r>
              <a:rPr lang="en-US" altLang="zh-TW" b="0" i="0" dirty="0">
                <a:solidFill>
                  <a:srgbClr val="333333"/>
                </a:solidFill>
                <a:effectLst/>
                <a:latin typeface="Microsoft JhengHei" panose="020B0604030504040204" pitchFamily="34" charset="-120"/>
                <a:ea typeface="Microsoft JhengHei" panose="020B0604030504040204" pitchFamily="34" charset="-120"/>
              </a:rPr>
              <a:t>AMD </a:t>
            </a:r>
            <a:r>
              <a:rPr lang="zh-TW" altLang="en-US" b="0" i="0" dirty="0">
                <a:solidFill>
                  <a:srgbClr val="333333"/>
                </a:solidFill>
                <a:effectLst/>
                <a:latin typeface="Microsoft JhengHei" panose="020B0604030504040204" pitchFamily="34" charset="-120"/>
                <a:ea typeface="Microsoft JhengHei" panose="020B0604030504040204" pitchFamily="34" charset="-120"/>
              </a:rPr>
              <a:t>是突破性的產品設計，不僅使用 </a:t>
            </a:r>
            <a:r>
              <a:rPr lang="en-US" altLang="zh-TW" b="0" i="0" dirty="0">
                <a:solidFill>
                  <a:srgbClr val="333333"/>
                </a:solidFill>
                <a:effectLst/>
                <a:latin typeface="Microsoft JhengHei" panose="020B0604030504040204" pitchFamily="34" charset="-120"/>
                <a:ea typeface="Microsoft JhengHei" panose="020B0604030504040204" pitchFamily="34" charset="-120"/>
              </a:rPr>
              <a:t>Zen 4 CPU </a:t>
            </a:r>
            <a:r>
              <a:rPr lang="zh-TW" altLang="en-US" b="0" i="0" dirty="0">
                <a:solidFill>
                  <a:srgbClr val="333333"/>
                </a:solidFill>
                <a:effectLst/>
                <a:latin typeface="Microsoft JhengHei" panose="020B0604030504040204" pitchFamily="34" charset="-120"/>
                <a:ea typeface="Microsoft JhengHei" panose="020B0604030504040204" pitchFamily="34" charset="-120"/>
              </a:rPr>
              <a:t>與 </a:t>
            </a:r>
            <a:r>
              <a:rPr lang="en-US" altLang="zh-TW" b="0" i="0" dirty="0">
                <a:solidFill>
                  <a:srgbClr val="333333"/>
                </a:solidFill>
                <a:effectLst/>
                <a:latin typeface="Microsoft JhengHei" panose="020B0604030504040204" pitchFamily="34" charset="-120"/>
                <a:ea typeface="Microsoft JhengHei" panose="020B0604030504040204" pitchFamily="34" charset="-120"/>
              </a:rPr>
              <a:t>CDNA 3 GPU </a:t>
            </a:r>
            <a:r>
              <a:rPr lang="zh-TW" altLang="en-US" b="0" i="0" dirty="0">
                <a:solidFill>
                  <a:srgbClr val="333333"/>
                </a:solidFill>
                <a:effectLst/>
                <a:latin typeface="Microsoft JhengHei" panose="020B0604030504040204" pitchFamily="34" charset="-120"/>
                <a:ea typeface="Microsoft JhengHei" panose="020B0604030504040204" pitchFamily="34" charset="-120"/>
              </a:rPr>
              <a:t>以 </a:t>
            </a:r>
            <a:r>
              <a:rPr lang="en-US" altLang="zh-TW" b="0" i="0" dirty="0">
                <a:solidFill>
                  <a:srgbClr val="333333"/>
                </a:solidFill>
                <a:effectLst/>
                <a:latin typeface="Microsoft JhengHei" panose="020B0604030504040204" pitchFamily="34" charset="-120"/>
                <a:ea typeface="Microsoft JhengHei" panose="020B0604030504040204" pitchFamily="34" charset="-120"/>
              </a:rPr>
              <a:t>5nm </a:t>
            </a:r>
            <a:r>
              <a:rPr lang="zh-TW" altLang="en-US" b="0" i="0" dirty="0">
                <a:solidFill>
                  <a:srgbClr val="333333"/>
                </a:solidFill>
                <a:effectLst/>
                <a:latin typeface="Microsoft JhengHei" panose="020B0604030504040204" pitchFamily="34" charset="-120"/>
                <a:ea typeface="Microsoft JhengHei" panose="020B0604030504040204" pitchFamily="34" charset="-120"/>
              </a:rPr>
              <a:t>製程組成，更重要的是由於 </a:t>
            </a:r>
            <a:r>
              <a:rPr lang="en-US" altLang="zh-TW" b="0" i="0" dirty="0">
                <a:solidFill>
                  <a:srgbClr val="333333"/>
                </a:solidFill>
                <a:effectLst/>
                <a:latin typeface="Microsoft JhengHei" panose="020B0604030504040204" pitchFamily="34" charset="-120"/>
                <a:ea typeface="Microsoft JhengHei" panose="020B0604030504040204" pitchFamily="34" charset="-120"/>
              </a:rPr>
              <a:t>CDNA 3 </a:t>
            </a:r>
            <a:r>
              <a:rPr lang="zh-TW" altLang="en-US" b="0" i="0" dirty="0">
                <a:solidFill>
                  <a:srgbClr val="333333"/>
                </a:solidFill>
                <a:effectLst/>
                <a:latin typeface="Microsoft JhengHei" panose="020B0604030504040204" pitchFamily="34" charset="-120"/>
                <a:ea typeface="Microsoft JhengHei" panose="020B0604030504040204" pitchFamily="34" charset="-120"/>
              </a:rPr>
              <a:t>架構導入 </a:t>
            </a:r>
            <a:r>
              <a:rPr lang="en-US" altLang="zh-TW" b="0" i="0" dirty="0">
                <a:solidFill>
                  <a:srgbClr val="333333"/>
                </a:solidFill>
                <a:effectLst/>
                <a:latin typeface="Microsoft JhengHei" panose="020B0604030504040204" pitchFamily="34" charset="-120"/>
                <a:ea typeface="Microsoft JhengHei" panose="020B0604030504040204" pitchFamily="34" charset="-120"/>
              </a:rPr>
              <a:t>UMAA </a:t>
            </a:r>
            <a:r>
              <a:rPr lang="zh-TW" altLang="en-US" b="0" i="0" dirty="0">
                <a:solidFill>
                  <a:srgbClr val="333333"/>
                </a:solidFill>
                <a:effectLst/>
                <a:latin typeface="Microsoft JhengHei" panose="020B0604030504040204" pitchFamily="34" charset="-120"/>
                <a:ea typeface="Microsoft JhengHei" panose="020B0604030504040204" pitchFamily="34" charset="-120"/>
              </a:rPr>
              <a:t>技術，使得 </a:t>
            </a:r>
            <a:r>
              <a:rPr lang="en-US" altLang="zh-TW" b="0" i="0" dirty="0">
                <a:solidFill>
                  <a:srgbClr val="333333"/>
                </a:solidFill>
                <a:effectLst/>
                <a:latin typeface="Microsoft JhengHei" panose="020B0604030504040204" pitchFamily="34" charset="-120"/>
                <a:ea typeface="Microsoft JhengHei" panose="020B0604030504040204" pitchFamily="34" charset="-120"/>
              </a:rPr>
              <a:t>Instinct MI300 APU </a:t>
            </a:r>
            <a:r>
              <a:rPr lang="zh-TW" altLang="en-US" b="0" i="0" dirty="0">
                <a:solidFill>
                  <a:srgbClr val="333333"/>
                </a:solidFill>
                <a:effectLst/>
                <a:latin typeface="Microsoft JhengHei" panose="020B0604030504040204" pitchFamily="34" charset="-120"/>
                <a:ea typeface="Microsoft JhengHei" panose="020B0604030504040204" pitchFamily="34" charset="-120"/>
              </a:rPr>
              <a:t>具備統一記憶體儲存架構，使 </a:t>
            </a:r>
            <a:r>
              <a:rPr lang="en-US" altLang="zh-TW" b="0" i="0" dirty="0">
                <a:solidFill>
                  <a:srgbClr val="333333"/>
                </a:solidFill>
                <a:effectLst/>
                <a:latin typeface="Microsoft JhengHei" panose="020B0604030504040204" pitchFamily="34" charset="-120"/>
                <a:ea typeface="Microsoft JhengHei" panose="020B0604030504040204" pitchFamily="34" charset="-120"/>
              </a:rPr>
              <a:t>CPU </a:t>
            </a:r>
            <a:r>
              <a:rPr lang="zh-TW" altLang="en-US" b="0" i="0" dirty="0">
                <a:solidFill>
                  <a:srgbClr val="333333"/>
                </a:solidFill>
                <a:effectLst/>
                <a:latin typeface="Microsoft JhengHei" panose="020B0604030504040204" pitchFamily="34" charset="-120"/>
                <a:ea typeface="Microsoft JhengHei" panose="020B0604030504040204" pitchFamily="34" charset="-120"/>
              </a:rPr>
              <a:t>與 </a:t>
            </a:r>
            <a:r>
              <a:rPr lang="en-US" altLang="zh-TW" b="0" i="0" dirty="0">
                <a:solidFill>
                  <a:srgbClr val="333333"/>
                </a:solidFill>
                <a:effectLst/>
                <a:latin typeface="Microsoft JhengHei" panose="020B0604030504040204" pitchFamily="34" charset="-120"/>
                <a:ea typeface="Microsoft JhengHei" panose="020B0604030504040204" pitchFamily="34" charset="-120"/>
              </a:rPr>
              <a:t>GPU </a:t>
            </a:r>
            <a:r>
              <a:rPr lang="zh-TW" altLang="en-US" b="0" i="0" dirty="0">
                <a:solidFill>
                  <a:srgbClr val="333333"/>
                </a:solidFill>
                <a:effectLst/>
                <a:latin typeface="Microsoft JhengHei" panose="020B0604030504040204" pitchFamily="34" charset="-120"/>
                <a:ea typeface="Microsoft JhengHei" panose="020B0604030504040204" pitchFamily="34" charset="-120"/>
              </a:rPr>
              <a:t>之間不再需要配置獨立記憶體，使用單一大容量 </a:t>
            </a:r>
            <a:r>
              <a:rPr lang="en-US" altLang="zh-TW" b="0" i="0" dirty="0">
                <a:solidFill>
                  <a:srgbClr val="333333"/>
                </a:solidFill>
                <a:effectLst/>
                <a:latin typeface="Microsoft JhengHei" panose="020B0604030504040204" pitchFamily="34" charset="-120"/>
                <a:ea typeface="Microsoft JhengHei" panose="020B0604030504040204" pitchFamily="34" charset="-120"/>
              </a:rPr>
              <a:t>HBM </a:t>
            </a:r>
            <a:r>
              <a:rPr lang="zh-TW" altLang="en-US" b="0" i="0" dirty="0">
                <a:solidFill>
                  <a:srgbClr val="333333"/>
                </a:solidFill>
                <a:effectLst/>
                <a:latin typeface="Microsoft JhengHei" panose="020B0604030504040204" pitchFamily="34" charset="-120"/>
                <a:ea typeface="Microsoft JhengHei" panose="020B0604030504040204" pitchFamily="34" charset="-120"/>
              </a:rPr>
              <a:t>記憶體供 </a:t>
            </a:r>
            <a:r>
              <a:rPr lang="en-US" altLang="zh-TW" b="0" i="0" dirty="0">
                <a:solidFill>
                  <a:srgbClr val="333333"/>
                </a:solidFill>
                <a:effectLst/>
                <a:latin typeface="Microsoft JhengHei" panose="020B0604030504040204" pitchFamily="34" charset="-120"/>
                <a:ea typeface="Microsoft JhengHei" panose="020B0604030504040204" pitchFamily="34" charset="-120"/>
              </a:rPr>
              <a:t>CPU </a:t>
            </a:r>
            <a:r>
              <a:rPr lang="zh-TW" altLang="en-US" b="0" i="0" dirty="0">
                <a:solidFill>
                  <a:srgbClr val="333333"/>
                </a:solidFill>
                <a:effectLst/>
                <a:latin typeface="Microsoft JhengHei" panose="020B0604030504040204" pitchFamily="34" charset="-120"/>
                <a:ea typeface="Microsoft JhengHei" panose="020B0604030504040204" pitchFamily="34" charset="-120"/>
              </a:rPr>
              <a:t>與 </a:t>
            </a:r>
            <a:r>
              <a:rPr lang="en-US" altLang="zh-TW" b="0" i="0" dirty="0">
                <a:solidFill>
                  <a:srgbClr val="333333"/>
                </a:solidFill>
                <a:effectLst/>
                <a:latin typeface="Microsoft JhengHei" panose="020B0604030504040204" pitchFamily="34" charset="-120"/>
                <a:ea typeface="Microsoft JhengHei" panose="020B0604030504040204" pitchFamily="34" charset="-120"/>
              </a:rPr>
              <a:t>GPU </a:t>
            </a:r>
            <a:r>
              <a:rPr lang="zh-TW" altLang="en-US" b="0" i="0" dirty="0">
                <a:solidFill>
                  <a:srgbClr val="333333"/>
                </a:solidFill>
                <a:effectLst/>
                <a:latin typeface="Microsoft JhengHei" panose="020B0604030504040204" pitchFamily="34" charset="-120"/>
                <a:ea typeface="Microsoft JhengHei" panose="020B0604030504040204" pitchFamily="34" charset="-120"/>
              </a:rPr>
              <a:t>直接存取，此外借助新架構， </a:t>
            </a:r>
            <a:r>
              <a:rPr lang="en-US" altLang="zh-TW" b="0" i="0" dirty="0">
                <a:solidFill>
                  <a:srgbClr val="333333"/>
                </a:solidFill>
                <a:effectLst/>
                <a:latin typeface="Microsoft JhengHei" panose="020B0604030504040204" pitchFamily="34" charset="-120"/>
                <a:ea typeface="Microsoft JhengHei" panose="020B0604030504040204" pitchFamily="34" charset="-120"/>
              </a:rPr>
              <a:t>CDNA 3 </a:t>
            </a:r>
            <a:r>
              <a:rPr lang="zh-TW" altLang="en-US" b="0" i="0" dirty="0">
                <a:solidFill>
                  <a:srgbClr val="333333"/>
                </a:solidFill>
                <a:effectLst/>
                <a:latin typeface="Microsoft JhengHei" panose="020B0604030504040204" pitchFamily="34" charset="-120"/>
                <a:ea typeface="Microsoft JhengHei" panose="020B0604030504040204" pitchFamily="34" charset="-120"/>
              </a:rPr>
              <a:t>還將比起 </a:t>
            </a:r>
            <a:r>
              <a:rPr lang="en-US" altLang="zh-TW" b="0" i="0" dirty="0">
                <a:solidFill>
                  <a:srgbClr val="333333"/>
                </a:solidFill>
                <a:effectLst/>
                <a:latin typeface="Microsoft JhengHei" panose="020B0604030504040204" pitchFamily="34" charset="-120"/>
                <a:ea typeface="Microsoft JhengHei" panose="020B0604030504040204" pitchFamily="34" charset="-120"/>
              </a:rPr>
              <a:t>CDNA 2 </a:t>
            </a:r>
            <a:r>
              <a:rPr lang="zh-TW" altLang="en-US" b="0" i="0" dirty="0">
                <a:solidFill>
                  <a:srgbClr val="333333"/>
                </a:solidFill>
                <a:effectLst/>
                <a:latin typeface="Microsoft JhengHei" panose="020B0604030504040204" pitchFamily="34" charset="-120"/>
                <a:ea typeface="Microsoft JhengHei" panose="020B0604030504040204" pitchFamily="34" charset="-120"/>
              </a:rPr>
              <a:t>提升 </a:t>
            </a:r>
            <a:r>
              <a:rPr lang="en-US" altLang="zh-TW" b="0" i="0" dirty="0">
                <a:solidFill>
                  <a:srgbClr val="333333"/>
                </a:solidFill>
                <a:effectLst/>
                <a:latin typeface="Microsoft JhengHei" panose="020B0604030504040204" pitchFamily="34" charset="-120"/>
                <a:ea typeface="Microsoft JhengHei" panose="020B0604030504040204" pitchFamily="34" charset="-120"/>
              </a:rPr>
              <a:t>5 </a:t>
            </a:r>
            <a:r>
              <a:rPr lang="zh-TW" altLang="en-US" b="0" i="0" dirty="0">
                <a:solidFill>
                  <a:srgbClr val="333333"/>
                </a:solidFill>
                <a:effectLst/>
                <a:latin typeface="Microsoft JhengHei" panose="020B0604030504040204" pitchFamily="34" charset="-120"/>
                <a:ea typeface="Microsoft JhengHei" panose="020B0604030504040204" pitchFamily="34" charset="-120"/>
              </a:rPr>
              <a:t>倍每瓦效能，同時相較 </a:t>
            </a:r>
            <a:r>
              <a:rPr lang="en-US" altLang="zh-TW" b="0" i="0" dirty="0">
                <a:solidFill>
                  <a:srgbClr val="333333"/>
                </a:solidFill>
                <a:effectLst/>
                <a:latin typeface="Microsoft JhengHei" panose="020B0604030504040204" pitchFamily="34" charset="-120"/>
                <a:ea typeface="Microsoft JhengHei" panose="020B0604030504040204" pitchFamily="34" charset="-120"/>
              </a:rPr>
              <a:t>Instinct MI250X </a:t>
            </a:r>
            <a:r>
              <a:rPr lang="zh-TW" altLang="en-US" b="0" i="0" dirty="0">
                <a:solidFill>
                  <a:srgbClr val="333333"/>
                </a:solidFill>
                <a:effectLst/>
                <a:latin typeface="Microsoft JhengHei" panose="020B0604030504040204" pitchFamily="34" charset="-120"/>
                <a:ea typeface="Microsoft JhengHei" panose="020B0604030504040204" pitchFamily="34" charset="-120"/>
              </a:rPr>
              <a:t>加速器， </a:t>
            </a:r>
            <a:r>
              <a:rPr lang="en-US" altLang="zh-TW" b="0" i="0" dirty="0">
                <a:solidFill>
                  <a:srgbClr val="333333"/>
                </a:solidFill>
                <a:effectLst/>
                <a:latin typeface="Microsoft JhengHei" panose="020B0604030504040204" pitchFamily="34" charset="-120"/>
                <a:ea typeface="Microsoft JhengHei" panose="020B0604030504040204" pitchFamily="34" charset="-120"/>
              </a:rPr>
              <a:t>AI </a:t>
            </a:r>
            <a:r>
              <a:rPr lang="zh-TW" altLang="en-US" b="0" i="0" dirty="0">
                <a:solidFill>
                  <a:srgbClr val="333333"/>
                </a:solidFill>
                <a:effectLst/>
                <a:latin typeface="Microsoft JhengHei" panose="020B0604030504040204" pitchFamily="34" charset="-120"/>
                <a:ea typeface="Microsoft JhengHei" panose="020B0604030504040204" pitchFamily="34" charset="-120"/>
              </a:rPr>
              <a:t>效能將一舉提升 </a:t>
            </a:r>
            <a:r>
              <a:rPr lang="en-US" altLang="zh-TW" b="0" i="0" dirty="0">
                <a:solidFill>
                  <a:srgbClr val="333333"/>
                </a:solidFill>
                <a:effectLst/>
                <a:latin typeface="Microsoft JhengHei" panose="020B0604030504040204" pitchFamily="34" charset="-120"/>
                <a:ea typeface="Microsoft JhengHei" panose="020B0604030504040204" pitchFamily="34" charset="-120"/>
              </a:rPr>
              <a:t>8 </a:t>
            </a:r>
            <a:r>
              <a:rPr lang="zh-TW" altLang="en-US" b="0" i="0" dirty="0">
                <a:solidFill>
                  <a:srgbClr val="333333"/>
                </a:solidFill>
                <a:effectLst/>
                <a:latin typeface="Microsoft JhengHei" panose="020B0604030504040204" pitchFamily="34" charset="-120"/>
                <a:ea typeface="Microsoft JhengHei" panose="020B0604030504040204" pitchFamily="34" charset="-120"/>
              </a:rPr>
              <a:t>倍。</a:t>
            </a:r>
            <a:endParaRPr lang="zh-TW" altLang="en-US" dirty="0"/>
          </a:p>
        </p:txBody>
      </p:sp>
      <p:sp>
        <p:nvSpPr>
          <p:cNvPr id="4" name="投影片編號版面配置區 3"/>
          <p:cNvSpPr>
            <a:spLocks noGrp="1"/>
          </p:cNvSpPr>
          <p:nvPr>
            <p:ph type="sldNum" sz="quarter" idx="5"/>
          </p:nvPr>
        </p:nvSpPr>
        <p:spPr/>
        <p:txBody>
          <a:bodyPr/>
          <a:lstStyle/>
          <a:p>
            <a:fld id="{58A803C6-3DEF-495A-A272-1AD2920067BA}" type="slidenum">
              <a:rPr lang="zh-TW" altLang="en-US" smtClean="0"/>
              <a:t>29</a:t>
            </a:fld>
            <a:endParaRPr lang="zh-TW" altLang="en-US"/>
          </a:p>
        </p:txBody>
      </p:sp>
    </p:spTree>
    <p:extLst>
      <p:ext uri="{BB962C8B-B14F-4D97-AF65-F5344CB8AC3E}">
        <p14:creationId xmlns:p14="http://schemas.microsoft.com/office/powerpoint/2010/main" val="20324709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58A803C6-3DEF-495A-A272-1AD2920067BA}" type="slidenum">
              <a:rPr lang="zh-TW" altLang="en-US" smtClean="0"/>
              <a:t>30</a:t>
            </a:fld>
            <a:endParaRPr lang="zh-TW" altLang="en-US"/>
          </a:p>
        </p:txBody>
      </p:sp>
    </p:spTree>
    <p:extLst>
      <p:ext uri="{BB962C8B-B14F-4D97-AF65-F5344CB8AC3E}">
        <p14:creationId xmlns:p14="http://schemas.microsoft.com/office/powerpoint/2010/main" val="25209100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58A803C6-3DEF-495A-A272-1AD2920067BA}" type="slidenum">
              <a:rPr lang="zh-TW" altLang="en-US" smtClean="0"/>
              <a:t>31</a:t>
            </a:fld>
            <a:endParaRPr lang="zh-TW" altLang="en-US"/>
          </a:p>
        </p:txBody>
      </p:sp>
    </p:spTree>
    <p:extLst>
      <p:ext uri="{BB962C8B-B14F-4D97-AF65-F5344CB8AC3E}">
        <p14:creationId xmlns:p14="http://schemas.microsoft.com/office/powerpoint/2010/main" val="177447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just"/>
            <a:r>
              <a:rPr lang="zh-TW" altLang="en-US" b="0" i="0" dirty="0">
                <a:solidFill>
                  <a:srgbClr val="0E7DB3"/>
                </a:solidFill>
                <a:effectLst/>
                <a:latin typeface="regular_medium"/>
              </a:rPr>
              <a:t>遊戲市場分析</a:t>
            </a:r>
            <a:endParaRPr lang="zh-TW" altLang="en-US" b="0" i="0" dirty="0">
              <a:solidFill>
                <a:srgbClr val="0E7DB3"/>
              </a:solidFill>
              <a:effectLst/>
              <a:latin typeface="regular_semibold"/>
            </a:endParaRPr>
          </a:p>
          <a:p>
            <a:pPr algn="just"/>
            <a:r>
              <a:rPr lang="zh-TW" altLang="en-US" b="0" i="0" dirty="0">
                <a:solidFill>
                  <a:srgbClr val="13293D"/>
                </a:solidFill>
                <a:effectLst/>
                <a:latin typeface="regular_medium"/>
              </a:rPr>
              <a:t>遊戲市場規模預計到 </a:t>
            </a:r>
            <a:r>
              <a:rPr lang="en-US" altLang="zh-TW" b="0" i="0" dirty="0">
                <a:solidFill>
                  <a:srgbClr val="13293D"/>
                </a:solidFill>
                <a:effectLst/>
                <a:latin typeface="regular_medium"/>
              </a:rPr>
              <a:t>2023 </a:t>
            </a:r>
            <a:r>
              <a:rPr lang="zh-TW" altLang="en-US" b="0" i="0" dirty="0">
                <a:solidFill>
                  <a:srgbClr val="13293D"/>
                </a:solidFill>
                <a:effectLst/>
                <a:latin typeface="regular_medium"/>
              </a:rPr>
              <a:t>年為 </a:t>
            </a:r>
            <a:r>
              <a:rPr lang="en-US" altLang="zh-TW" b="0" i="0" dirty="0">
                <a:solidFill>
                  <a:srgbClr val="13293D"/>
                </a:solidFill>
                <a:effectLst/>
                <a:latin typeface="regular_medium"/>
              </a:rPr>
              <a:t>2451 </a:t>
            </a:r>
            <a:r>
              <a:rPr lang="zh-TW" altLang="en-US" b="0" i="0" dirty="0">
                <a:solidFill>
                  <a:srgbClr val="13293D"/>
                </a:solidFill>
                <a:effectLst/>
                <a:latin typeface="regular_medium"/>
              </a:rPr>
              <a:t>億美元，預計到 </a:t>
            </a:r>
            <a:r>
              <a:rPr lang="en-US" altLang="zh-TW" b="0" i="0" dirty="0">
                <a:solidFill>
                  <a:srgbClr val="13293D"/>
                </a:solidFill>
                <a:effectLst/>
                <a:latin typeface="regular_medium"/>
              </a:rPr>
              <a:t>2028 </a:t>
            </a:r>
            <a:r>
              <a:rPr lang="zh-TW" altLang="en-US" b="0" i="0" dirty="0">
                <a:solidFill>
                  <a:srgbClr val="13293D"/>
                </a:solidFill>
                <a:effectLst/>
                <a:latin typeface="regular_medium"/>
              </a:rPr>
              <a:t>年將達到 </a:t>
            </a:r>
            <a:r>
              <a:rPr lang="en-US" altLang="zh-TW" b="0" i="0" dirty="0">
                <a:solidFill>
                  <a:srgbClr val="13293D"/>
                </a:solidFill>
                <a:effectLst/>
                <a:latin typeface="regular_medium"/>
              </a:rPr>
              <a:t>3760.8 </a:t>
            </a:r>
            <a:r>
              <a:rPr lang="zh-TW" altLang="en-US" b="0" i="0" dirty="0">
                <a:solidFill>
                  <a:srgbClr val="13293D"/>
                </a:solidFill>
                <a:effectLst/>
                <a:latin typeface="regular_medium"/>
              </a:rPr>
              <a:t>億美元，在預測期內（</a:t>
            </a:r>
            <a:r>
              <a:rPr lang="en-US" altLang="zh-TW" b="0" i="0" dirty="0">
                <a:solidFill>
                  <a:srgbClr val="13293D"/>
                </a:solidFill>
                <a:effectLst/>
                <a:latin typeface="regular_medium"/>
              </a:rPr>
              <a:t>2023-2028 </a:t>
            </a:r>
            <a:r>
              <a:rPr lang="zh-TW" altLang="en-US" b="0" i="0" dirty="0">
                <a:solidFill>
                  <a:srgbClr val="13293D"/>
                </a:solidFill>
                <a:effectLst/>
                <a:latin typeface="regular_medium"/>
              </a:rPr>
              <a:t>年）複合年增長率為 </a:t>
            </a:r>
            <a:r>
              <a:rPr lang="en-US" altLang="zh-TW" b="0" i="0" dirty="0">
                <a:solidFill>
                  <a:srgbClr val="13293D"/>
                </a:solidFill>
                <a:effectLst/>
                <a:latin typeface="regular_medium"/>
              </a:rPr>
              <a:t>8.94%</a:t>
            </a:r>
            <a:r>
              <a:rPr lang="zh-TW" altLang="en-US" b="0" i="0" dirty="0">
                <a:solidFill>
                  <a:srgbClr val="13293D"/>
                </a:solidFill>
                <a:effectLst/>
                <a:latin typeface="regular_medium"/>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000000"/>
                </a:solidFill>
                <a:effectLst/>
                <a:latin typeface="system-ui"/>
              </a:rPr>
              <a:t>中國、日本和韓國躋身全球十大遊戲消費國、該地區移動遊戲的溫床以及不斷增長的遊戲玩家人口等因素將推動亞太地區在預測期內顯著增長。</a:t>
            </a:r>
            <a:endParaRPr lang="en-US" altLang="zh-TW" b="0" i="0" dirty="0">
              <a:solidFill>
                <a:srgbClr val="000000"/>
              </a:solidFill>
              <a:effectLst/>
              <a:latin typeface="system-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000000"/>
              </a:solidFill>
              <a:effectLst/>
              <a:latin typeface="system-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000000"/>
                </a:solidFill>
                <a:effectLst/>
                <a:latin typeface="system-ui"/>
              </a:rPr>
              <a:t>全球娛樂及媒體產業在疫情嚴峻的 </a:t>
            </a:r>
            <a:r>
              <a:rPr lang="en-US" altLang="zh-TW" b="0" i="0" dirty="0">
                <a:solidFill>
                  <a:srgbClr val="000000"/>
                </a:solidFill>
                <a:effectLst/>
                <a:latin typeface="system-ui"/>
              </a:rPr>
              <a:t>2020 </a:t>
            </a:r>
            <a:r>
              <a:rPr lang="zh-TW" altLang="en-US" b="0" i="0" dirty="0">
                <a:solidFill>
                  <a:srgbClr val="000000"/>
                </a:solidFill>
                <a:effectLst/>
                <a:latin typeface="system-ui"/>
              </a:rPr>
              <a:t>到 </a:t>
            </a:r>
            <a:r>
              <a:rPr lang="en-US" altLang="zh-TW" b="0" i="0" dirty="0">
                <a:solidFill>
                  <a:srgbClr val="000000"/>
                </a:solidFill>
                <a:effectLst/>
                <a:latin typeface="system-ui"/>
              </a:rPr>
              <a:t>2021 </a:t>
            </a:r>
            <a:r>
              <a:rPr lang="zh-TW" altLang="en-US" b="0" i="0" dirty="0">
                <a:solidFill>
                  <a:srgbClr val="000000"/>
                </a:solidFill>
                <a:effectLst/>
                <a:latin typeface="system-ui"/>
              </a:rPr>
              <a:t>間漲幅高達 </a:t>
            </a:r>
            <a:r>
              <a:rPr lang="en-US" altLang="zh-TW" b="0" i="0" dirty="0">
                <a:solidFill>
                  <a:srgbClr val="000000"/>
                </a:solidFill>
                <a:effectLst/>
                <a:latin typeface="system-ui"/>
              </a:rPr>
              <a:t>10.4%</a:t>
            </a:r>
            <a:r>
              <a:rPr lang="zh-TW" altLang="en-US" b="0" i="0" dirty="0">
                <a:solidFill>
                  <a:srgbClr val="000000"/>
                </a:solidFill>
                <a:effectLst/>
                <a:latin typeface="system-ui"/>
              </a:rPr>
              <a:t>，</a:t>
            </a:r>
            <a:r>
              <a:rPr lang="en-US" altLang="zh-TW" b="0" i="0" dirty="0">
                <a:solidFill>
                  <a:srgbClr val="000000"/>
                </a:solidFill>
                <a:effectLst/>
                <a:latin typeface="system-ui"/>
              </a:rPr>
              <a:t>2022 </a:t>
            </a:r>
            <a:r>
              <a:rPr lang="zh-TW" altLang="en-US" b="0" i="0" dirty="0">
                <a:solidFill>
                  <a:srgbClr val="000000"/>
                </a:solidFill>
                <a:effectLst/>
                <a:latin typeface="system-ui"/>
              </a:rPr>
              <a:t>年持續成長，年增 </a:t>
            </a:r>
            <a:r>
              <a:rPr lang="en-US" altLang="zh-TW" b="0" i="0" dirty="0">
                <a:solidFill>
                  <a:srgbClr val="000000"/>
                </a:solidFill>
                <a:effectLst/>
                <a:latin typeface="system-ui"/>
              </a:rPr>
              <a:t>7.3</a:t>
            </a:r>
            <a:r>
              <a:rPr lang="zh-TW" altLang="en-US" b="0" i="0" dirty="0">
                <a:solidFill>
                  <a:srgbClr val="000000"/>
                </a:solidFill>
                <a:effectLst/>
                <a:latin typeface="system-ui"/>
              </a:rPr>
              <a:t>％，預計 </a:t>
            </a:r>
            <a:r>
              <a:rPr lang="en-US" altLang="zh-TW" b="0" i="0" dirty="0">
                <a:solidFill>
                  <a:srgbClr val="000000"/>
                </a:solidFill>
                <a:effectLst/>
                <a:latin typeface="system-ui"/>
              </a:rPr>
              <a:t>2021 </a:t>
            </a:r>
            <a:r>
              <a:rPr lang="zh-TW" altLang="en-US" b="0" i="0" dirty="0">
                <a:solidFill>
                  <a:srgbClr val="000000"/>
                </a:solidFill>
                <a:effectLst/>
                <a:latin typeface="system-ui"/>
              </a:rPr>
              <a:t>至 </a:t>
            </a:r>
            <a:r>
              <a:rPr lang="en-US" altLang="zh-TW" b="0" i="0" dirty="0">
                <a:solidFill>
                  <a:srgbClr val="000000"/>
                </a:solidFill>
                <a:effectLst/>
                <a:latin typeface="system-ui"/>
              </a:rPr>
              <a:t>2026 </a:t>
            </a:r>
            <a:r>
              <a:rPr lang="zh-TW" altLang="en-US" b="0" i="0" dirty="0">
                <a:solidFill>
                  <a:srgbClr val="000000"/>
                </a:solidFill>
                <a:effectLst/>
                <a:latin typeface="system-ui"/>
              </a:rPr>
              <a:t>年間，將以 </a:t>
            </a:r>
            <a:r>
              <a:rPr lang="en-US" altLang="zh-TW" b="0" i="0" dirty="0">
                <a:solidFill>
                  <a:srgbClr val="000000"/>
                </a:solidFill>
                <a:effectLst/>
                <a:latin typeface="system-ui"/>
              </a:rPr>
              <a:t>4.6% </a:t>
            </a:r>
            <a:r>
              <a:rPr lang="zh-TW" altLang="en-US" b="0" i="0" dirty="0">
                <a:solidFill>
                  <a:srgbClr val="000000"/>
                </a:solidFill>
                <a:effectLst/>
                <a:latin typeface="system-ui"/>
              </a:rPr>
              <a:t>的年複合成長率擴大至 </a:t>
            </a:r>
            <a:r>
              <a:rPr lang="en-US" altLang="zh-TW" b="0" i="0" dirty="0">
                <a:solidFill>
                  <a:srgbClr val="000000"/>
                </a:solidFill>
                <a:effectLst/>
                <a:latin typeface="system-ui"/>
              </a:rPr>
              <a:t>2.9 </a:t>
            </a:r>
            <a:r>
              <a:rPr lang="zh-TW" altLang="en-US" b="0" i="0" dirty="0">
                <a:solidFill>
                  <a:srgbClr val="000000"/>
                </a:solidFill>
                <a:effectLst/>
                <a:latin typeface="system-ui"/>
              </a:rPr>
              <a:t>兆美元。</a:t>
            </a:r>
            <a:endParaRPr lang="zh-TW" altLang="en-US" dirty="0"/>
          </a:p>
          <a:p>
            <a:pPr algn="l"/>
            <a:r>
              <a:rPr lang="zh-TW" altLang="en-US" b="0" i="0" dirty="0">
                <a:solidFill>
                  <a:srgbClr val="000000"/>
                </a:solidFill>
                <a:effectLst/>
                <a:latin typeface="system-ui"/>
              </a:rPr>
              <a:t>黃智仁將此新生代群體稱作「</a:t>
            </a:r>
            <a:r>
              <a:rPr lang="en-US" altLang="zh-TW" b="0" i="0" dirty="0">
                <a:solidFill>
                  <a:srgbClr val="000000"/>
                </a:solidFill>
                <a:effectLst/>
                <a:latin typeface="system-ui"/>
              </a:rPr>
              <a:t>Gaming </a:t>
            </a:r>
            <a:r>
              <a:rPr lang="zh-TW" altLang="en-US" b="0" i="0" dirty="0">
                <a:solidFill>
                  <a:srgbClr val="000000"/>
                </a:solidFill>
                <a:effectLst/>
                <a:latin typeface="system-ui"/>
              </a:rPr>
              <a:t>世代」，他解釋道，過去會將遊戲玩家細分為「喜歡遊戲內容」及「喜歡硬體設備」兩大類型，但新的 </a:t>
            </a:r>
            <a:r>
              <a:rPr lang="en-US" altLang="zh-TW" b="0" i="0" dirty="0">
                <a:solidFill>
                  <a:srgbClr val="000000"/>
                </a:solidFill>
                <a:effectLst/>
                <a:latin typeface="system-ui"/>
              </a:rPr>
              <a:t>Gaming </a:t>
            </a:r>
            <a:r>
              <a:rPr lang="zh-TW" altLang="en-US" b="0" i="0" dirty="0">
                <a:solidFill>
                  <a:srgbClr val="000000"/>
                </a:solidFill>
                <a:effectLst/>
                <a:latin typeface="system-ui"/>
              </a:rPr>
              <a:t>世代不只喜歡玩遊戲，同時也研究硬體設備，「他們為了玩一個遊戲，會去選適合的硬體，相互搭配呈現自我風格。」這群新世代的玩家，更在乎遊戲內容和硬體相互搭配下的整體體驗，而非單純遊戲畫風、電腦螢幕反應時間等個別要素。</a:t>
            </a:r>
          </a:p>
          <a:p>
            <a:pPr algn="l"/>
            <a:r>
              <a:rPr lang="zh-TW" altLang="en-US" b="0" i="0" dirty="0">
                <a:solidFill>
                  <a:srgbClr val="000000"/>
                </a:solidFill>
                <a:effectLst/>
                <a:latin typeface="system-ui"/>
              </a:rPr>
              <a:t>正因如此，遊戲市場也出現「軟硬整合」的趨勢，如華碩就推出電競手機「</a:t>
            </a:r>
            <a:r>
              <a:rPr lang="en-US" altLang="zh-TW" b="0" i="0" dirty="0">
                <a:solidFill>
                  <a:srgbClr val="000000"/>
                </a:solidFill>
                <a:effectLst/>
                <a:latin typeface="system-ui"/>
              </a:rPr>
              <a:t>ROG Phone</a:t>
            </a:r>
            <a:r>
              <a:rPr lang="zh-TW" altLang="en-US" b="0" i="0" dirty="0">
                <a:solidFill>
                  <a:srgbClr val="000000"/>
                </a:solidFill>
                <a:effectLst/>
                <a:latin typeface="system-ui"/>
              </a:rPr>
              <a:t>」系列。黃智仁指出，品牌端透過接觸大量的遊戲發行商，甚至在遊戲開發階段就讓廠商以自家手機為開發環境，測試其效能、呈現等等，「這樣硬體產品推出的時候，就可以確保哪些遊戲可以很順利的在我的 </a:t>
            </a:r>
            <a:r>
              <a:rPr lang="en-US" altLang="zh-TW" b="0" i="0" dirty="0">
                <a:solidFill>
                  <a:srgbClr val="000000"/>
                </a:solidFill>
                <a:effectLst/>
                <a:latin typeface="system-ui"/>
              </a:rPr>
              <a:t>device</a:t>
            </a:r>
            <a:r>
              <a:rPr lang="zh-TW" altLang="en-US" b="0" i="0" dirty="0">
                <a:solidFill>
                  <a:srgbClr val="000000"/>
                </a:solidFill>
                <a:effectLst/>
                <a:latin typeface="system-ui"/>
              </a:rPr>
              <a:t>（手機）上有極佳的遊戲體驗。」</a:t>
            </a:r>
          </a:p>
          <a:p>
            <a:endParaRPr lang="zh-TW" altLang="en-US" dirty="0"/>
          </a:p>
        </p:txBody>
      </p:sp>
      <p:sp>
        <p:nvSpPr>
          <p:cNvPr id="4" name="投影片編號版面配置區 3"/>
          <p:cNvSpPr>
            <a:spLocks noGrp="1"/>
          </p:cNvSpPr>
          <p:nvPr>
            <p:ph type="sldNum" sz="quarter" idx="5"/>
          </p:nvPr>
        </p:nvSpPr>
        <p:spPr/>
        <p:txBody>
          <a:bodyPr/>
          <a:lstStyle/>
          <a:p>
            <a:fld id="{58A803C6-3DEF-495A-A272-1AD2920067BA}" type="slidenum">
              <a:rPr lang="zh-TW" altLang="en-US" smtClean="0"/>
              <a:t>4</a:t>
            </a:fld>
            <a:endParaRPr lang="zh-TW" altLang="en-US"/>
          </a:p>
        </p:txBody>
      </p:sp>
    </p:spTree>
    <p:extLst>
      <p:ext uri="{BB962C8B-B14F-4D97-AF65-F5344CB8AC3E}">
        <p14:creationId xmlns:p14="http://schemas.microsoft.com/office/powerpoint/2010/main" val="29160187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333333"/>
                </a:solidFill>
                <a:effectLst/>
                <a:latin typeface="Open Sans" panose="020F0502020204030204" pitchFamily="34" charset="0"/>
              </a:rPr>
              <a:t>NVIDIA </a:t>
            </a:r>
            <a:r>
              <a:rPr lang="zh-TW" altLang="en-US" b="0" i="0" dirty="0">
                <a:solidFill>
                  <a:srgbClr val="333333"/>
                </a:solidFill>
                <a:effectLst/>
                <a:latin typeface="Open Sans" panose="020F0502020204030204" pitchFamily="34" charset="0"/>
              </a:rPr>
              <a:t> </a:t>
            </a:r>
            <a:r>
              <a:rPr lang="en-US" altLang="zh-TW" b="0" i="0" dirty="0">
                <a:solidFill>
                  <a:srgbClr val="333333"/>
                </a:solidFill>
                <a:effectLst/>
                <a:latin typeface="Open Sans" panose="020F0502020204030204" pitchFamily="34" charset="0"/>
              </a:rPr>
              <a:t>GeForce RTX 4090 </a:t>
            </a:r>
            <a:r>
              <a:rPr lang="zh-TW" altLang="en-US" b="0" i="0" dirty="0">
                <a:solidFill>
                  <a:srgbClr val="333333"/>
                </a:solidFill>
                <a:effectLst/>
                <a:latin typeface="Open Sans" panose="020F0502020204030204" pitchFamily="34" charset="0"/>
              </a:rPr>
              <a:t>在全新核心架構與及各種升級的技術之下，無論是遊戲效能以至專業領域的渲染層面上，都比起 </a:t>
            </a:r>
            <a:r>
              <a:rPr lang="en-US" altLang="zh-TW" b="0" i="0" dirty="0">
                <a:solidFill>
                  <a:srgbClr val="333333"/>
                </a:solidFill>
                <a:effectLst/>
                <a:latin typeface="Open Sans" panose="020F0502020204030204" pitchFamily="34" charset="0"/>
              </a:rPr>
              <a:t>RTX 30 </a:t>
            </a:r>
            <a:r>
              <a:rPr lang="zh-TW" altLang="en-US" b="0" i="0" dirty="0">
                <a:solidFill>
                  <a:srgbClr val="333333"/>
                </a:solidFill>
                <a:effectLst/>
                <a:latin typeface="Open Sans" panose="020F0502020204030204" pitchFamily="34" charset="0"/>
              </a:rPr>
              <a:t>系列有十分明顯的提升。尤其是針對遊戲效能提升的 </a:t>
            </a:r>
            <a:r>
              <a:rPr lang="en-US" altLang="zh-TW" b="0" i="0" dirty="0">
                <a:solidFill>
                  <a:srgbClr val="333333"/>
                </a:solidFill>
                <a:effectLst/>
                <a:latin typeface="Open Sans" panose="020F0502020204030204" pitchFamily="34" charset="0"/>
              </a:rPr>
              <a:t>DLSS 3</a:t>
            </a:r>
            <a:r>
              <a:rPr lang="zh-TW" altLang="en-US" b="0" i="0" dirty="0">
                <a:solidFill>
                  <a:srgbClr val="333333"/>
                </a:solidFill>
                <a:effectLst/>
                <a:latin typeface="Open Sans" panose="020F0502020204030204" pitchFamily="34" charset="0"/>
              </a:rPr>
              <a:t>，比起 </a:t>
            </a:r>
            <a:r>
              <a:rPr lang="en-US" altLang="zh-TW" b="0" i="0" dirty="0">
                <a:solidFill>
                  <a:srgbClr val="333333"/>
                </a:solidFill>
                <a:effectLst/>
                <a:latin typeface="Open Sans" panose="020F0502020204030204" pitchFamily="34" charset="0"/>
              </a:rPr>
              <a:t>DLSS 2 </a:t>
            </a:r>
            <a:r>
              <a:rPr lang="zh-TW" altLang="en-US" b="0" i="0" dirty="0">
                <a:solidFill>
                  <a:srgbClr val="333333"/>
                </a:solidFill>
                <a:effectLst/>
                <a:latin typeface="Open Sans" panose="020F0502020204030204" pitchFamily="34" charset="0"/>
              </a:rPr>
              <a:t>可進一步提升遊戲的效能，以配合現時開始流行的 </a:t>
            </a:r>
            <a:r>
              <a:rPr lang="en-US" altLang="zh-TW" b="0" i="0" dirty="0">
                <a:solidFill>
                  <a:srgbClr val="333333"/>
                </a:solidFill>
                <a:effectLst/>
                <a:latin typeface="Open Sans" panose="020F0502020204030204" pitchFamily="34" charset="0"/>
              </a:rPr>
              <a:t>4K </a:t>
            </a:r>
            <a:r>
              <a:rPr lang="zh-TW" altLang="en-US" b="0" i="0" dirty="0">
                <a:solidFill>
                  <a:srgbClr val="333333"/>
                </a:solidFill>
                <a:effectLst/>
                <a:latin typeface="Open Sans" panose="020F0502020204030204" pitchFamily="34" charset="0"/>
              </a:rPr>
              <a:t>遊戲。</a:t>
            </a:r>
            <a:r>
              <a:rPr lang="en-US" altLang="zh-TW" b="0" i="0" dirty="0">
                <a:solidFill>
                  <a:srgbClr val="70757A"/>
                </a:solidFill>
                <a:effectLst/>
                <a:latin typeface="arial" panose="020B0604020202020204" pitchFamily="34" charset="0"/>
              </a:rPr>
              <a:t> </a:t>
            </a:r>
            <a:r>
              <a:rPr lang="zh-TW" altLang="en-US" b="0" i="0" dirty="0">
                <a:solidFill>
                  <a:srgbClr val="70757A"/>
                </a:solidFill>
                <a:effectLst/>
                <a:latin typeface="arial" panose="020B0604020202020204" pitchFamily="34" charset="0"/>
              </a:rPr>
              <a:t>在</a:t>
            </a:r>
            <a:r>
              <a:rPr lang="en-US" altLang="zh-TW" b="0" i="0" dirty="0">
                <a:solidFill>
                  <a:srgbClr val="EA4335"/>
                </a:solidFill>
                <a:effectLst/>
                <a:latin typeface="arial" panose="020B0604020202020204" pitchFamily="34" charset="0"/>
              </a:rPr>
              <a:t>FPS</a:t>
            </a:r>
            <a:r>
              <a:rPr lang="en-US" altLang="zh-TW" b="0" i="0" dirty="0">
                <a:solidFill>
                  <a:srgbClr val="4D5156"/>
                </a:solidFill>
                <a:effectLst/>
                <a:latin typeface="arial" panose="020B0604020202020204" pitchFamily="34" charset="0"/>
              </a:rPr>
              <a:t> </a:t>
            </a:r>
            <a:r>
              <a:rPr lang="zh-TW" altLang="en-US" b="0" i="0" dirty="0">
                <a:solidFill>
                  <a:srgbClr val="4D5156"/>
                </a:solidFill>
                <a:effectLst/>
                <a:latin typeface="arial" panose="020B0604020202020204" pitchFamily="34" charset="0"/>
              </a:rPr>
              <a:t>是「每秒幀數」</a:t>
            </a:r>
            <a:r>
              <a:rPr lang="zh-TW" altLang="en-US" b="0" i="0" dirty="0">
                <a:solidFill>
                  <a:srgbClr val="555555"/>
                </a:solidFill>
                <a:effectLst/>
                <a:latin typeface="Metronic Pro"/>
              </a:rPr>
              <a:t>，影片流暢與清晰程度更好，視覺更貼近生活中肉眼所見。</a:t>
            </a:r>
            <a:endParaRPr lang="en-US" altLang="zh-TW" b="0" i="0" dirty="0">
              <a:solidFill>
                <a:srgbClr val="333333"/>
              </a:solidFill>
              <a:effectLst/>
              <a:latin typeface="Open Sans" panose="020F0502020204030204" pitchFamily="34" charset="0"/>
            </a:endParaRPr>
          </a:p>
          <a:p>
            <a:endParaRPr lang="en-US" altLang="zh-TW" b="0" i="0" dirty="0">
              <a:solidFill>
                <a:srgbClr val="333333"/>
              </a:solidFill>
              <a:effectLst/>
              <a:latin typeface="Open Sans" panose="020F0502020204030204" pitchFamily="34" charset="0"/>
            </a:endParaRPr>
          </a:p>
          <a:p>
            <a:pPr algn="l"/>
            <a:r>
              <a:rPr lang="en-US" altLang="zh-TW" b="1" i="0" dirty="0">
                <a:solidFill>
                  <a:srgbClr val="222222"/>
                </a:solidFill>
                <a:effectLst/>
                <a:latin typeface="Roboto Condensed" panose="02000000000000000000" pitchFamily="2" charset="0"/>
              </a:rPr>
              <a:t>NVIDIA GeForce RTX 4090 </a:t>
            </a:r>
            <a:r>
              <a:rPr lang="zh-TW" altLang="en-US" b="1" i="0" dirty="0">
                <a:solidFill>
                  <a:srgbClr val="222222"/>
                </a:solidFill>
                <a:effectLst/>
                <a:latin typeface="Roboto Condensed" panose="02000000000000000000" pitchFamily="2" charset="0"/>
              </a:rPr>
              <a:t>優勢</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AutoNum type="arabicPeriod"/>
              <a:tabLst/>
              <a:defRPr/>
            </a:pPr>
            <a:r>
              <a:rPr lang="zh-TW" altLang="en-US" b="0" i="0" dirty="0">
                <a:solidFill>
                  <a:srgbClr val="212529"/>
                </a:solidFill>
                <a:effectLst/>
                <a:latin typeface="system-ui"/>
              </a:rPr>
              <a:t>流暢的遊戲體驗</a:t>
            </a:r>
            <a:r>
              <a:rPr lang="en-US" altLang="zh-TW" b="0" i="0" dirty="0">
                <a:solidFill>
                  <a:srgbClr val="212529"/>
                </a:solidFill>
                <a:effectLst/>
                <a:latin typeface="system-ui"/>
              </a:rPr>
              <a:t>:NVIDIA RTX 4090 </a:t>
            </a:r>
            <a:r>
              <a:rPr lang="zh-TW" altLang="en-US" b="0" i="0" dirty="0">
                <a:solidFill>
                  <a:srgbClr val="212529"/>
                </a:solidFill>
                <a:effectLst/>
                <a:latin typeface="system-ui"/>
              </a:rPr>
              <a:t>擁有先進的圖靈架構和強大的 </a:t>
            </a:r>
            <a:r>
              <a:rPr lang="en-US" altLang="zh-TW" b="0" i="0" dirty="0">
                <a:solidFill>
                  <a:srgbClr val="212529"/>
                </a:solidFill>
                <a:effectLst/>
                <a:latin typeface="system-ui"/>
              </a:rPr>
              <a:t>RT </a:t>
            </a:r>
            <a:r>
              <a:rPr lang="zh-TW" altLang="en-US" b="0" i="0" dirty="0">
                <a:solidFill>
                  <a:srgbClr val="212529"/>
                </a:solidFill>
                <a:effectLst/>
                <a:latin typeface="system-ui"/>
              </a:rPr>
              <a:t>核心，可提供身臨其境的遊戲體驗，而不會遇到延遲或速度變慢的問題。</a:t>
            </a:r>
            <a:endParaRPr lang="en-US" altLang="zh-TW" b="0" i="0" dirty="0">
              <a:solidFill>
                <a:srgbClr val="212529"/>
              </a:solidFill>
              <a:effectLst/>
              <a:latin typeface="system-ui"/>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AutoNum type="arabicPeriod"/>
              <a:tabLst/>
              <a:defRPr/>
            </a:pPr>
            <a:r>
              <a:rPr lang="en-US" altLang="zh-TW" b="0" i="0" dirty="0">
                <a:solidFill>
                  <a:srgbClr val="212529"/>
                </a:solidFill>
                <a:effectLst/>
                <a:latin typeface="system-ui"/>
              </a:rPr>
              <a:t>4K</a:t>
            </a:r>
            <a:r>
              <a:rPr lang="zh-TW" altLang="en-US" b="0" i="0" dirty="0">
                <a:solidFill>
                  <a:srgbClr val="212529"/>
                </a:solidFill>
                <a:effectLst/>
                <a:latin typeface="system-ui"/>
              </a:rPr>
              <a:t>超高清分辨率支持</a:t>
            </a:r>
            <a:r>
              <a:rPr lang="en-US" altLang="zh-TW" b="0" i="0" dirty="0">
                <a:solidFill>
                  <a:srgbClr val="212529"/>
                </a:solidFill>
                <a:effectLst/>
                <a:latin typeface="system-ui"/>
              </a:rPr>
              <a:t>:</a:t>
            </a:r>
            <a:r>
              <a:rPr lang="zh-TW" altLang="en-US" b="0" i="0" dirty="0">
                <a:solidFill>
                  <a:srgbClr val="212529"/>
                </a:solidFill>
                <a:effectLst/>
                <a:latin typeface="system-ui"/>
              </a:rPr>
              <a:t>可實現實時光線追踪效果，為現代遊戲增添令人驚嘆的真實感。這使得 </a:t>
            </a:r>
            <a:r>
              <a:rPr lang="en-US" altLang="zh-TW" b="0" i="0" dirty="0">
                <a:solidFill>
                  <a:srgbClr val="212529"/>
                </a:solidFill>
                <a:effectLst/>
                <a:latin typeface="system-ui"/>
              </a:rPr>
              <a:t>NVIDIA RTX 4090 </a:t>
            </a:r>
            <a:r>
              <a:rPr lang="zh-TW" altLang="en-US" b="0" i="0" dirty="0">
                <a:solidFill>
                  <a:srgbClr val="212529"/>
                </a:solidFill>
                <a:effectLst/>
                <a:latin typeface="system-ui"/>
              </a:rPr>
              <a:t>成為營造影院感覺的絕佳選擇</a:t>
            </a:r>
            <a:endParaRPr lang="en-US" altLang="zh-TW" b="0" i="0" dirty="0">
              <a:solidFill>
                <a:srgbClr val="212529"/>
              </a:solidFill>
              <a:effectLst/>
              <a:latin typeface="system-ui"/>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AutoNum type="arabicPeriod"/>
              <a:tabLst/>
              <a:defRPr/>
            </a:pPr>
            <a:r>
              <a:rPr lang="zh-TW" altLang="en-US" b="0" i="0" dirty="0">
                <a:solidFill>
                  <a:srgbClr val="212529"/>
                </a:solidFill>
                <a:effectLst/>
                <a:latin typeface="system-ui"/>
              </a:rPr>
              <a:t>安靜運行</a:t>
            </a:r>
            <a:r>
              <a:rPr lang="en-US" altLang="zh-TW" b="0" i="0" dirty="0">
                <a:solidFill>
                  <a:srgbClr val="212529"/>
                </a:solidFill>
                <a:effectLst/>
                <a:latin typeface="system-ui"/>
              </a:rPr>
              <a:t>:</a:t>
            </a:r>
            <a:r>
              <a:rPr lang="zh-TW" altLang="en-US" b="0" i="0" dirty="0">
                <a:solidFill>
                  <a:srgbClr val="212529"/>
                </a:solidFill>
                <a:effectLst/>
                <a:latin typeface="system-ui"/>
              </a:rPr>
              <a:t>該 </a:t>
            </a:r>
            <a:r>
              <a:rPr lang="en-US" altLang="zh-TW" b="0" i="0" dirty="0">
                <a:solidFill>
                  <a:srgbClr val="212529"/>
                </a:solidFill>
                <a:effectLst/>
                <a:latin typeface="system-ui"/>
              </a:rPr>
              <a:t>GPU </a:t>
            </a:r>
            <a:r>
              <a:rPr lang="zh-TW" altLang="en-US" b="0" i="0" dirty="0">
                <a:solidFill>
                  <a:srgbClr val="212529"/>
                </a:solidFill>
                <a:effectLst/>
                <a:latin typeface="system-ui"/>
              </a:rPr>
              <a:t>的核心採用先進的冷卻技術，可將溫度保持在理想水平，確保即使在峰值性能水平下也能安靜運行。此外，其超低噪音風扇可確保您的遊戲體驗保持愉快，而不會分散背景噪音。</a:t>
            </a:r>
          </a:p>
          <a:p>
            <a:pPr marL="228600" indent="-228600" algn="l">
              <a:buFont typeface="Arial" panose="020B0604020202020204" pitchFamily="34" charset="0"/>
              <a:buAutoNum type="arabicPeriod"/>
            </a:pPr>
            <a:r>
              <a:rPr lang="en-US" altLang="zh-TW" b="0" i="0" dirty="0">
                <a:solidFill>
                  <a:srgbClr val="222222"/>
                </a:solidFill>
                <a:effectLst/>
                <a:latin typeface="Open Sans" panose="020B0606030504020204" pitchFamily="34" charset="0"/>
              </a:rPr>
              <a:t>DLSS 3 </a:t>
            </a:r>
            <a:r>
              <a:rPr lang="zh-TW" altLang="en-US" b="0" i="0" dirty="0">
                <a:solidFill>
                  <a:srgbClr val="222222"/>
                </a:solidFill>
                <a:effectLst/>
                <a:latin typeface="Open Sans" panose="020B0606030504020204" pitchFamily="34" charset="0"/>
              </a:rPr>
              <a:t>功能</a:t>
            </a:r>
            <a:r>
              <a:rPr lang="en-US" altLang="zh-TW" b="0" i="0" dirty="0">
                <a:solidFill>
                  <a:srgbClr val="222222"/>
                </a:solidFill>
                <a:effectLst/>
                <a:latin typeface="Open Sans" panose="020B0606030504020204" pitchFamily="34" charset="0"/>
              </a:rPr>
              <a:t>:</a:t>
            </a:r>
            <a:r>
              <a:rPr lang="en-US" altLang="zh-TW" b="0" i="0" dirty="0">
                <a:solidFill>
                  <a:srgbClr val="FFFFFF"/>
                </a:solidFill>
                <a:effectLst/>
                <a:latin typeface="NVIDIA-APAC"/>
              </a:rPr>
              <a:t>DLSS </a:t>
            </a:r>
            <a:r>
              <a:rPr lang="zh-TW" altLang="en-US" b="0" i="0" dirty="0">
                <a:solidFill>
                  <a:srgbClr val="FFFFFF"/>
                </a:solidFill>
                <a:effectLst/>
                <a:latin typeface="NVIDIA-APAC"/>
              </a:rPr>
              <a:t>是人工智慧繪圖技術的革命性突破，可大幅提升效能，可運用人工智慧創造額外的高品質畫面。</a:t>
            </a:r>
            <a:endParaRPr lang="en-US" altLang="zh-TW" b="0" i="0" dirty="0">
              <a:solidFill>
                <a:srgbClr val="222222"/>
              </a:solidFill>
              <a:effectLst/>
              <a:latin typeface="Open Sans" panose="020B0606030504020204" pitchFamily="34" charset="0"/>
            </a:endParaRPr>
          </a:p>
          <a:p>
            <a:pPr algn="l">
              <a:buFont typeface="Arial" panose="020B0604020202020204" pitchFamily="34" charset="0"/>
              <a:buChar char="•"/>
            </a:pPr>
            <a:endParaRPr lang="en-US" altLang="zh-TW" b="0" i="0" dirty="0">
              <a:solidFill>
                <a:srgbClr val="222222"/>
              </a:solidFill>
              <a:effectLst/>
              <a:latin typeface="Open Sans" panose="020B0606030504020204" pitchFamily="34" charset="0"/>
            </a:endParaRPr>
          </a:p>
          <a:p>
            <a:pPr algn="l" fontAlgn="base"/>
            <a:r>
              <a:rPr lang="en-US" altLang="zh-TW" b="1" i="0" dirty="0">
                <a:solidFill>
                  <a:srgbClr val="000000"/>
                </a:solidFill>
                <a:effectLst/>
                <a:latin typeface="inherit"/>
              </a:rPr>
              <a:t>• </a:t>
            </a:r>
            <a:r>
              <a:rPr lang="zh-TW" altLang="en-US" b="1" i="0" dirty="0">
                <a:solidFill>
                  <a:srgbClr val="000000"/>
                </a:solidFill>
                <a:effectLst/>
                <a:latin typeface="inherit"/>
              </a:rPr>
              <a:t>昂貴的選項：</a:t>
            </a:r>
            <a:r>
              <a:rPr lang="zh-TW" altLang="en-US" b="0" i="0" dirty="0">
                <a:solidFill>
                  <a:srgbClr val="000000"/>
                </a:solidFill>
                <a:effectLst/>
                <a:latin typeface="inherit"/>
              </a:rPr>
              <a:t>較高的價格點來自於針對特定市場領域的先進技術、特性和功能。普通 </a:t>
            </a:r>
            <a:r>
              <a:rPr lang="en-US" altLang="zh-TW" b="0" i="0" dirty="0">
                <a:solidFill>
                  <a:srgbClr val="000000"/>
                </a:solidFill>
                <a:effectLst/>
                <a:latin typeface="inherit"/>
              </a:rPr>
              <a:t>PC </a:t>
            </a:r>
            <a:r>
              <a:rPr lang="zh-TW" altLang="en-US" b="0" i="0" dirty="0">
                <a:solidFill>
                  <a:srgbClr val="000000"/>
                </a:solidFill>
                <a:effectLst/>
                <a:latin typeface="inherit"/>
              </a:rPr>
              <a:t>用戶不需要這些圖形處理器。</a:t>
            </a:r>
            <a:r>
              <a:rPr lang="en-US" altLang="zh-TW" b="0" i="0" dirty="0">
                <a:solidFill>
                  <a:srgbClr val="000000"/>
                </a:solidFill>
                <a:effectLst/>
                <a:latin typeface="inherit"/>
              </a:rPr>
              <a:t>GTX </a:t>
            </a:r>
            <a:r>
              <a:rPr lang="zh-TW" altLang="en-US" b="0" i="0" dirty="0">
                <a:solidFill>
                  <a:srgbClr val="000000"/>
                </a:solidFill>
                <a:effectLst/>
                <a:latin typeface="inherit"/>
              </a:rPr>
              <a:t>和 </a:t>
            </a:r>
            <a:r>
              <a:rPr lang="en-US" altLang="zh-TW" b="0" i="0" dirty="0">
                <a:solidFill>
                  <a:srgbClr val="000000"/>
                </a:solidFill>
                <a:effectLst/>
                <a:latin typeface="inherit"/>
              </a:rPr>
              <a:t>GT</a:t>
            </a:r>
            <a:r>
              <a:rPr lang="zh-TW" altLang="en-US" b="0" i="0" dirty="0">
                <a:solidFill>
                  <a:srgbClr val="000000"/>
                </a:solidFill>
                <a:effectLst/>
                <a:latin typeface="inherit"/>
              </a:rPr>
              <a:t>、</a:t>
            </a:r>
            <a:r>
              <a:rPr lang="en-US" altLang="zh-TW" b="0" i="0" u="none" strike="noStrike" dirty="0">
                <a:solidFill>
                  <a:srgbClr val="DD0000"/>
                </a:solidFill>
                <a:effectLst/>
                <a:latin typeface="inherit"/>
                <a:hlinkClick r:id="rId3"/>
              </a:rPr>
              <a:t>Intel Iris Xe</a:t>
            </a:r>
            <a:r>
              <a:rPr lang="zh-TW" altLang="en-US" b="0" i="0" dirty="0">
                <a:solidFill>
                  <a:srgbClr val="000000"/>
                </a:solidFill>
                <a:effectLst/>
                <a:latin typeface="inherit"/>
              </a:rPr>
              <a:t>和</a:t>
            </a:r>
            <a:r>
              <a:rPr lang="en-US" altLang="zh-TW" b="0" i="0" u="none" strike="noStrike" dirty="0">
                <a:solidFill>
                  <a:srgbClr val="DD0000"/>
                </a:solidFill>
                <a:effectLst/>
                <a:latin typeface="inherit"/>
                <a:hlinkClick r:id="rId4"/>
              </a:rPr>
              <a:t>Intel Iris Xe Max</a:t>
            </a:r>
            <a:r>
              <a:rPr lang="zh-TW" altLang="en-US" b="0" i="0" dirty="0">
                <a:solidFill>
                  <a:srgbClr val="000000"/>
                </a:solidFill>
                <a:effectLst/>
                <a:latin typeface="inherit"/>
              </a:rPr>
              <a:t>或中檔 </a:t>
            </a:r>
            <a:r>
              <a:rPr lang="en-US" altLang="zh-TW" b="0" i="0" dirty="0">
                <a:solidFill>
                  <a:srgbClr val="000000"/>
                </a:solidFill>
                <a:effectLst/>
                <a:latin typeface="inherit"/>
              </a:rPr>
              <a:t>AMD Radeon </a:t>
            </a:r>
            <a:r>
              <a:rPr lang="zh-TW" altLang="en-US" b="0" i="0" dirty="0">
                <a:solidFill>
                  <a:srgbClr val="000000"/>
                </a:solidFill>
                <a:effectLst/>
                <a:latin typeface="inherit"/>
              </a:rPr>
              <a:t>選項就足夠了。</a:t>
            </a:r>
            <a:endParaRPr lang="zh-TW" altLang="en-US" b="0" i="0" dirty="0">
              <a:solidFill>
                <a:srgbClr val="000000"/>
              </a:solidFill>
              <a:effectLst/>
              <a:latin typeface="lucida grande"/>
            </a:endParaRPr>
          </a:p>
          <a:p>
            <a:pPr algn="l" fontAlgn="base"/>
            <a:r>
              <a:rPr lang="en-US" altLang="zh-TW" b="1" i="0" dirty="0">
                <a:solidFill>
                  <a:srgbClr val="000000"/>
                </a:solidFill>
                <a:effectLst/>
                <a:latin typeface="inherit"/>
              </a:rPr>
              <a:t>• </a:t>
            </a:r>
            <a:r>
              <a:rPr lang="zh-TW" altLang="en-US" b="1" i="0" dirty="0">
                <a:solidFill>
                  <a:srgbClr val="000000"/>
                </a:solidFill>
                <a:effectLst/>
                <a:latin typeface="inherit"/>
              </a:rPr>
              <a:t>功耗：</a:t>
            </a:r>
            <a:r>
              <a:rPr lang="zh-TW" altLang="en-US" b="0" i="0" dirty="0">
                <a:solidFill>
                  <a:srgbClr val="000000"/>
                </a:solidFill>
                <a:effectLst/>
                <a:latin typeface="inherit"/>
              </a:rPr>
              <a:t>這些</a:t>
            </a:r>
            <a:r>
              <a:rPr lang="en-US" altLang="zh-TW" b="0" i="0" dirty="0">
                <a:solidFill>
                  <a:srgbClr val="000000"/>
                </a:solidFill>
                <a:effectLst/>
                <a:latin typeface="inherit"/>
              </a:rPr>
              <a:t>GPU</a:t>
            </a:r>
            <a:r>
              <a:rPr lang="zh-TW" altLang="en-US" b="0" i="0" dirty="0">
                <a:solidFill>
                  <a:srgbClr val="000000"/>
                </a:solidFill>
                <a:effectLst/>
                <a:latin typeface="inherit"/>
              </a:rPr>
              <a:t>強大的處理能力意味著它們與中端和入門級</a:t>
            </a:r>
            <a:r>
              <a:rPr lang="en-US" altLang="zh-TW" b="0" i="0" dirty="0">
                <a:solidFill>
                  <a:srgbClr val="000000"/>
                </a:solidFill>
                <a:effectLst/>
                <a:latin typeface="inherit"/>
              </a:rPr>
              <a:t>GPU</a:t>
            </a:r>
            <a:r>
              <a:rPr lang="zh-TW" altLang="en-US" b="0" i="0" dirty="0">
                <a:solidFill>
                  <a:srgbClr val="000000"/>
                </a:solidFill>
                <a:effectLst/>
                <a:latin typeface="inherit"/>
              </a:rPr>
              <a:t>相比具有更高的功耗。</a:t>
            </a:r>
            <a:endParaRPr lang="zh-TW" altLang="en-US" b="0" i="0" dirty="0">
              <a:solidFill>
                <a:srgbClr val="000000"/>
              </a:solidFill>
              <a:effectLst/>
              <a:latin typeface="lucida grande"/>
            </a:endParaRPr>
          </a:p>
          <a:p>
            <a:pPr algn="l">
              <a:buFont typeface="Arial" panose="020B0604020202020204" pitchFamily="34" charset="0"/>
              <a:buChar char="•"/>
            </a:pPr>
            <a:r>
              <a:rPr lang="zh-TW" altLang="en-US" b="1" i="0" dirty="0">
                <a:solidFill>
                  <a:srgbClr val="000000"/>
                </a:solidFill>
                <a:effectLst/>
                <a:latin typeface="inherit"/>
              </a:rPr>
              <a:t>兼容性問題：</a:t>
            </a:r>
            <a:r>
              <a:rPr lang="zh-TW" altLang="en-US" b="0" i="0" dirty="0">
                <a:solidFill>
                  <a:srgbClr val="000000"/>
                </a:solidFill>
                <a:effectLst/>
                <a:latin typeface="inherit"/>
              </a:rPr>
              <a:t> </a:t>
            </a:r>
            <a:r>
              <a:rPr lang="en-US" altLang="zh-TW" b="0" i="0" dirty="0">
                <a:solidFill>
                  <a:srgbClr val="000000"/>
                </a:solidFill>
                <a:effectLst/>
                <a:latin typeface="inherit"/>
              </a:rPr>
              <a:t>GeForce RTX </a:t>
            </a:r>
            <a:r>
              <a:rPr lang="zh-TW" altLang="en-US" b="0" i="0" dirty="0">
                <a:solidFill>
                  <a:srgbClr val="000000"/>
                </a:solidFill>
                <a:effectLst/>
                <a:latin typeface="inherit"/>
              </a:rPr>
              <a:t>系列的另一個缺點是並非所有遊戲都支持其功能和技術。某些 </a:t>
            </a:r>
            <a:r>
              <a:rPr lang="en-US" altLang="zh-TW" b="0" i="0" dirty="0">
                <a:solidFill>
                  <a:srgbClr val="000000"/>
                </a:solidFill>
                <a:effectLst/>
                <a:latin typeface="inherit"/>
              </a:rPr>
              <a:t>PC </a:t>
            </a:r>
            <a:r>
              <a:rPr lang="zh-TW" altLang="en-US" b="0" i="0" dirty="0">
                <a:solidFill>
                  <a:srgbClr val="000000"/>
                </a:solidFill>
                <a:effectLst/>
                <a:latin typeface="inherit"/>
              </a:rPr>
              <a:t>遊戲的光線追踪實現可能有限，或者可能不支持深度學習超級採樣。檢查特定遊戲兼容性和更新以最大限度地提高這些圖形處理器的性能或處理能力和優勢非常重要。</a:t>
            </a:r>
            <a:endParaRPr lang="en-US" altLang="zh-TW" b="0" i="0" dirty="0">
              <a:solidFill>
                <a:srgbClr val="222222"/>
              </a:solidFill>
              <a:effectLst/>
              <a:latin typeface="Open Sans" panose="020B0606030504020204" pitchFamily="34" charset="0"/>
            </a:endParaRPr>
          </a:p>
          <a:p>
            <a:pPr algn="l">
              <a:buFont typeface="Arial" panose="020B0604020202020204" pitchFamily="34" charset="0"/>
              <a:buChar char="•"/>
            </a:pPr>
            <a:r>
              <a:rPr lang="zh-TW" altLang="en-US" b="1" i="0" dirty="0">
                <a:solidFill>
                  <a:srgbClr val="000000"/>
                </a:solidFill>
                <a:effectLst/>
                <a:latin typeface="inherit"/>
              </a:rPr>
              <a:t>性能有限：</a:t>
            </a:r>
            <a:r>
              <a:rPr lang="zh-TW" altLang="en-US" b="0" i="0" dirty="0">
                <a:solidFill>
                  <a:srgbClr val="000000"/>
                </a:solidFill>
                <a:effectLst/>
                <a:latin typeface="inherit"/>
              </a:rPr>
              <a:t>強調上述兼容性問題的影響也很重要。如果特定用例或應用程序不支持其功能和技術，</a:t>
            </a:r>
            <a:r>
              <a:rPr lang="en-US" altLang="zh-TW" b="0" i="0" dirty="0">
                <a:solidFill>
                  <a:srgbClr val="000000"/>
                </a:solidFill>
                <a:effectLst/>
                <a:latin typeface="inherit"/>
              </a:rPr>
              <a:t>RTX </a:t>
            </a:r>
            <a:r>
              <a:rPr lang="zh-TW" altLang="en-US" b="0" i="0" dirty="0">
                <a:solidFill>
                  <a:srgbClr val="000000"/>
                </a:solidFill>
                <a:effectLst/>
                <a:latin typeface="inherit"/>
              </a:rPr>
              <a:t>圖形處理器的處理能力將變得毫無用處。這意味著性能提升的程度仍然取決於特定軟件應用程序的支持級別。</a:t>
            </a:r>
            <a:endParaRPr lang="zh-TW" altLang="en-US" b="0" i="0" dirty="0">
              <a:solidFill>
                <a:srgbClr val="222222"/>
              </a:solidFill>
              <a:effectLst/>
              <a:latin typeface="Open Sans" panose="020B0606030504020204" pitchFamily="34" charset="0"/>
            </a:endParaRPr>
          </a:p>
          <a:p>
            <a:r>
              <a:rPr lang="en-US" altLang="zh-TW" b="0" i="0" dirty="0">
                <a:solidFill>
                  <a:srgbClr val="333333"/>
                </a:solidFill>
                <a:effectLst/>
                <a:latin typeface="Open Sans" panose="020F0502020204030204" pitchFamily="34" charset="0"/>
              </a:rPr>
              <a:t>	</a:t>
            </a:r>
            <a:endParaRPr lang="zh-TW" altLang="en-US" dirty="0"/>
          </a:p>
        </p:txBody>
      </p:sp>
      <p:sp>
        <p:nvSpPr>
          <p:cNvPr id="4" name="投影片編號版面配置區 3"/>
          <p:cNvSpPr>
            <a:spLocks noGrp="1"/>
          </p:cNvSpPr>
          <p:nvPr>
            <p:ph type="sldNum" sz="quarter" idx="5"/>
          </p:nvPr>
        </p:nvSpPr>
        <p:spPr/>
        <p:txBody>
          <a:bodyPr/>
          <a:lstStyle/>
          <a:p>
            <a:fld id="{58A803C6-3DEF-495A-A272-1AD2920067BA}" type="slidenum">
              <a:rPr lang="zh-TW" altLang="en-US" smtClean="0"/>
              <a:t>7</a:t>
            </a:fld>
            <a:endParaRPr lang="zh-TW" altLang="en-US"/>
          </a:p>
        </p:txBody>
      </p:sp>
    </p:spTree>
    <p:extLst>
      <p:ext uri="{BB962C8B-B14F-4D97-AF65-F5344CB8AC3E}">
        <p14:creationId xmlns:p14="http://schemas.microsoft.com/office/powerpoint/2010/main" val="814091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Radeon™ RX 7900 </a:t>
            </a:r>
            <a:r>
              <a:rPr lang="zh-TW" altLang="en-US" dirty="0"/>
              <a:t>系列顯卡配備先進的 </a:t>
            </a:r>
            <a:r>
              <a:rPr lang="en-US" altLang="zh-TW" dirty="0"/>
              <a:t>AMD RDNA™ 3 </a:t>
            </a:r>
            <a:r>
              <a:rPr lang="zh-TW" altLang="en-US" dirty="0"/>
              <a:t>計算單元、第二代光線追踪加速器和全新 </a:t>
            </a:r>
            <a:r>
              <a:rPr lang="en-US" altLang="zh-TW" dirty="0"/>
              <a:t>AI </a:t>
            </a:r>
            <a:r>
              <a:rPr lang="zh-TW" altLang="en-US" dirty="0"/>
              <a:t>加速器，可提供不錯的性能，同時最大限度地提高圖形保真度。</a:t>
            </a:r>
            <a:endParaRPr lang="en-US" altLang="zh-TW" dirty="0"/>
          </a:p>
          <a:p>
            <a:pPr algn="l"/>
            <a:endParaRPr lang="en-US" altLang="zh-TW" b="1" i="0" dirty="0">
              <a:solidFill>
                <a:srgbClr val="222222"/>
              </a:solidFill>
              <a:effectLst/>
              <a:latin typeface="Roboto Condensed" panose="02000000000000000000" pitchFamily="2" charset="0"/>
            </a:endParaRPr>
          </a:p>
          <a:p>
            <a:pPr algn="l"/>
            <a:endParaRPr lang="en-US" altLang="zh-TW" b="1" i="0" dirty="0">
              <a:solidFill>
                <a:srgbClr val="222222"/>
              </a:solidFill>
              <a:effectLst/>
              <a:latin typeface="Roboto Condensed" panose="02000000000000000000" pitchFamily="2" charset="0"/>
            </a:endParaRPr>
          </a:p>
          <a:p>
            <a:pPr algn="l"/>
            <a:r>
              <a:rPr lang="en-US" altLang="zh-TW" b="1" i="0" dirty="0">
                <a:solidFill>
                  <a:srgbClr val="222222"/>
                </a:solidFill>
                <a:effectLst/>
                <a:latin typeface="Roboto Condensed" panose="02000000000000000000" pitchFamily="2" charset="0"/>
              </a:rPr>
              <a:t>AMD Radeon RX 7900 XT </a:t>
            </a:r>
            <a:r>
              <a:rPr lang="zh-TW" altLang="en-US" b="1" i="0" dirty="0">
                <a:solidFill>
                  <a:srgbClr val="222222"/>
                </a:solidFill>
                <a:effectLst/>
                <a:latin typeface="Roboto Condensed" panose="02000000000000000000" pitchFamily="2" charset="0"/>
              </a:rPr>
              <a:t>優勢</a:t>
            </a:r>
          </a:p>
          <a:p>
            <a:pPr algn="l">
              <a:buFont typeface="Arial" panose="020B0604020202020204" pitchFamily="34" charset="0"/>
              <a:buChar char="•"/>
            </a:pPr>
            <a:r>
              <a:rPr lang="zh-TW" altLang="en-US" b="0" i="0" dirty="0">
                <a:solidFill>
                  <a:srgbClr val="222222"/>
                </a:solidFill>
                <a:effectLst/>
                <a:latin typeface="Open Sans" panose="020B0606030504020204" pitchFamily="34" charset="0"/>
              </a:rPr>
              <a:t>價格幾乎是 </a:t>
            </a:r>
            <a:r>
              <a:rPr lang="en-US" altLang="zh-TW" b="0" i="0" dirty="0">
                <a:solidFill>
                  <a:srgbClr val="222222"/>
                </a:solidFill>
                <a:effectLst/>
                <a:latin typeface="Open Sans" panose="020B0606030504020204" pitchFamily="34" charset="0"/>
              </a:rPr>
              <a:t>NVIDIA RTX 4090 </a:t>
            </a:r>
            <a:r>
              <a:rPr lang="zh-TW" altLang="en-US" b="0" i="0" dirty="0">
                <a:solidFill>
                  <a:srgbClr val="222222"/>
                </a:solidFill>
                <a:effectLst/>
                <a:latin typeface="Open Sans" panose="020B0606030504020204" pitchFamily="34" charset="0"/>
              </a:rPr>
              <a:t>的兩倍</a:t>
            </a:r>
          </a:p>
          <a:p>
            <a:pPr algn="l">
              <a:buFont typeface="Arial" panose="020B0604020202020204" pitchFamily="34" charset="0"/>
              <a:buChar char="•"/>
            </a:pPr>
            <a:r>
              <a:rPr lang="zh-TW" altLang="en-US" b="0" i="0" dirty="0">
                <a:solidFill>
                  <a:srgbClr val="222222"/>
                </a:solidFill>
                <a:effectLst/>
                <a:latin typeface="Open Sans" panose="020B0606030504020204" pitchFamily="34" charset="0"/>
              </a:rPr>
              <a:t>在大多數 </a:t>
            </a:r>
            <a:r>
              <a:rPr lang="en-US" altLang="zh-TW" b="0" i="0" dirty="0">
                <a:solidFill>
                  <a:srgbClr val="222222"/>
                </a:solidFill>
                <a:effectLst/>
                <a:latin typeface="Open Sans" panose="020B0606030504020204" pitchFamily="34" charset="0"/>
              </a:rPr>
              <a:t>1440p </a:t>
            </a:r>
            <a:r>
              <a:rPr lang="zh-TW" altLang="en-US" b="0" i="0" dirty="0">
                <a:solidFill>
                  <a:srgbClr val="222222"/>
                </a:solidFill>
                <a:effectLst/>
                <a:latin typeface="Open Sans" panose="020B0606030504020204" pitchFamily="34" charset="0"/>
              </a:rPr>
              <a:t>遊戲中能夠達到 </a:t>
            </a:r>
            <a:r>
              <a:rPr lang="en-US" altLang="zh-TW" b="0" i="0" dirty="0">
                <a:solidFill>
                  <a:srgbClr val="222222"/>
                </a:solidFill>
                <a:effectLst/>
                <a:latin typeface="Open Sans" panose="020B0606030504020204" pitchFamily="34" charset="0"/>
              </a:rPr>
              <a:t>144fps</a:t>
            </a:r>
          </a:p>
          <a:p>
            <a:pPr algn="l">
              <a:buFont typeface="Arial" panose="020B0604020202020204" pitchFamily="34" charset="0"/>
              <a:buChar char="•"/>
            </a:pPr>
            <a:r>
              <a:rPr lang="zh-TW" altLang="en-US" b="0" i="0" dirty="0">
                <a:solidFill>
                  <a:srgbClr val="222222"/>
                </a:solidFill>
                <a:effectLst/>
                <a:latin typeface="Open Sans" panose="020B0606030504020204" pitchFamily="34" charset="0"/>
              </a:rPr>
              <a:t>在大多數 </a:t>
            </a:r>
            <a:r>
              <a:rPr lang="en-US" altLang="zh-TW" b="0" i="0" dirty="0">
                <a:solidFill>
                  <a:srgbClr val="222222"/>
                </a:solidFill>
                <a:effectLst/>
                <a:latin typeface="Open Sans" panose="020B0606030504020204" pitchFamily="34" charset="0"/>
              </a:rPr>
              <a:t>4K </a:t>
            </a:r>
            <a:r>
              <a:rPr lang="zh-TW" altLang="en-US" b="0" i="0" dirty="0">
                <a:solidFill>
                  <a:srgbClr val="222222"/>
                </a:solidFill>
                <a:effectLst/>
                <a:latin typeface="Open Sans" panose="020B0606030504020204" pitchFamily="34" charset="0"/>
              </a:rPr>
              <a:t>遊戲中能夠達到 </a:t>
            </a:r>
            <a:r>
              <a:rPr lang="en-US" altLang="zh-TW" b="0" i="0" dirty="0">
                <a:solidFill>
                  <a:srgbClr val="222222"/>
                </a:solidFill>
                <a:effectLst/>
                <a:latin typeface="Open Sans" panose="020B0606030504020204" pitchFamily="34" charset="0"/>
              </a:rPr>
              <a:t>60fps </a:t>
            </a:r>
            <a:r>
              <a:rPr lang="zh-TW" altLang="en-US" b="0" i="0" dirty="0">
                <a:solidFill>
                  <a:srgbClr val="222222"/>
                </a:solidFill>
                <a:effectLst/>
                <a:latin typeface="Open Sans" panose="020B0606030504020204" pitchFamily="34" charset="0"/>
              </a:rPr>
              <a:t>以上</a:t>
            </a:r>
          </a:p>
          <a:p>
            <a:pPr algn="l">
              <a:buFont typeface="Arial" panose="020B0604020202020204" pitchFamily="34" charset="0"/>
              <a:buChar char="•"/>
            </a:pPr>
            <a:r>
              <a:rPr lang="zh-TW" altLang="en-US" b="0" i="0" dirty="0">
                <a:solidFill>
                  <a:srgbClr val="222222"/>
                </a:solidFill>
                <a:effectLst/>
                <a:latin typeface="Open Sans" panose="020B0606030504020204" pitchFamily="34" charset="0"/>
              </a:rPr>
              <a:t>更小、耗電更少</a:t>
            </a:r>
            <a:endParaRPr lang="en-US" altLang="zh-TW" b="0" i="0" dirty="0">
              <a:solidFill>
                <a:srgbClr val="222222"/>
              </a:solidFill>
              <a:effectLst/>
              <a:latin typeface="Open Sans" panose="020B0606030504020204" pitchFamily="34" charset="0"/>
            </a:endParaRPr>
          </a:p>
          <a:p>
            <a:pPr algn="l">
              <a:buFont typeface="Arial" panose="020B0604020202020204" pitchFamily="34" charset="0"/>
              <a:buChar char="•"/>
            </a:pPr>
            <a:endParaRPr lang="zh-TW" altLang="en-US" b="0" i="0" dirty="0">
              <a:solidFill>
                <a:srgbClr val="222222"/>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a:solidFill>
                  <a:srgbClr val="222222"/>
                </a:solidFill>
                <a:effectLst/>
                <a:latin typeface="Roboto Condensed" panose="02000000000000000000" pitchFamily="2" charset="0"/>
              </a:rPr>
              <a:t>AMD Radeon RX 7900 XT </a:t>
            </a:r>
            <a:r>
              <a:rPr lang="zh-TW" altLang="en-US" b="1" i="0" dirty="0">
                <a:solidFill>
                  <a:srgbClr val="222222"/>
                </a:solidFill>
                <a:effectLst/>
                <a:latin typeface="Roboto Condensed" panose="02000000000000000000" pitchFamily="2" charset="0"/>
              </a:rPr>
              <a:t>缺點</a:t>
            </a:r>
          </a:p>
          <a:p>
            <a:r>
              <a:rPr lang="en-US" altLang="zh-TW" dirty="0"/>
              <a:t>1.</a:t>
            </a:r>
            <a:r>
              <a:rPr lang="zh-TW" altLang="en-US" dirty="0"/>
              <a:t> 多個用戶表示他們的 </a:t>
            </a:r>
            <a:r>
              <a:rPr lang="en-US" altLang="zh-TW" dirty="0"/>
              <a:t>RX 7900 GPU </a:t>
            </a:r>
            <a:r>
              <a:rPr lang="zh-TW" altLang="en-US" dirty="0"/>
              <a:t>過熱，</a:t>
            </a:r>
            <a:r>
              <a:rPr lang="en-US" altLang="zh-TW" b="0" i="0" dirty="0">
                <a:solidFill>
                  <a:srgbClr val="222222"/>
                </a:solidFill>
                <a:effectLst/>
                <a:latin typeface="Arial" panose="020B0604020202020204" pitchFamily="34" charset="0"/>
              </a:rPr>
              <a:t>Radeon RX 7900 XT</a:t>
            </a:r>
            <a:r>
              <a:rPr lang="zh-TW" altLang="en-US" b="0" i="0" dirty="0">
                <a:solidFill>
                  <a:srgbClr val="222222"/>
                </a:solidFill>
                <a:effectLst/>
                <a:latin typeface="Arial" panose="020B0604020202020204" pitchFamily="34" charset="0"/>
              </a:rPr>
              <a:t>安裝在 </a:t>
            </a:r>
            <a:r>
              <a:rPr lang="en-US" altLang="zh-TW" b="0" i="0" dirty="0">
                <a:solidFill>
                  <a:srgbClr val="222222"/>
                </a:solidFill>
                <a:effectLst/>
                <a:latin typeface="Arial" panose="020B0604020202020204" pitchFamily="34" charset="0"/>
              </a:rPr>
              <a:t>21 </a:t>
            </a:r>
            <a:r>
              <a:rPr lang="zh-TW" altLang="en-US" b="0" i="0" dirty="0">
                <a:solidFill>
                  <a:srgbClr val="222222"/>
                </a:solidFill>
                <a:effectLst/>
                <a:latin typeface="Arial" panose="020B0604020202020204" pitchFamily="34" charset="0"/>
              </a:rPr>
              <a:t>攝氏度房間內，玩一小時後熱點溫度達到 </a:t>
            </a:r>
            <a:r>
              <a:rPr lang="en-US" altLang="zh-TW" b="0" i="0" dirty="0">
                <a:solidFill>
                  <a:srgbClr val="222222"/>
                </a:solidFill>
                <a:effectLst/>
                <a:latin typeface="Arial" panose="020B0604020202020204" pitchFamily="34" charset="0"/>
              </a:rPr>
              <a:t>77 </a:t>
            </a:r>
            <a:r>
              <a:rPr lang="zh-TW" altLang="en-US" b="0" i="0" dirty="0">
                <a:solidFill>
                  <a:srgbClr val="222222"/>
                </a:solidFill>
                <a:effectLst/>
                <a:latin typeface="Arial" panose="020B0604020202020204" pitchFamily="34" charset="0"/>
              </a:rPr>
              <a:t>攝氏度，峰值平均芯片溫度為 </a:t>
            </a:r>
            <a:r>
              <a:rPr lang="en-US" altLang="zh-TW" b="0" i="0" dirty="0">
                <a:solidFill>
                  <a:srgbClr val="222222"/>
                </a:solidFill>
                <a:effectLst/>
                <a:latin typeface="Arial" panose="020B0604020202020204" pitchFamily="34" charset="0"/>
              </a:rPr>
              <a:t>65 </a:t>
            </a:r>
            <a:r>
              <a:rPr lang="zh-TW" altLang="en-US" b="0" i="0" dirty="0">
                <a:solidFill>
                  <a:srgbClr val="222222"/>
                </a:solidFill>
                <a:effectLst/>
                <a:latin typeface="Arial" panose="020B0604020202020204" pitchFamily="34" charset="0"/>
              </a:rPr>
              <a:t>攝氏度。</a:t>
            </a:r>
            <a:endParaRPr lang="zh-TW" altLang="en-US" dirty="0"/>
          </a:p>
        </p:txBody>
      </p:sp>
      <p:sp>
        <p:nvSpPr>
          <p:cNvPr id="4" name="投影片編號版面配置區 3"/>
          <p:cNvSpPr>
            <a:spLocks noGrp="1"/>
          </p:cNvSpPr>
          <p:nvPr>
            <p:ph type="sldNum" sz="quarter" idx="5"/>
          </p:nvPr>
        </p:nvSpPr>
        <p:spPr/>
        <p:txBody>
          <a:bodyPr/>
          <a:lstStyle/>
          <a:p>
            <a:fld id="{58A803C6-3DEF-495A-A272-1AD2920067BA}" type="slidenum">
              <a:rPr lang="zh-TW" altLang="en-US" smtClean="0"/>
              <a:t>9</a:t>
            </a:fld>
            <a:endParaRPr lang="zh-TW" altLang="en-US"/>
          </a:p>
        </p:txBody>
      </p:sp>
    </p:spTree>
    <p:extLst>
      <p:ext uri="{BB962C8B-B14F-4D97-AF65-F5344CB8AC3E}">
        <p14:creationId xmlns:p14="http://schemas.microsoft.com/office/powerpoint/2010/main" val="3274798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u="sng" dirty="0">
                <a:solidFill>
                  <a:srgbClr val="1A0DAB"/>
                </a:solidFill>
                <a:effectLst/>
                <a:latin typeface="arial" panose="020B0604020202020204" pitchFamily="34" charset="0"/>
                <a:hlinkClick r:id="rId3"/>
              </a:rPr>
              <a:t>TFLOPS </a:t>
            </a:r>
            <a:r>
              <a:rPr lang="zh-TW" altLang="en-US" b="0" i="0" u="sng" dirty="0">
                <a:solidFill>
                  <a:srgbClr val="1A0DAB"/>
                </a:solidFill>
                <a:effectLst/>
                <a:latin typeface="arial" panose="020B0604020202020204" pitchFamily="34" charset="0"/>
                <a:hlinkClick r:id="rId3"/>
              </a:rPr>
              <a:t>每秒浮點運算次數</a:t>
            </a:r>
          </a:p>
          <a:p>
            <a:endParaRPr lang="zh-TW" altLang="en-US" dirty="0"/>
          </a:p>
        </p:txBody>
      </p:sp>
      <p:sp>
        <p:nvSpPr>
          <p:cNvPr id="4" name="投影片編號版面配置區 3"/>
          <p:cNvSpPr>
            <a:spLocks noGrp="1"/>
          </p:cNvSpPr>
          <p:nvPr>
            <p:ph type="sldNum" sz="quarter" idx="5"/>
          </p:nvPr>
        </p:nvSpPr>
        <p:spPr/>
        <p:txBody>
          <a:bodyPr/>
          <a:lstStyle/>
          <a:p>
            <a:fld id="{58A803C6-3DEF-495A-A272-1AD2920067BA}" type="slidenum">
              <a:rPr lang="zh-TW" altLang="en-US" smtClean="0"/>
              <a:t>10</a:t>
            </a:fld>
            <a:endParaRPr lang="zh-TW" altLang="en-US"/>
          </a:p>
        </p:txBody>
      </p:sp>
    </p:spTree>
    <p:extLst>
      <p:ext uri="{BB962C8B-B14F-4D97-AF65-F5344CB8AC3E}">
        <p14:creationId xmlns:p14="http://schemas.microsoft.com/office/powerpoint/2010/main" val="493386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222222"/>
                </a:solidFill>
                <a:effectLst/>
                <a:latin typeface="Source Sans Pro" panose="020B0503030403020204" pitchFamily="34" charset="0"/>
              </a:rPr>
              <a:t>基準測試軟件使您能夠了解</a:t>
            </a:r>
            <a:r>
              <a:rPr lang="en-US" altLang="zh-TW" b="0" i="0" dirty="0">
                <a:solidFill>
                  <a:srgbClr val="222222"/>
                </a:solidFill>
                <a:effectLst/>
                <a:latin typeface="Source Sans Pro" panose="020B0503030403020204" pitchFamily="34" charset="0"/>
              </a:rPr>
              <a:t>GPU </a:t>
            </a:r>
            <a:r>
              <a:rPr lang="zh-TW" altLang="en-US" b="0" i="0" dirty="0">
                <a:solidFill>
                  <a:srgbClr val="222222"/>
                </a:solidFill>
                <a:effectLst/>
                <a:latin typeface="Source Sans Pro" panose="020B0503030403020204" pitchFamily="34" charset="0"/>
              </a:rPr>
              <a:t>中各種硬件組件的性能，例如</a:t>
            </a:r>
            <a:r>
              <a:rPr lang="en-US" altLang="zh-TW" b="0" i="0" dirty="0">
                <a:solidFill>
                  <a:srgbClr val="222222"/>
                </a:solidFill>
                <a:effectLst/>
                <a:latin typeface="Source Sans Pro" panose="020B0503030403020204" pitchFamily="34" charset="0"/>
              </a:rPr>
              <a:t>RAM</a:t>
            </a:r>
            <a:r>
              <a:rPr lang="zh-TW" altLang="en-US" b="0" i="0" dirty="0">
                <a:solidFill>
                  <a:srgbClr val="222222"/>
                </a:solidFill>
                <a:effectLst/>
                <a:latin typeface="Source Sans Pro" panose="020B0503030403020204" pitchFamily="34" charset="0"/>
              </a:rPr>
              <a:t>、</a:t>
            </a:r>
            <a:r>
              <a:rPr lang="en-US" altLang="zh-TW" b="0" i="0" dirty="0">
                <a:solidFill>
                  <a:srgbClr val="222222"/>
                </a:solidFill>
                <a:effectLst/>
                <a:latin typeface="Source Sans Pro" panose="020B0503030403020204" pitchFamily="34" charset="0"/>
              </a:rPr>
              <a:t>GPU </a:t>
            </a:r>
            <a:r>
              <a:rPr lang="zh-TW" altLang="en-US" b="0" i="0" dirty="0">
                <a:solidFill>
                  <a:srgbClr val="222222"/>
                </a:solidFill>
                <a:effectLst/>
                <a:latin typeface="Source Sans Pro" panose="020B0503030403020204" pitchFamily="34" charset="0"/>
              </a:rPr>
              <a:t>週期、處理吞吐量等。許多此類應用程序使您能夠使用各種緩存選項、文件和塊大小來檢查磁盤的速度。</a:t>
            </a:r>
            <a:endParaRPr lang="en-US" altLang="zh-TW" b="0" i="0" dirty="0">
              <a:solidFill>
                <a:srgbClr val="222222"/>
              </a:solidFill>
              <a:effectLst/>
              <a:latin typeface="Source Sans Pro" panose="020B0503030403020204" pitchFamily="34" charset="0"/>
            </a:endParaRPr>
          </a:p>
          <a:p>
            <a:endParaRPr lang="en-US" altLang="zh-TW" b="0" i="0" dirty="0">
              <a:solidFill>
                <a:srgbClr val="222222"/>
              </a:solidFill>
              <a:effectLst/>
              <a:latin typeface="Source Sans Pro" panose="020B0503030403020204" pitchFamily="34" charset="0"/>
            </a:endParaRPr>
          </a:p>
          <a:p>
            <a:endParaRPr lang="en-US" altLang="zh-TW" b="0" i="0" dirty="0">
              <a:solidFill>
                <a:srgbClr val="222222"/>
              </a:solidFill>
              <a:effectLst/>
              <a:latin typeface="Source Sans Pro" panose="020B0503030403020204" pitchFamily="34" charset="0"/>
            </a:endParaRPr>
          </a:p>
          <a:p>
            <a:pPr algn="l"/>
            <a:r>
              <a:rPr lang="zh-TW" altLang="en-US" b="0" i="0" dirty="0">
                <a:solidFill>
                  <a:srgbClr val="222222"/>
                </a:solidFill>
                <a:effectLst/>
                <a:latin typeface="Source Sans Pro" panose="020B0503030403020204" pitchFamily="34" charset="0"/>
              </a:rPr>
              <a:t>以下是使用顯卡基準測試軟件的重要原因：</a:t>
            </a:r>
          </a:p>
          <a:p>
            <a:pPr algn="l">
              <a:buFont typeface="Arial" panose="020B0604020202020204" pitchFamily="34" charset="0"/>
              <a:buChar char="•"/>
            </a:pPr>
            <a:r>
              <a:rPr lang="zh-TW" altLang="en-US" b="0" i="0" dirty="0">
                <a:solidFill>
                  <a:srgbClr val="222222"/>
                </a:solidFill>
                <a:effectLst/>
                <a:latin typeface="Source Sans Pro" panose="020B0503030403020204" pitchFamily="34" charset="0"/>
              </a:rPr>
              <a:t>您可以使用 </a:t>
            </a:r>
            <a:r>
              <a:rPr lang="en-US" altLang="zh-TW" b="0" i="0" dirty="0">
                <a:solidFill>
                  <a:srgbClr val="222222"/>
                </a:solidFill>
                <a:effectLst/>
                <a:latin typeface="Source Sans Pro" panose="020B0503030403020204" pitchFamily="34" charset="0"/>
              </a:rPr>
              <a:t>OpenGL </a:t>
            </a:r>
            <a:r>
              <a:rPr lang="zh-TW" altLang="en-US" b="0" i="0" dirty="0">
                <a:solidFill>
                  <a:srgbClr val="222222"/>
                </a:solidFill>
                <a:effectLst/>
                <a:latin typeface="Source Sans Pro" panose="020B0503030403020204" pitchFamily="34" charset="0"/>
              </a:rPr>
              <a:t>和 </a:t>
            </a:r>
            <a:r>
              <a:rPr lang="en-US" altLang="zh-TW" b="0" i="0" dirty="0">
                <a:solidFill>
                  <a:srgbClr val="222222"/>
                </a:solidFill>
                <a:effectLst/>
                <a:latin typeface="Source Sans Pro" panose="020B0503030403020204" pitchFamily="34" charset="0"/>
              </a:rPr>
              <a:t>Vulkan 2D </a:t>
            </a:r>
            <a:r>
              <a:rPr lang="zh-TW" altLang="en-US" b="0" i="0" dirty="0">
                <a:solidFill>
                  <a:srgbClr val="222222"/>
                </a:solidFill>
                <a:effectLst/>
                <a:latin typeface="Source Sans Pro" panose="020B0503030403020204" pitchFamily="34" charset="0"/>
              </a:rPr>
              <a:t>和 </a:t>
            </a:r>
            <a:r>
              <a:rPr lang="en-US" altLang="zh-TW" b="0" i="0" dirty="0">
                <a:solidFill>
                  <a:srgbClr val="222222"/>
                </a:solidFill>
                <a:effectLst/>
                <a:latin typeface="Source Sans Pro" panose="020B0503030403020204" pitchFamily="34" charset="0"/>
              </a:rPr>
              <a:t>3D </a:t>
            </a:r>
            <a:r>
              <a:rPr lang="zh-TW" altLang="en-US" b="0" i="0" dirty="0">
                <a:solidFill>
                  <a:srgbClr val="222222"/>
                </a:solidFill>
                <a:effectLst/>
                <a:latin typeface="Source Sans Pro" panose="020B0503030403020204" pitchFamily="34" charset="0"/>
              </a:rPr>
              <a:t>圖形應用程序執行跨 </a:t>
            </a:r>
            <a:r>
              <a:rPr lang="en-US" altLang="zh-TW" b="0" i="0" dirty="0">
                <a:solidFill>
                  <a:srgbClr val="222222"/>
                </a:solidFill>
                <a:effectLst/>
                <a:latin typeface="Source Sans Pro" panose="020B0503030403020204" pitchFamily="34" charset="0"/>
              </a:rPr>
              <a:t>AP​​I </a:t>
            </a:r>
            <a:r>
              <a:rPr lang="zh-TW" altLang="en-US" b="0" i="0" dirty="0">
                <a:solidFill>
                  <a:srgbClr val="222222"/>
                </a:solidFill>
                <a:effectLst/>
                <a:latin typeface="Source Sans Pro" panose="020B0503030403020204" pitchFamily="34" charset="0"/>
              </a:rPr>
              <a:t>基準測試。</a:t>
            </a:r>
          </a:p>
          <a:p>
            <a:pPr algn="l">
              <a:buFont typeface="Arial" panose="020B0604020202020204" pitchFamily="34" charset="0"/>
              <a:buChar char="•"/>
            </a:pPr>
            <a:r>
              <a:rPr lang="zh-TW" altLang="en-US" b="0" i="0" dirty="0">
                <a:solidFill>
                  <a:srgbClr val="222222"/>
                </a:solidFill>
                <a:effectLst/>
                <a:latin typeface="Source Sans Pro" panose="020B0503030403020204" pitchFamily="34" charset="0"/>
              </a:rPr>
              <a:t>測試移動和台式電腦的性能。</a:t>
            </a:r>
          </a:p>
          <a:p>
            <a:pPr algn="l">
              <a:buFont typeface="Arial" panose="020B0604020202020204" pitchFamily="34" charset="0"/>
              <a:buChar char="•"/>
            </a:pPr>
            <a:r>
              <a:rPr lang="zh-TW" altLang="en-US" b="0" i="0" dirty="0">
                <a:solidFill>
                  <a:srgbClr val="222222"/>
                </a:solidFill>
                <a:effectLst/>
                <a:latin typeface="Source Sans Pro" panose="020B0503030403020204" pitchFamily="34" charset="0"/>
              </a:rPr>
              <a:t>使您能夠監控 </a:t>
            </a:r>
            <a:r>
              <a:rPr lang="en-US" altLang="zh-TW" b="0" i="0" dirty="0">
                <a:solidFill>
                  <a:srgbClr val="222222"/>
                </a:solidFill>
                <a:effectLst/>
                <a:latin typeface="Source Sans Pro" panose="020B0503030403020204" pitchFamily="34" charset="0"/>
              </a:rPr>
              <a:t>GPU </a:t>
            </a:r>
            <a:r>
              <a:rPr lang="zh-TW" altLang="en-US" b="0" i="0" dirty="0">
                <a:solidFill>
                  <a:srgbClr val="222222"/>
                </a:solidFill>
                <a:effectLst/>
                <a:latin typeface="Source Sans Pro" panose="020B0503030403020204" pitchFamily="34" charset="0"/>
              </a:rPr>
              <a:t>溫度。</a:t>
            </a:r>
          </a:p>
          <a:p>
            <a:pPr algn="l">
              <a:buFont typeface="Arial" panose="020B0604020202020204" pitchFamily="34" charset="0"/>
              <a:buChar char="•"/>
            </a:pPr>
            <a:r>
              <a:rPr lang="zh-TW" altLang="en-US" b="0" i="0" dirty="0">
                <a:solidFill>
                  <a:srgbClr val="222222"/>
                </a:solidFill>
                <a:effectLst/>
                <a:latin typeface="Source Sans Pro" panose="020B0503030403020204" pitchFamily="34" charset="0"/>
              </a:rPr>
              <a:t>幫助您對已安裝的軟件、程序、安全應用程序和許可證進行軟件審核。</a:t>
            </a:r>
          </a:p>
          <a:p>
            <a:pPr algn="l">
              <a:buFont typeface="Arial" panose="020B0604020202020204" pitchFamily="34" charset="0"/>
              <a:buChar char="•"/>
            </a:pPr>
            <a:r>
              <a:rPr lang="zh-TW" altLang="en-US" b="0" i="0" dirty="0">
                <a:solidFill>
                  <a:srgbClr val="222222"/>
                </a:solidFill>
                <a:effectLst/>
                <a:latin typeface="Source Sans Pro" panose="020B0503030403020204" pitchFamily="34" charset="0"/>
              </a:rPr>
              <a:t>它使您能夠執行極端的硬件穩定性測試。</a:t>
            </a:r>
          </a:p>
          <a:p>
            <a:endParaRPr lang="zh-TW" altLang="en-US" dirty="0"/>
          </a:p>
        </p:txBody>
      </p:sp>
      <p:sp>
        <p:nvSpPr>
          <p:cNvPr id="4" name="投影片編號版面配置區 3"/>
          <p:cNvSpPr>
            <a:spLocks noGrp="1"/>
          </p:cNvSpPr>
          <p:nvPr>
            <p:ph type="sldNum" sz="quarter" idx="5"/>
          </p:nvPr>
        </p:nvSpPr>
        <p:spPr/>
        <p:txBody>
          <a:bodyPr/>
          <a:lstStyle/>
          <a:p>
            <a:fld id="{58A803C6-3DEF-495A-A272-1AD2920067BA}" type="slidenum">
              <a:rPr lang="zh-TW" altLang="en-US" smtClean="0"/>
              <a:t>14</a:t>
            </a:fld>
            <a:endParaRPr lang="zh-TW" altLang="en-US"/>
          </a:p>
        </p:txBody>
      </p:sp>
    </p:spTree>
    <p:extLst>
      <p:ext uri="{BB962C8B-B14F-4D97-AF65-F5344CB8AC3E}">
        <p14:creationId xmlns:p14="http://schemas.microsoft.com/office/powerpoint/2010/main" val="3419152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time spy extreme </a:t>
            </a:r>
            <a:r>
              <a:rPr lang="zh-TW" altLang="en-US" dirty="0"/>
              <a:t>是針對 </a:t>
            </a:r>
            <a:r>
              <a:rPr lang="en-US" altLang="zh-TW" dirty="0"/>
              <a:t>4K </a:t>
            </a:r>
            <a:r>
              <a:rPr lang="zh-TW" altLang="en-US" dirty="0"/>
              <a:t>的畫面做的測試</a:t>
            </a:r>
            <a:endParaRPr lang="en-US" altLang="zh-TW" dirty="0"/>
          </a:p>
          <a:p>
            <a:r>
              <a:rPr lang="zh-TW" altLang="en-US" b="0" i="0" dirty="0">
                <a:solidFill>
                  <a:srgbClr val="333333"/>
                </a:solidFill>
                <a:effectLst/>
                <a:latin typeface="Microsoft JhengHei" panose="020B0604030504040204" pitchFamily="34" charset="-120"/>
                <a:ea typeface="Microsoft JhengHei" panose="020B0604030504040204" pitchFamily="34" charset="-120"/>
              </a:rPr>
              <a:t>整個</a:t>
            </a:r>
            <a:r>
              <a:rPr lang="en-US" altLang="zh-TW" b="0" i="0" dirty="0">
                <a:solidFill>
                  <a:srgbClr val="333333"/>
                </a:solidFill>
                <a:effectLst/>
                <a:latin typeface="Microsoft JhengHei" panose="020B0604030504040204" pitchFamily="34" charset="-120"/>
                <a:ea typeface="Microsoft JhengHei" panose="020B0604030504040204" pitchFamily="34" charset="-120"/>
              </a:rPr>
              <a:t>Time Spy Extreme</a:t>
            </a:r>
            <a:r>
              <a:rPr lang="zh-TW" altLang="en-US" b="0" i="0" dirty="0">
                <a:solidFill>
                  <a:srgbClr val="333333"/>
                </a:solidFill>
                <a:effectLst/>
                <a:latin typeface="Microsoft JhengHei" panose="020B0604030504040204" pitchFamily="34" charset="-120"/>
                <a:ea typeface="Microsoft JhengHei" panose="020B0604030504040204" pitchFamily="34" charset="-120"/>
              </a:rPr>
              <a:t>可以分成</a:t>
            </a:r>
            <a:r>
              <a:rPr lang="en-US" altLang="zh-TW" b="0" i="0" dirty="0">
                <a:solidFill>
                  <a:srgbClr val="333333"/>
                </a:solidFill>
                <a:effectLst/>
                <a:latin typeface="Microsoft JhengHei" panose="020B0604030504040204" pitchFamily="34" charset="-120"/>
                <a:ea typeface="Microsoft JhengHei" panose="020B0604030504040204" pitchFamily="34" charset="-120"/>
              </a:rPr>
              <a:t>3</a:t>
            </a:r>
            <a:r>
              <a:rPr lang="zh-TW" altLang="en-US" b="0" i="0" dirty="0">
                <a:solidFill>
                  <a:srgbClr val="333333"/>
                </a:solidFill>
                <a:effectLst/>
                <a:latin typeface="Microsoft JhengHei" panose="020B0604030504040204" pitchFamily="34" charset="-120"/>
                <a:ea typeface="Microsoft JhengHei" panose="020B0604030504040204" pitchFamily="34" charset="-120"/>
              </a:rPr>
              <a:t>段測試，圖型測試</a:t>
            </a:r>
            <a:r>
              <a:rPr lang="en-US" altLang="zh-TW" b="0" i="0" dirty="0">
                <a:solidFill>
                  <a:srgbClr val="333333"/>
                </a:solidFill>
                <a:effectLst/>
                <a:latin typeface="Microsoft JhengHei" panose="020B0604030504040204" pitchFamily="34" charset="-120"/>
                <a:ea typeface="Microsoft JhengHei" panose="020B0604030504040204" pitchFamily="34" charset="-120"/>
              </a:rPr>
              <a:t>1</a:t>
            </a:r>
            <a:r>
              <a:rPr lang="zh-TW" altLang="en-US" b="0" i="0" dirty="0">
                <a:solidFill>
                  <a:srgbClr val="333333"/>
                </a:solidFill>
                <a:effectLst/>
                <a:latin typeface="Microsoft JhengHei" panose="020B0604030504040204" pitchFamily="34" charset="-120"/>
                <a:ea typeface="Microsoft JhengHei" panose="020B0604030504040204" pitchFamily="34" charset="-120"/>
              </a:rPr>
              <a:t>包含許多透明物件、粒子陰影（</a:t>
            </a:r>
            <a:r>
              <a:rPr lang="en-US" altLang="zh-TW" b="0" i="0" dirty="0">
                <a:solidFill>
                  <a:srgbClr val="333333"/>
                </a:solidFill>
                <a:effectLst/>
                <a:latin typeface="Microsoft JhengHei" panose="020B0604030504040204" pitchFamily="34" charset="-120"/>
                <a:ea typeface="Microsoft JhengHei" panose="020B0604030504040204" pitchFamily="34" charset="-120"/>
              </a:rPr>
              <a:t>Particle Shadows</a:t>
            </a:r>
            <a:r>
              <a:rPr lang="zh-TW" altLang="en-US" b="0" i="0" dirty="0">
                <a:solidFill>
                  <a:srgbClr val="333333"/>
                </a:solidFill>
                <a:effectLst/>
                <a:latin typeface="Microsoft JhengHei" panose="020B0604030504040204" pitchFamily="34" charset="-120"/>
                <a:ea typeface="Microsoft JhengHei" panose="020B0604030504040204" pitchFamily="34" charset="-120"/>
              </a:rPr>
              <a:t>）與曲面細分（</a:t>
            </a:r>
            <a:r>
              <a:rPr lang="en-US" altLang="zh-TW" b="0" i="0" dirty="0">
                <a:solidFill>
                  <a:srgbClr val="333333"/>
                </a:solidFill>
                <a:effectLst/>
                <a:latin typeface="Microsoft JhengHei" panose="020B0604030504040204" pitchFamily="34" charset="-120"/>
                <a:ea typeface="Microsoft JhengHei" panose="020B0604030504040204" pitchFamily="34" charset="-120"/>
              </a:rPr>
              <a:t>Tessellation</a:t>
            </a:r>
            <a:r>
              <a:rPr lang="zh-TW" altLang="en-US" b="0" i="0" dirty="0">
                <a:solidFill>
                  <a:srgbClr val="333333"/>
                </a:solidFill>
                <a:effectLst/>
                <a:latin typeface="Microsoft JhengHei" panose="020B0604030504040204" pitchFamily="34" charset="-120"/>
                <a:ea typeface="Microsoft JhengHei" panose="020B0604030504040204" pitchFamily="34" charset="-120"/>
              </a:rPr>
              <a:t>）。圖型測試</a:t>
            </a:r>
            <a:r>
              <a:rPr lang="en-US" altLang="zh-TW" b="0" i="0" dirty="0">
                <a:solidFill>
                  <a:srgbClr val="333333"/>
                </a:solidFill>
                <a:effectLst/>
                <a:latin typeface="Microsoft JhengHei" panose="020B0604030504040204" pitchFamily="34" charset="-120"/>
                <a:ea typeface="Microsoft JhengHei" panose="020B0604030504040204" pitchFamily="34" charset="-120"/>
              </a:rPr>
              <a:t>2</a:t>
            </a:r>
            <a:r>
              <a:rPr lang="zh-TW" altLang="en-US" b="0" i="0" dirty="0">
                <a:solidFill>
                  <a:srgbClr val="333333"/>
                </a:solidFill>
                <a:effectLst/>
                <a:latin typeface="Microsoft JhengHei" panose="020B0604030504040204" pitchFamily="34" charset="-120"/>
                <a:ea typeface="Microsoft JhengHei" panose="020B0604030504040204" pitchFamily="34" charset="-120"/>
              </a:rPr>
              <a:t>則以數百道光源的體積光照（</a:t>
            </a:r>
            <a:r>
              <a:rPr lang="en-US" altLang="zh-TW" b="0" i="0" dirty="0">
                <a:solidFill>
                  <a:srgbClr val="333333"/>
                </a:solidFill>
                <a:effectLst/>
                <a:latin typeface="Microsoft JhengHei" panose="020B0604030504040204" pitchFamily="34" charset="-120"/>
                <a:ea typeface="Microsoft JhengHei" panose="020B0604030504040204" pitchFamily="34" charset="-120"/>
              </a:rPr>
              <a:t>Volumetric Illumination</a:t>
            </a:r>
            <a:r>
              <a:rPr lang="zh-TW" altLang="en-US" b="0" i="0" dirty="0">
                <a:solidFill>
                  <a:srgbClr val="333333"/>
                </a:solidFill>
                <a:effectLst/>
                <a:latin typeface="Microsoft JhengHei" panose="020B0604030504040204" pitchFamily="34" charset="-120"/>
                <a:ea typeface="Microsoft JhengHei" panose="020B0604030504040204" pitchFamily="34" charset="-120"/>
              </a:rPr>
              <a:t>）搭配大量粒子為測試項目。最後的處理器測試與</a:t>
            </a:r>
            <a:r>
              <a:rPr lang="en-US" altLang="zh-TW" b="0" i="0" dirty="0">
                <a:solidFill>
                  <a:srgbClr val="333333"/>
                </a:solidFill>
                <a:effectLst/>
                <a:latin typeface="Microsoft JhengHei" panose="020B0604030504040204" pitchFamily="34" charset="-120"/>
                <a:ea typeface="Microsoft JhengHei" panose="020B0604030504040204" pitchFamily="34" charset="-120"/>
              </a:rPr>
              <a:t>Time Spy</a:t>
            </a:r>
            <a:r>
              <a:rPr lang="zh-TW" altLang="en-US" b="0" i="0" dirty="0">
                <a:solidFill>
                  <a:srgbClr val="333333"/>
                </a:solidFill>
                <a:effectLst/>
                <a:latin typeface="Microsoft JhengHei" panose="020B0604030504040204" pitchFamily="34" charset="-120"/>
                <a:ea typeface="Microsoft JhengHei" panose="020B0604030504040204" pitchFamily="34" charset="-120"/>
              </a:rPr>
              <a:t>測試相比，將運算需求量大幅提升至</a:t>
            </a:r>
            <a:r>
              <a:rPr lang="en-US" altLang="zh-TW" b="0" i="0" dirty="0">
                <a:solidFill>
                  <a:srgbClr val="333333"/>
                </a:solidFill>
                <a:effectLst/>
                <a:latin typeface="Microsoft JhengHei" panose="020B0604030504040204" pitchFamily="34" charset="-120"/>
                <a:ea typeface="Microsoft JhengHei" panose="020B0604030504040204" pitchFamily="34" charset="-120"/>
              </a:rPr>
              <a:t>3</a:t>
            </a:r>
            <a:r>
              <a:rPr lang="zh-TW" altLang="en-US" b="0" i="0" dirty="0">
                <a:solidFill>
                  <a:srgbClr val="333333"/>
                </a:solidFill>
                <a:effectLst/>
                <a:latin typeface="Microsoft JhengHei" panose="020B0604030504040204" pitchFamily="34" charset="-120"/>
                <a:ea typeface="Microsoft JhengHei" panose="020B0604030504040204" pitchFamily="34" charset="-120"/>
              </a:rPr>
              <a:t>倍，讓搭載先進指令集與</a:t>
            </a:r>
            <a:r>
              <a:rPr lang="en-US" altLang="zh-TW" b="0" i="0" dirty="0">
                <a:solidFill>
                  <a:srgbClr val="333333"/>
                </a:solidFill>
                <a:effectLst/>
                <a:latin typeface="Microsoft JhengHei" panose="020B0604030504040204" pitchFamily="34" charset="-120"/>
                <a:ea typeface="Microsoft JhengHei" panose="020B0604030504040204" pitchFamily="34" charset="-120"/>
              </a:rPr>
              <a:t>8</a:t>
            </a:r>
            <a:r>
              <a:rPr lang="zh-TW" altLang="en-US" b="0" i="0" dirty="0">
                <a:solidFill>
                  <a:srgbClr val="333333"/>
                </a:solidFill>
                <a:effectLst/>
                <a:latin typeface="Microsoft JhengHei" panose="020B0604030504040204" pitchFamily="34" charset="-120"/>
                <a:ea typeface="Microsoft JhengHei" panose="020B0604030504040204" pitchFamily="34" charset="-120"/>
              </a:rPr>
              <a:t>核心以上處理器能施展拳腳。</a:t>
            </a:r>
            <a:endParaRPr lang="zh-TW" altLang="en-US" dirty="0"/>
          </a:p>
        </p:txBody>
      </p:sp>
      <p:sp>
        <p:nvSpPr>
          <p:cNvPr id="4" name="投影片編號版面配置區 3"/>
          <p:cNvSpPr>
            <a:spLocks noGrp="1"/>
          </p:cNvSpPr>
          <p:nvPr>
            <p:ph type="sldNum" sz="quarter" idx="5"/>
          </p:nvPr>
        </p:nvSpPr>
        <p:spPr/>
        <p:txBody>
          <a:bodyPr/>
          <a:lstStyle/>
          <a:p>
            <a:fld id="{58A803C6-3DEF-495A-A272-1AD2920067BA}" type="slidenum">
              <a:rPr lang="zh-TW" altLang="en-US" smtClean="0"/>
              <a:t>16</a:t>
            </a:fld>
            <a:endParaRPr lang="zh-TW" altLang="en-US"/>
          </a:p>
        </p:txBody>
      </p:sp>
    </p:spTree>
    <p:extLst>
      <p:ext uri="{BB962C8B-B14F-4D97-AF65-F5344CB8AC3E}">
        <p14:creationId xmlns:p14="http://schemas.microsoft.com/office/powerpoint/2010/main" val="4240057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a:solidFill>
                  <a:srgbClr val="333333"/>
                </a:solidFill>
                <a:effectLst/>
                <a:latin typeface="Open Sans" panose="020B0606030504020204" pitchFamily="34" charset="0"/>
              </a:rPr>
              <a:t>1. </a:t>
            </a:r>
            <a:r>
              <a:rPr lang="zh-TW" altLang="en-US" b="1" i="0" dirty="0">
                <a:solidFill>
                  <a:srgbClr val="333333"/>
                </a:solidFill>
                <a:effectLst/>
                <a:latin typeface="Open Sans" panose="020B0606030504020204" pitchFamily="34" charset="0"/>
              </a:rPr>
              <a:t>在特定遊戲中，</a:t>
            </a:r>
            <a:r>
              <a:rPr lang="en-US" altLang="zh-TW" b="1" i="0" dirty="0">
                <a:solidFill>
                  <a:srgbClr val="333333"/>
                </a:solidFill>
                <a:effectLst/>
                <a:latin typeface="Open Sans" panose="020B0606030504020204" pitchFamily="34" charset="0"/>
              </a:rPr>
              <a:t>AMD RX 7900 XTX</a:t>
            </a:r>
            <a:r>
              <a:rPr lang="zh-TW" altLang="en-US" b="1" i="0" dirty="0">
                <a:solidFill>
                  <a:srgbClr val="333333"/>
                </a:solidFill>
                <a:effectLst/>
                <a:latin typeface="Open Sans" panose="020B0606030504020204" pitchFamily="34" charset="0"/>
              </a:rPr>
              <a:t>甚至可以領先</a:t>
            </a:r>
            <a:r>
              <a:rPr lang="en-US" altLang="zh-TW" b="1" i="0" dirty="0">
                <a:solidFill>
                  <a:srgbClr val="333333"/>
                </a:solidFill>
                <a:effectLst/>
                <a:latin typeface="Open Sans" panose="020B0606030504020204" pitchFamily="34" charset="0"/>
              </a:rPr>
              <a:t>NVIDIA RTX 4080 15%</a:t>
            </a:r>
            <a:r>
              <a:rPr lang="zh-TW" altLang="en-US" b="1" i="0" dirty="0">
                <a:solidFill>
                  <a:srgbClr val="333333"/>
                </a:solidFill>
                <a:effectLst/>
                <a:latin typeface="Open Sans" panose="020B0606030504020204" pitchFamily="34" charset="0"/>
              </a:rPr>
              <a:t>到</a:t>
            </a:r>
            <a:r>
              <a:rPr lang="en-US" altLang="zh-TW" b="1" i="0" dirty="0">
                <a:solidFill>
                  <a:srgbClr val="333333"/>
                </a:solidFill>
                <a:effectLst/>
                <a:latin typeface="Open Sans" panose="020B0606030504020204" pitchFamily="34" charset="0"/>
              </a:rPr>
              <a:t>20%</a:t>
            </a:r>
            <a:r>
              <a:rPr lang="zh-TW" altLang="en-US" b="1" i="0" dirty="0">
                <a:solidFill>
                  <a:srgbClr val="333333"/>
                </a:solidFill>
                <a:effectLst/>
                <a:latin typeface="Open Sans" panose="020B0606030504020204" pitchFamily="34" charset="0"/>
              </a:rPr>
              <a:t>。如果把你經常玩的遊戲都列出來的話，</a:t>
            </a:r>
            <a:r>
              <a:rPr lang="en-US" altLang="zh-TW" b="1" i="0" dirty="0">
                <a:solidFill>
                  <a:srgbClr val="333333"/>
                </a:solidFill>
                <a:effectLst/>
                <a:latin typeface="Open Sans" panose="020B0606030504020204" pitchFamily="34" charset="0"/>
              </a:rPr>
              <a:t>AMD RX 7900 XTX</a:t>
            </a:r>
            <a:r>
              <a:rPr lang="zh-TW" altLang="en-US" b="1" i="0" dirty="0">
                <a:solidFill>
                  <a:srgbClr val="333333"/>
                </a:solidFill>
                <a:effectLst/>
                <a:latin typeface="Open Sans" panose="020B0606030504020204" pitchFamily="34" charset="0"/>
              </a:rPr>
              <a:t>其實有著相當不錯的性價比。</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1" i="0" dirty="0">
              <a:solidFill>
                <a:srgbClr val="333333"/>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a:solidFill>
                  <a:srgbClr val="333333"/>
                </a:solidFill>
                <a:effectLst/>
                <a:latin typeface="Open Sans" panose="020B0606030504020204" pitchFamily="34" charset="0"/>
              </a:rPr>
              <a:t>2. </a:t>
            </a:r>
            <a:r>
              <a:rPr lang="en-US" altLang="zh-TW" b="1" i="0" dirty="0" err="1">
                <a:solidFill>
                  <a:srgbClr val="333333"/>
                </a:solidFill>
                <a:effectLst/>
                <a:latin typeface="Open Sans" panose="020B0606030504020204" pitchFamily="34" charset="0"/>
              </a:rPr>
              <a:t>PRICE:Radeon</a:t>
            </a:r>
            <a:r>
              <a:rPr lang="en-US" altLang="zh-TW" b="1" i="0" dirty="0">
                <a:solidFill>
                  <a:srgbClr val="333333"/>
                </a:solidFill>
                <a:effectLst/>
                <a:latin typeface="Open Sans" panose="020B0606030504020204" pitchFamily="34" charset="0"/>
              </a:rPr>
              <a:t> AMD RX 7900 XTX </a:t>
            </a:r>
            <a:r>
              <a:rPr lang="zh-TW" altLang="en-US" b="1" i="0" dirty="0">
                <a:solidFill>
                  <a:srgbClr val="333333"/>
                </a:solidFill>
                <a:effectLst/>
                <a:latin typeface="Open Sans" panose="020B0606030504020204" pitchFamily="34" charset="0"/>
              </a:rPr>
              <a:t>和 </a:t>
            </a:r>
            <a:r>
              <a:rPr lang="en-US" altLang="zh-TW" b="1" i="0" dirty="0">
                <a:solidFill>
                  <a:srgbClr val="333333"/>
                </a:solidFill>
                <a:effectLst/>
                <a:latin typeface="Open Sans" panose="020B0606030504020204" pitchFamily="34" charset="0"/>
              </a:rPr>
              <a:t>RX 7900 XT </a:t>
            </a:r>
            <a:r>
              <a:rPr lang="zh-TW" altLang="en-US" b="1" i="0" dirty="0">
                <a:solidFill>
                  <a:srgbClr val="333333"/>
                </a:solidFill>
                <a:effectLst/>
                <a:latin typeface="Open Sans" panose="020B0606030504020204" pitchFamily="34" charset="0"/>
              </a:rPr>
              <a:t>售價為 </a:t>
            </a:r>
            <a:r>
              <a:rPr lang="en-US" altLang="zh-TW" b="1" i="0" dirty="0">
                <a:solidFill>
                  <a:srgbClr val="333333"/>
                </a:solidFill>
                <a:effectLst/>
                <a:latin typeface="Open Sans" panose="020B0606030504020204" pitchFamily="34" charset="0"/>
              </a:rPr>
              <a:t>999 / 899 </a:t>
            </a:r>
            <a:r>
              <a:rPr lang="zh-TW" altLang="en-US" b="1" i="0" dirty="0">
                <a:solidFill>
                  <a:srgbClr val="333333"/>
                </a:solidFill>
                <a:effectLst/>
                <a:latin typeface="Open Sans" panose="020B0606030504020204" pitchFamily="34" charset="0"/>
              </a:rPr>
              <a:t>美元，相比 </a:t>
            </a:r>
            <a:r>
              <a:rPr lang="en-US" altLang="zh-TW" b="1" i="0" dirty="0">
                <a:solidFill>
                  <a:srgbClr val="333333"/>
                </a:solidFill>
                <a:effectLst/>
                <a:latin typeface="Open Sans" panose="020B0606030504020204" pitchFamily="34" charset="0"/>
              </a:rPr>
              <a:t>NVIDIA GeForce RTX 4090 </a:t>
            </a:r>
            <a:r>
              <a:rPr lang="zh-TW" altLang="en-US" b="1" i="0" dirty="0">
                <a:solidFill>
                  <a:srgbClr val="333333"/>
                </a:solidFill>
                <a:effectLst/>
                <a:latin typeface="Open Sans" panose="020B0606030504020204" pitchFamily="34" charset="0"/>
              </a:rPr>
              <a:t>售價 </a:t>
            </a:r>
            <a:r>
              <a:rPr lang="en-US" altLang="zh-TW" b="1" i="0" dirty="0">
                <a:solidFill>
                  <a:srgbClr val="333333"/>
                </a:solidFill>
                <a:effectLst/>
                <a:latin typeface="Open Sans" panose="020B0606030504020204" pitchFamily="34" charset="0"/>
              </a:rPr>
              <a:t>1599 </a:t>
            </a:r>
            <a:r>
              <a:rPr lang="zh-TW" altLang="en-US" b="1" i="0" dirty="0">
                <a:solidFill>
                  <a:srgbClr val="333333"/>
                </a:solidFill>
                <a:effectLst/>
                <a:latin typeface="Open Sans" panose="020B0606030504020204" pitchFamily="34" charset="0"/>
              </a:rPr>
              <a:t>美元，</a:t>
            </a:r>
            <a:r>
              <a:rPr lang="en-US" altLang="zh-TW" b="1" i="0" dirty="0">
                <a:solidFill>
                  <a:srgbClr val="333333"/>
                </a:solidFill>
                <a:effectLst/>
                <a:latin typeface="Open Sans" panose="020B0606030504020204" pitchFamily="34" charset="0"/>
              </a:rPr>
              <a:t>AMD RX </a:t>
            </a:r>
            <a:r>
              <a:rPr lang="zh-TW" altLang="en-US" b="1" i="0" dirty="0">
                <a:solidFill>
                  <a:srgbClr val="333333"/>
                </a:solidFill>
                <a:effectLst/>
                <a:latin typeface="Open Sans" panose="020B0606030504020204" pitchFamily="34" charset="0"/>
              </a:rPr>
              <a:t>系列很容易入手。</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1" i="0" dirty="0">
              <a:solidFill>
                <a:srgbClr val="333333"/>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a:solidFill>
                  <a:srgbClr val="333333"/>
                </a:solidFill>
                <a:effectLst/>
                <a:latin typeface="Open Sans" panose="020B0606030504020204" pitchFamily="34" charset="0"/>
              </a:rPr>
              <a:t>3. RAY TRACK: </a:t>
            </a:r>
            <a:r>
              <a:rPr lang="zh-TW" altLang="en-US" b="1" i="0" dirty="0">
                <a:solidFill>
                  <a:srgbClr val="333333"/>
                </a:solidFill>
                <a:effectLst/>
                <a:latin typeface="Open Sans" panose="020B0606030504020204" pitchFamily="34" charset="0"/>
              </a:rPr>
              <a:t>光線追踪仍然是</a:t>
            </a:r>
            <a:r>
              <a:rPr lang="en-US" altLang="zh-TW" b="1" i="0" dirty="0">
                <a:solidFill>
                  <a:srgbClr val="333333"/>
                </a:solidFill>
                <a:effectLst/>
                <a:latin typeface="Open Sans" panose="020B0606030504020204" pitchFamily="34" charset="0"/>
              </a:rPr>
              <a:t>AMD</a:t>
            </a:r>
            <a:r>
              <a:rPr lang="zh-TW" altLang="en-US" b="1" i="0" dirty="0">
                <a:solidFill>
                  <a:srgbClr val="333333"/>
                </a:solidFill>
                <a:effectLst/>
                <a:latin typeface="Open Sans" panose="020B0606030504020204" pitchFamily="34" charset="0"/>
              </a:rPr>
              <a:t>的弱點。如果你是瘋狂燈光追逐遊戲的粉絲，那麼</a:t>
            </a:r>
            <a:r>
              <a:rPr lang="en-US" altLang="zh-TW" b="1" i="0" dirty="0">
                <a:solidFill>
                  <a:srgbClr val="333333"/>
                </a:solidFill>
                <a:effectLst/>
                <a:latin typeface="Open Sans" panose="020B0606030504020204" pitchFamily="34" charset="0"/>
              </a:rPr>
              <a:t>AMD RX 7900</a:t>
            </a:r>
            <a:r>
              <a:rPr lang="zh-TW" altLang="en-US" b="1" i="0" dirty="0">
                <a:solidFill>
                  <a:srgbClr val="333333"/>
                </a:solidFill>
                <a:effectLst/>
                <a:latin typeface="Open Sans" panose="020B0606030504020204" pitchFamily="34" charset="0"/>
              </a:rPr>
              <a:t>系列不適合你。</a:t>
            </a:r>
            <a:endParaRPr lang="en-US" altLang="zh-TW" b="1" i="0" dirty="0">
              <a:solidFill>
                <a:srgbClr val="333333"/>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1" i="0" dirty="0">
              <a:solidFill>
                <a:srgbClr val="333333"/>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a:solidFill>
                  <a:srgbClr val="333333"/>
                </a:solidFill>
                <a:effectLst/>
                <a:latin typeface="Open Sans" panose="020B0606030504020204" pitchFamily="34" charset="0"/>
              </a:rPr>
              <a:t>4.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a:solidFill>
                  <a:srgbClr val="333333"/>
                </a:solidFill>
                <a:effectLst/>
                <a:latin typeface="Open Sans" panose="020B0606030504020204" pitchFamily="34" charset="0"/>
              </a:rPr>
              <a:t>5. </a:t>
            </a:r>
            <a:r>
              <a:rPr lang="zh-TW" altLang="en-US" b="1" i="0" dirty="0">
                <a:solidFill>
                  <a:srgbClr val="333333"/>
                </a:solidFill>
                <a:effectLst/>
                <a:latin typeface="Open Sans" panose="020B0606030504020204" pitchFamily="34" charset="0"/>
              </a:rPr>
              <a:t>供貨情況</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a:solidFill>
                  <a:srgbClr val="333333"/>
                </a:solidFill>
                <a:effectLst/>
                <a:latin typeface="Open Sans" panose="020B0606030504020204" pitchFamily="34" charset="0"/>
              </a:rPr>
              <a:t>6. </a:t>
            </a:r>
            <a:r>
              <a:rPr lang="zh-TW" altLang="en-US" b="1" i="0" dirty="0">
                <a:solidFill>
                  <a:srgbClr val="333333"/>
                </a:solidFill>
                <a:effectLst/>
                <a:latin typeface="Open Sans" panose="020B0606030504020204" pitchFamily="34" charset="0"/>
              </a:rPr>
              <a:t>驅動程序和軟件 </a:t>
            </a:r>
          </a:p>
          <a:p>
            <a:r>
              <a:rPr lang="en-US" altLang="zh-TW" dirty="0"/>
              <a:t>AMD </a:t>
            </a:r>
            <a:r>
              <a:rPr lang="zh-TW" altLang="en-US" dirty="0"/>
              <a:t>和 </a:t>
            </a:r>
            <a:r>
              <a:rPr lang="en-US" altLang="zh-TW" dirty="0"/>
              <a:t>Nvidia </a:t>
            </a:r>
            <a:r>
              <a:rPr lang="zh-TW" altLang="en-US" dirty="0"/>
              <a:t>驅動程序之間的最大區別之一是 </a:t>
            </a:r>
            <a:r>
              <a:rPr lang="en-US" altLang="zh-TW" dirty="0"/>
              <a:t>Nvidia </a:t>
            </a:r>
            <a:r>
              <a:rPr lang="zh-TW" altLang="en-US" dirty="0"/>
              <a:t>有兩個獨立的用戶界面。</a:t>
            </a:r>
            <a:r>
              <a:rPr lang="en-US" altLang="zh-TW" dirty="0"/>
              <a:t>Nvidia </a:t>
            </a:r>
            <a:r>
              <a:rPr lang="zh-TW" altLang="en-US" dirty="0"/>
              <a:t>控制面板可處理分辨率和某些圖形設置等內容</a:t>
            </a:r>
          </a:p>
        </p:txBody>
      </p:sp>
      <p:sp>
        <p:nvSpPr>
          <p:cNvPr id="4" name="投影片編號版面配置區 3"/>
          <p:cNvSpPr>
            <a:spLocks noGrp="1"/>
          </p:cNvSpPr>
          <p:nvPr>
            <p:ph type="sldNum" sz="quarter" idx="5"/>
          </p:nvPr>
        </p:nvSpPr>
        <p:spPr/>
        <p:txBody>
          <a:bodyPr/>
          <a:lstStyle/>
          <a:p>
            <a:fld id="{58A803C6-3DEF-495A-A272-1AD2920067BA}" type="slidenum">
              <a:rPr lang="zh-TW" altLang="en-US" smtClean="0"/>
              <a:t>20</a:t>
            </a:fld>
            <a:endParaRPr lang="zh-TW" altLang="en-US"/>
          </a:p>
        </p:txBody>
      </p:sp>
    </p:spTree>
    <p:extLst>
      <p:ext uri="{BB962C8B-B14F-4D97-AF65-F5344CB8AC3E}">
        <p14:creationId xmlns:p14="http://schemas.microsoft.com/office/powerpoint/2010/main" val="1730150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58A803C6-3DEF-495A-A272-1AD2920067BA}" type="slidenum">
              <a:rPr lang="zh-TW" altLang="en-US" smtClean="0"/>
              <a:t>23</a:t>
            </a:fld>
            <a:endParaRPr lang="zh-TW" altLang="en-US"/>
          </a:p>
        </p:txBody>
      </p:sp>
    </p:spTree>
    <p:extLst>
      <p:ext uri="{BB962C8B-B14F-4D97-AF65-F5344CB8AC3E}">
        <p14:creationId xmlns:p14="http://schemas.microsoft.com/office/powerpoint/2010/main" val="4011897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DB7725-F4C5-41FB-8699-F4B0451E574E}"/>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4E312A5C-B4F4-46CE-869C-1EC35DB4C0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A76902B2-E8F4-4357-9075-073A30647B1D}"/>
              </a:ext>
            </a:extLst>
          </p:cNvPr>
          <p:cNvSpPr>
            <a:spLocks noGrp="1"/>
          </p:cNvSpPr>
          <p:nvPr>
            <p:ph type="dt" sz="half" idx="10"/>
          </p:nvPr>
        </p:nvSpPr>
        <p:spPr/>
        <p:txBody>
          <a:bodyPr/>
          <a:lstStyle/>
          <a:p>
            <a:fld id="{D5BE3F94-798B-4D82-99EB-46434F590D63}" type="datetime1">
              <a:rPr lang="zh-TW" altLang="en-US" smtClean="0"/>
              <a:t>2023/8/18</a:t>
            </a:fld>
            <a:endParaRPr lang="zh-TW" altLang="en-US"/>
          </a:p>
        </p:txBody>
      </p:sp>
      <p:sp>
        <p:nvSpPr>
          <p:cNvPr id="5" name="頁尾版面配置區 4">
            <a:extLst>
              <a:ext uri="{FF2B5EF4-FFF2-40B4-BE49-F238E27FC236}">
                <a16:creationId xmlns:a16="http://schemas.microsoft.com/office/drawing/2014/main" id="{CFDF1A09-88DB-4686-A752-F61161C49660}"/>
              </a:ext>
            </a:extLst>
          </p:cNvPr>
          <p:cNvSpPr>
            <a:spLocks noGrp="1"/>
          </p:cNvSpPr>
          <p:nvPr>
            <p:ph type="ftr" sz="quarter" idx="11"/>
          </p:nvPr>
        </p:nvSpPr>
        <p:spPr/>
        <p:txBody>
          <a:bodyPr/>
          <a:lstStyle/>
          <a:p>
            <a:endParaRPr lang="zh-TW" altLang="en-US"/>
          </a:p>
        </p:txBody>
      </p:sp>
    </p:spTree>
    <p:extLst>
      <p:ext uri="{BB962C8B-B14F-4D97-AF65-F5344CB8AC3E}">
        <p14:creationId xmlns:p14="http://schemas.microsoft.com/office/powerpoint/2010/main" val="2181809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92982EF-497B-4110-AF23-9F193216D661}"/>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79FB577E-E02D-4A46-A2BA-9264D01ECB40}"/>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926BA59-C1D9-48BE-BCA9-C24E331EAEB4}"/>
              </a:ext>
            </a:extLst>
          </p:cNvPr>
          <p:cNvSpPr>
            <a:spLocks noGrp="1"/>
          </p:cNvSpPr>
          <p:nvPr>
            <p:ph type="dt" sz="half" idx="10"/>
          </p:nvPr>
        </p:nvSpPr>
        <p:spPr/>
        <p:txBody>
          <a:bodyPr/>
          <a:lstStyle/>
          <a:p>
            <a:fld id="{F84D4206-B9A0-47EF-BD7E-FC826435C50B}" type="datetime1">
              <a:rPr lang="zh-TW" altLang="en-US" smtClean="0"/>
              <a:t>2023/8/18</a:t>
            </a:fld>
            <a:endParaRPr lang="zh-TW" altLang="en-US"/>
          </a:p>
        </p:txBody>
      </p:sp>
      <p:sp>
        <p:nvSpPr>
          <p:cNvPr id="5" name="頁尾版面配置區 4">
            <a:extLst>
              <a:ext uri="{FF2B5EF4-FFF2-40B4-BE49-F238E27FC236}">
                <a16:creationId xmlns:a16="http://schemas.microsoft.com/office/drawing/2014/main" id="{2D988006-FAA8-4B62-A48B-7E679104966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F3EE8E7-077A-4084-AB90-062B15029DDE}"/>
              </a:ext>
            </a:extLst>
          </p:cNvPr>
          <p:cNvSpPr>
            <a:spLocks noGrp="1"/>
          </p:cNvSpPr>
          <p:nvPr>
            <p:ph type="sldNum" sz="quarter" idx="12"/>
          </p:nvPr>
        </p:nvSpPr>
        <p:spPr/>
        <p:txBody>
          <a:bodyPr/>
          <a:lstStyle/>
          <a:p>
            <a:fld id="{B920922B-6449-45DF-B5CC-10FC4F63C68B}" type="slidenum">
              <a:rPr lang="zh-TW" altLang="en-US" smtClean="0"/>
              <a:t>‹#›</a:t>
            </a:fld>
            <a:endParaRPr lang="zh-TW" altLang="en-US"/>
          </a:p>
        </p:txBody>
      </p:sp>
    </p:spTree>
    <p:extLst>
      <p:ext uri="{BB962C8B-B14F-4D97-AF65-F5344CB8AC3E}">
        <p14:creationId xmlns:p14="http://schemas.microsoft.com/office/powerpoint/2010/main" val="3450154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080B5935-965F-4514-A80E-3E617DCAF1CD}"/>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E076A23A-52A0-4144-9223-534D597E39BB}"/>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1F59AD8-6C69-47E8-A3DF-3B1B115844A0}"/>
              </a:ext>
            </a:extLst>
          </p:cNvPr>
          <p:cNvSpPr>
            <a:spLocks noGrp="1"/>
          </p:cNvSpPr>
          <p:nvPr>
            <p:ph type="dt" sz="half" idx="10"/>
          </p:nvPr>
        </p:nvSpPr>
        <p:spPr/>
        <p:txBody>
          <a:bodyPr/>
          <a:lstStyle/>
          <a:p>
            <a:fld id="{0CA63F7C-FBAA-4D2C-97A0-FDA3CA30A931}" type="datetime1">
              <a:rPr lang="zh-TW" altLang="en-US" smtClean="0"/>
              <a:t>2023/8/18</a:t>
            </a:fld>
            <a:endParaRPr lang="zh-TW" altLang="en-US"/>
          </a:p>
        </p:txBody>
      </p:sp>
      <p:sp>
        <p:nvSpPr>
          <p:cNvPr id="5" name="頁尾版面配置區 4">
            <a:extLst>
              <a:ext uri="{FF2B5EF4-FFF2-40B4-BE49-F238E27FC236}">
                <a16:creationId xmlns:a16="http://schemas.microsoft.com/office/drawing/2014/main" id="{B31F32AF-37A6-4388-80D7-DBE2489E5A5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AD0A607-DFCF-4278-8C37-6AF421E1E4F4}"/>
              </a:ext>
            </a:extLst>
          </p:cNvPr>
          <p:cNvSpPr>
            <a:spLocks noGrp="1"/>
          </p:cNvSpPr>
          <p:nvPr>
            <p:ph type="sldNum" sz="quarter" idx="12"/>
          </p:nvPr>
        </p:nvSpPr>
        <p:spPr/>
        <p:txBody>
          <a:bodyPr/>
          <a:lstStyle/>
          <a:p>
            <a:fld id="{B920922B-6449-45DF-B5CC-10FC4F63C68B}" type="slidenum">
              <a:rPr lang="zh-TW" altLang="en-US" smtClean="0"/>
              <a:t>‹#›</a:t>
            </a:fld>
            <a:endParaRPr lang="zh-TW" altLang="en-US"/>
          </a:p>
        </p:txBody>
      </p:sp>
    </p:spTree>
    <p:extLst>
      <p:ext uri="{BB962C8B-B14F-4D97-AF65-F5344CB8AC3E}">
        <p14:creationId xmlns:p14="http://schemas.microsoft.com/office/powerpoint/2010/main" val="2850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9BB79C-98BB-4157-A574-0082C8CECBD8}"/>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585BE96F-0461-4529-92B2-00FF264732DA}"/>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A9BAF4A-09D9-4518-B68F-0C11C7C0FDEF}"/>
              </a:ext>
            </a:extLst>
          </p:cNvPr>
          <p:cNvSpPr>
            <a:spLocks noGrp="1"/>
          </p:cNvSpPr>
          <p:nvPr>
            <p:ph type="dt" sz="half" idx="10"/>
          </p:nvPr>
        </p:nvSpPr>
        <p:spPr/>
        <p:txBody>
          <a:bodyPr/>
          <a:lstStyle/>
          <a:p>
            <a:fld id="{E1BF0839-1261-4196-8F40-1A86F54B0456}" type="datetime1">
              <a:rPr lang="zh-TW" altLang="en-US" smtClean="0"/>
              <a:t>2023/8/18</a:t>
            </a:fld>
            <a:endParaRPr lang="zh-TW" altLang="en-US"/>
          </a:p>
        </p:txBody>
      </p:sp>
      <p:sp>
        <p:nvSpPr>
          <p:cNvPr id="5" name="頁尾版面配置區 4">
            <a:extLst>
              <a:ext uri="{FF2B5EF4-FFF2-40B4-BE49-F238E27FC236}">
                <a16:creationId xmlns:a16="http://schemas.microsoft.com/office/drawing/2014/main" id="{F48D0489-9C9A-41AA-B51C-AD4450D2039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DAEED70-9DE6-4A03-955F-921CB3036CA6}"/>
              </a:ext>
            </a:extLst>
          </p:cNvPr>
          <p:cNvSpPr>
            <a:spLocks noGrp="1"/>
          </p:cNvSpPr>
          <p:nvPr>
            <p:ph type="sldNum" sz="quarter" idx="12"/>
          </p:nvPr>
        </p:nvSpPr>
        <p:spPr/>
        <p:txBody>
          <a:bodyPr/>
          <a:lstStyle/>
          <a:p>
            <a:fld id="{B920922B-6449-45DF-B5CC-10FC4F63C68B}" type="slidenum">
              <a:rPr lang="zh-TW" altLang="en-US" smtClean="0"/>
              <a:t>‹#›</a:t>
            </a:fld>
            <a:endParaRPr lang="zh-TW" altLang="en-US"/>
          </a:p>
        </p:txBody>
      </p:sp>
      <p:pic>
        <p:nvPicPr>
          <p:cNvPr id="7" name="圖片 6" descr="BU18簡報_工作區域 1">
            <a:extLst>
              <a:ext uri="{FF2B5EF4-FFF2-40B4-BE49-F238E27FC236}">
                <a16:creationId xmlns:a16="http://schemas.microsoft.com/office/drawing/2014/main" id="{A347C921-5713-4368-BECF-DFDD505439D8}"/>
              </a:ext>
            </a:extLst>
          </p:cNvPr>
          <p:cNvPicPr>
            <a:picLocks noChangeAspect="1"/>
          </p:cNvPicPr>
          <p:nvPr userDrawn="1"/>
        </p:nvPicPr>
        <p:blipFill>
          <a:blip r:embed="rId3"/>
          <a:stretch>
            <a:fillRect/>
          </a:stretch>
        </p:blipFill>
        <p:spPr>
          <a:xfrm>
            <a:off x="-16000" y="-9110"/>
            <a:ext cx="12224000" cy="6876000"/>
          </a:xfrm>
          <a:prstGeom prst="rect">
            <a:avLst/>
          </a:prstGeom>
        </p:spPr>
      </p:pic>
      <p:sp>
        <p:nvSpPr>
          <p:cNvPr id="8" name="灯片编号占位符 5">
            <a:extLst>
              <a:ext uri="{FF2B5EF4-FFF2-40B4-BE49-F238E27FC236}">
                <a16:creationId xmlns:a16="http://schemas.microsoft.com/office/drawing/2014/main" id="{A384C874-F28E-A4AD-2244-B0D4BDFEB08C}"/>
              </a:ext>
            </a:extLst>
          </p:cNvPr>
          <p:cNvSpPr txBox="1">
            <a:spLocks/>
          </p:cNvSpPr>
          <p:nvPr userDrawn="1">
            <p:custDataLst>
              <p:tags r:id="rId1"/>
            </p:custDataLst>
          </p:nvPr>
        </p:nvSpPr>
        <p:spPr>
          <a:xfrm>
            <a:off x="8822118" y="6020556"/>
            <a:ext cx="2700000" cy="316800"/>
          </a:xfrm>
          <a:prstGeom prst="rect">
            <a:avLst/>
          </a:prstGeom>
        </p:spPr>
        <p:txBody>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9AE70B2-8BF9-45C0-BB95-33D1B9D3A854}" type="slidenum">
              <a:rPr lang="zh-TW" altLang="en-US" smtClean="0"/>
              <a:pPr algn="r"/>
              <a:t>‹#›</a:t>
            </a:fld>
            <a:endParaRPr lang="zh-TW" altLang="en-US" dirty="0"/>
          </a:p>
        </p:txBody>
      </p:sp>
    </p:spTree>
    <p:extLst>
      <p:ext uri="{BB962C8B-B14F-4D97-AF65-F5344CB8AC3E}">
        <p14:creationId xmlns:p14="http://schemas.microsoft.com/office/powerpoint/2010/main" val="2730508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2ECE33-FC3C-4FC1-93F7-ABD5110C64D3}"/>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6C0A518B-D5B1-4C1A-8ED0-B3F96E868D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0EDDF631-799C-432A-8E31-B73C37A88AE2}"/>
              </a:ext>
            </a:extLst>
          </p:cNvPr>
          <p:cNvSpPr>
            <a:spLocks noGrp="1"/>
          </p:cNvSpPr>
          <p:nvPr>
            <p:ph type="dt" sz="half" idx="10"/>
          </p:nvPr>
        </p:nvSpPr>
        <p:spPr/>
        <p:txBody>
          <a:bodyPr/>
          <a:lstStyle/>
          <a:p>
            <a:fld id="{68004B57-C148-4D71-8F4B-838F15D28F53}" type="datetime1">
              <a:rPr lang="zh-TW" altLang="en-US" smtClean="0"/>
              <a:t>2023/8/18</a:t>
            </a:fld>
            <a:endParaRPr lang="zh-TW" altLang="en-US"/>
          </a:p>
        </p:txBody>
      </p:sp>
      <p:sp>
        <p:nvSpPr>
          <p:cNvPr id="5" name="頁尾版面配置區 4">
            <a:extLst>
              <a:ext uri="{FF2B5EF4-FFF2-40B4-BE49-F238E27FC236}">
                <a16:creationId xmlns:a16="http://schemas.microsoft.com/office/drawing/2014/main" id="{7B24BDA2-043A-4230-B927-26FF49BC394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C7CB40E-CCC8-45D0-B16C-F26083C676F6}"/>
              </a:ext>
            </a:extLst>
          </p:cNvPr>
          <p:cNvSpPr>
            <a:spLocks noGrp="1"/>
          </p:cNvSpPr>
          <p:nvPr>
            <p:ph type="sldNum" sz="quarter" idx="12"/>
          </p:nvPr>
        </p:nvSpPr>
        <p:spPr/>
        <p:txBody>
          <a:bodyPr/>
          <a:lstStyle/>
          <a:p>
            <a:fld id="{B920922B-6449-45DF-B5CC-10FC4F63C68B}" type="slidenum">
              <a:rPr lang="zh-TW" altLang="en-US" smtClean="0"/>
              <a:t>‹#›</a:t>
            </a:fld>
            <a:endParaRPr lang="zh-TW" altLang="en-US"/>
          </a:p>
        </p:txBody>
      </p:sp>
      <p:pic>
        <p:nvPicPr>
          <p:cNvPr id="7" name="圖片 6" descr="BU18簡報_工作區域 1">
            <a:extLst>
              <a:ext uri="{FF2B5EF4-FFF2-40B4-BE49-F238E27FC236}">
                <a16:creationId xmlns:a16="http://schemas.microsoft.com/office/drawing/2014/main" id="{CEBD5CCE-7555-4BB3-876D-F173A79A0D09}"/>
              </a:ext>
            </a:extLst>
          </p:cNvPr>
          <p:cNvPicPr>
            <a:picLocks noChangeAspect="1"/>
          </p:cNvPicPr>
          <p:nvPr userDrawn="1"/>
        </p:nvPicPr>
        <p:blipFill>
          <a:blip r:embed="rId3"/>
          <a:stretch>
            <a:fillRect/>
          </a:stretch>
        </p:blipFill>
        <p:spPr>
          <a:xfrm>
            <a:off x="-16000" y="-9110"/>
            <a:ext cx="12224000" cy="6876000"/>
          </a:xfrm>
          <a:prstGeom prst="rect">
            <a:avLst/>
          </a:prstGeom>
        </p:spPr>
      </p:pic>
      <p:sp>
        <p:nvSpPr>
          <p:cNvPr id="8" name="灯片编号占位符 5">
            <a:extLst>
              <a:ext uri="{FF2B5EF4-FFF2-40B4-BE49-F238E27FC236}">
                <a16:creationId xmlns:a16="http://schemas.microsoft.com/office/drawing/2014/main" id="{E664CA69-4A76-9DAB-4C3D-E8E415A28D00}"/>
              </a:ext>
            </a:extLst>
          </p:cNvPr>
          <p:cNvSpPr txBox="1">
            <a:spLocks/>
          </p:cNvSpPr>
          <p:nvPr userDrawn="1">
            <p:custDataLst>
              <p:tags r:id="rId1"/>
            </p:custDataLst>
          </p:nvPr>
        </p:nvSpPr>
        <p:spPr>
          <a:xfrm>
            <a:off x="8822118" y="6020556"/>
            <a:ext cx="2700000" cy="316800"/>
          </a:xfrm>
          <a:prstGeom prst="rect">
            <a:avLst/>
          </a:prstGeom>
        </p:spPr>
        <p:txBody>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9AE70B2-8BF9-45C0-BB95-33D1B9D3A854}" type="slidenum">
              <a:rPr lang="zh-TW" altLang="en-US" smtClean="0"/>
              <a:pPr algn="r"/>
              <a:t>‹#›</a:t>
            </a:fld>
            <a:endParaRPr lang="zh-TW" altLang="en-US" dirty="0"/>
          </a:p>
        </p:txBody>
      </p:sp>
    </p:spTree>
    <p:extLst>
      <p:ext uri="{BB962C8B-B14F-4D97-AF65-F5344CB8AC3E}">
        <p14:creationId xmlns:p14="http://schemas.microsoft.com/office/powerpoint/2010/main" val="219899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D4C6F2-B972-4E5E-88A1-99BEECF26835}"/>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EE3A7146-1833-4C0B-B401-C3C74A169D2A}"/>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78B50829-8C40-4737-94B1-AE1491581070}"/>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5202B309-46F8-433D-A668-1CE94256A029}"/>
              </a:ext>
            </a:extLst>
          </p:cNvPr>
          <p:cNvSpPr>
            <a:spLocks noGrp="1"/>
          </p:cNvSpPr>
          <p:nvPr>
            <p:ph type="dt" sz="half" idx="10"/>
          </p:nvPr>
        </p:nvSpPr>
        <p:spPr/>
        <p:txBody>
          <a:bodyPr/>
          <a:lstStyle/>
          <a:p>
            <a:fld id="{6250486C-3165-405D-B423-050507EE7B43}" type="datetime1">
              <a:rPr lang="zh-TW" altLang="en-US" smtClean="0"/>
              <a:t>2023/8/18</a:t>
            </a:fld>
            <a:endParaRPr lang="zh-TW" altLang="en-US"/>
          </a:p>
        </p:txBody>
      </p:sp>
      <p:sp>
        <p:nvSpPr>
          <p:cNvPr id="6" name="頁尾版面配置區 5">
            <a:extLst>
              <a:ext uri="{FF2B5EF4-FFF2-40B4-BE49-F238E27FC236}">
                <a16:creationId xmlns:a16="http://schemas.microsoft.com/office/drawing/2014/main" id="{1CFA626B-3C71-4456-A9DD-69B12CB99F47}"/>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EBAB5588-40CB-4D23-8E99-C609E1396121}"/>
              </a:ext>
            </a:extLst>
          </p:cNvPr>
          <p:cNvSpPr>
            <a:spLocks noGrp="1"/>
          </p:cNvSpPr>
          <p:nvPr>
            <p:ph type="sldNum" sz="quarter" idx="12"/>
          </p:nvPr>
        </p:nvSpPr>
        <p:spPr/>
        <p:txBody>
          <a:bodyPr/>
          <a:lstStyle/>
          <a:p>
            <a:fld id="{B920922B-6449-45DF-B5CC-10FC4F63C68B}" type="slidenum">
              <a:rPr lang="zh-TW" altLang="en-US" smtClean="0"/>
              <a:t>‹#›</a:t>
            </a:fld>
            <a:endParaRPr lang="zh-TW" altLang="en-US"/>
          </a:p>
        </p:txBody>
      </p:sp>
      <p:pic>
        <p:nvPicPr>
          <p:cNvPr id="8" name="圖片 7" descr="BU18簡報_工作區域 1">
            <a:extLst>
              <a:ext uri="{FF2B5EF4-FFF2-40B4-BE49-F238E27FC236}">
                <a16:creationId xmlns:a16="http://schemas.microsoft.com/office/drawing/2014/main" id="{0384CF46-DB1E-4EA1-8A37-B2665B9AEE44}"/>
              </a:ext>
            </a:extLst>
          </p:cNvPr>
          <p:cNvPicPr>
            <a:picLocks noChangeAspect="1"/>
          </p:cNvPicPr>
          <p:nvPr userDrawn="1"/>
        </p:nvPicPr>
        <p:blipFill>
          <a:blip r:embed="rId2"/>
          <a:stretch>
            <a:fillRect/>
          </a:stretch>
        </p:blipFill>
        <p:spPr>
          <a:xfrm>
            <a:off x="-16000" y="-9110"/>
            <a:ext cx="12224000" cy="6876000"/>
          </a:xfrm>
          <a:prstGeom prst="rect">
            <a:avLst/>
          </a:prstGeom>
        </p:spPr>
      </p:pic>
    </p:spTree>
    <p:extLst>
      <p:ext uri="{BB962C8B-B14F-4D97-AF65-F5344CB8AC3E}">
        <p14:creationId xmlns:p14="http://schemas.microsoft.com/office/powerpoint/2010/main" val="3120987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8DD53D-236D-4272-9E66-8583A1C1EDD6}"/>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609F453F-1CAB-4392-A17B-47603B24ED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64232D30-DA8D-40C6-AB9B-84B4AC281A8D}"/>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9225E53E-B360-48C4-B7D7-BE92B70E71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B13E827F-495D-41BD-80D3-AF6BF2E5A174}"/>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E273D0AA-CA38-46CC-8308-619966374290}"/>
              </a:ext>
            </a:extLst>
          </p:cNvPr>
          <p:cNvSpPr>
            <a:spLocks noGrp="1"/>
          </p:cNvSpPr>
          <p:nvPr>
            <p:ph type="dt" sz="half" idx="10"/>
          </p:nvPr>
        </p:nvSpPr>
        <p:spPr/>
        <p:txBody>
          <a:bodyPr/>
          <a:lstStyle/>
          <a:p>
            <a:fld id="{1FAA6D9F-7629-4500-A03B-247FD39F6C9E}" type="datetime1">
              <a:rPr lang="zh-TW" altLang="en-US" smtClean="0"/>
              <a:t>2023/8/18</a:t>
            </a:fld>
            <a:endParaRPr lang="zh-TW" altLang="en-US"/>
          </a:p>
        </p:txBody>
      </p:sp>
      <p:sp>
        <p:nvSpPr>
          <p:cNvPr id="8" name="頁尾版面配置區 7">
            <a:extLst>
              <a:ext uri="{FF2B5EF4-FFF2-40B4-BE49-F238E27FC236}">
                <a16:creationId xmlns:a16="http://schemas.microsoft.com/office/drawing/2014/main" id="{6630666C-6A99-41DF-AF70-0B1577D4017F}"/>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4FD8D90B-3C36-42AF-B07C-72FFF1CB0ADF}"/>
              </a:ext>
            </a:extLst>
          </p:cNvPr>
          <p:cNvSpPr>
            <a:spLocks noGrp="1"/>
          </p:cNvSpPr>
          <p:nvPr>
            <p:ph type="sldNum" sz="quarter" idx="12"/>
          </p:nvPr>
        </p:nvSpPr>
        <p:spPr/>
        <p:txBody>
          <a:bodyPr/>
          <a:lstStyle/>
          <a:p>
            <a:fld id="{B920922B-6449-45DF-B5CC-10FC4F63C68B}" type="slidenum">
              <a:rPr lang="zh-TW" altLang="en-US" smtClean="0"/>
              <a:t>‹#›</a:t>
            </a:fld>
            <a:endParaRPr lang="zh-TW" altLang="en-US"/>
          </a:p>
        </p:txBody>
      </p:sp>
      <p:pic>
        <p:nvPicPr>
          <p:cNvPr id="10" name="圖片 9" descr="BU18簡報_工作區域 1">
            <a:extLst>
              <a:ext uri="{FF2B5EF4-FFF2-40B4-BE49-F238E27FC236}">
                <a16:creationId xmlns:a16="http://schemas.microsoft.com/office/drawing/2014/main" id="{8164E4D6-222C-4FE3-B6BC-8FC4DBE27B30}"/>
              </a:ext>
            </a:extLst>
          </p:cNvPr>
          <p:cNvPicPr>
            <a:picLocks noChangeAspect="1"/>
          </p:cNvPicPr>
          <p:nvPr userDrawn="1"/>
        </p:nvPicPr>
        <p:blipFill>
          <a:blip r:embed="rId2"/>
          <a:stretch>
            <a:fillRect/>
          </a:stretch>
        </p:blipFill>
        <p:spPr>
          <a:xfrm>
            <a:off x="-16000" y="-9110"/>
            <a:ext cx="12224000" cy="6876000"/>
          </a:xfrm>
          <a:prstGeom prst="rect">
            <a:avLst/>
          </a:prstGeom>
        </p:spPr>
      </p:pic>
    </p:spTree>
    <p:extLst>
      <p:ext uri="{BB962C8B-B14F-4D97-AF65-F5344CB8AC3E}">
        <p14:creationId xmlns:p14="http://schemas.microsoft.com/office/powerpoint/2010/main" val="3182051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0EB4D0D-CDDF-4288-B59F-F089B4F2B47E}"/>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372EEC3A-1833-44D2-963C-95BEAC866BD7}"/>
              </a:ext>
            </a:extLst>
          </p:cNvPr>
          <p:cNvSpPr>
            <a:spLocks noGrp="1"/>
          </p:cNvSpPr>
          <p:nvPr>
            <p:ph type="dt" sz="half" idx="10"/>
          </p:nvPr>
        </p:nvSpPr>
        <p:spPr/>
        <p:txBody>
          <a:bodyPr/>
          <a:lstStyle/>
          <a:p>
            <a:fld id="{953504D5-408B-408C-B255-1FE4218061DB}" type="datetime1">
              <a:rPr lang="zh-TW" altLang="en-US" smtClean="0"/>
              <a:t>2023/8/18</a:t>
            </a:fld>
            <a:endParaRPr lang="zh-TW" altLang="en-US"/>
          </a:p>
        </p:txBody>
      </p:sp>
      <p:sp>
        <p:nvSpPr>
          <p:cNvPr id="4" name="頁尾版面配置區 3">
            <a:extLst>
              <a:ext uri="{FF2B5EF4-FFF2-40B4-BE49-F238E27FC236}">
                <a16:creationId xmlns:a16="http://schemas.microsoft.com/office/drawing/2014/main" id="{C37F7BF3-F98E-42A6-9625-7BB70FD5CEF9}"/>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4FB1CC21-3A42-4249-8B30-76427BC4FBC8}"/>
              </a:ext>
            </a:extLst>
          </p:cNvPr>
          <p:cNvSpPr>
            <a:spLocks noGrp="1"/>
          </p:cNvSpPr>
          <p:nvPr>
            <p:ph type="sldNum" sz="quarter" idx="12"/>
          </p:nvPr>
        </p:nvSpPr>
        <p:spPr/>
        <p:txBody>
          <a:bodyPr/>
          <a:lstStyle/>
          <a:p>
            <a:fld id="{B920922B-6449-45DF-B5CC-10FC4F63C68B}" type="slidenum">
              <a:rPr lang="zh-TW" altLang="en-US" smtClean="0"/>
              <a:t>‹#›</a:t>
            </a:fld>
            <a:endParaRPr lang="zh-TW" altLang="en-US"/>
          </a:p>
        </p:txBody>
      </p:sp>
      <p:pic>
        <p:nvPicPr>
          <p:cNvPr id="6" name="圖片 5" descr="BU18簡報_工作區域 1">
            <a:extLst>
              <a:ext uri="{FF2B5EF4-FFF2-40B4-BE49-F238E27FC236}">
                <a16:creationId xmlns:a16="http://schemas.microsoft.com/office/drawing/2014/main" id="{458F4136-E683-4E0A-AF42-9248F19C9646}"/>
              </a:ext>
            </a:extLst>
          </p:cNvPr>
          <p:cNvPicPr>
            <a:picLocks noChangeAspect="1"/>
          </p:cNvPicPr>
          <p:nvPr userDrawn="1"/>
        </p:nvPicPr>
        <p:blipFill>
          <a:blip r:embed="rId2"/>
          <a:stretch>
            <a:fillRect/>
          </a:stretch>
        </p:blipFill>
        <p:spPr>
          <a:xfrm>
            <a:off x="-16000" y="-9110"/>
            <a:ext cx="12224000" cy="6876000"/>
          </a:xfrm>
          <a:prstGeom prst="rect">
            <a:avLst/>
          </a:prstGeom>
        </p:spPr>
      </p:pic>
    </p:spTree>
    <p:extLst>
      <p:ext uri="{BB962C8B-B14F-4D97-AF65-F5344CB8AC3E}">
        <p14:creationId xmlns:p14="http://schemas.microsoft.com/office/powerpoint/2010/main" val="2799132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01BA2224-55B7-4AC5-99F9-F4A4AF8423AB}"/>
              </a:ext>
            </a:extLst>
          </p:cNvPr>
          <p:cNvSpPr>
            <a:spLocks noGrp="1"/>
          </p:cNvSpPr>
          <p:nvPr>
            <p:ph type="dt" sz="half" idx="10"/>
          </p:nvPr>
        </p:nvSpPr>
        <p:spPr/>
        <p:txBody>
          <a:bodyPr/>
          <a:lstStyle/>
          <a:p>
            <a:fld id="{19393380-BED3-4926-BA35-C784CD1C90CB}" type="datetime1">
              <a:rPr lang="zh-TW" altLang="en-US" smtClean="0"/>
              <a:t>2023/8/18</a:t>
            </a:fld>
            <a:endParaRPr lang="zh-TW" altLang="en-US"/>
          </a:p>
        </p:txBody>
      </p:sp>
      <p:sp>
        <p:nvSpPr>
          <p:cNvPr id="3" name="頁尾版面配置區 2">
            <a:extLst>
              <a:ext uri="{FF2B5EF4-FFF2-40B4-BE49-F238E27FC236}">
                <a16:creationId xmlns:a16="http://schemas.microsoft.com/office/drawing/2014/main" id="{AB8149C3-0413-4812-9347-F96D1904A3CC}"/>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5CD9DDE5-C8C6-4D01-8742-4EA4D37B0E9F}"/>
              </a:ext>
            </a:extLst>
          </p:cNvPr>
          <p:cNvSpPr>
            <a:spLocks noGrp="1"/>
          </p:cNvSpPr>
          <p:nvPr>
            <p:ph type="sldNum" sz="quarter" idx="12"/>
          </p:nvPr>
        </p:nvSpPr>
        <p:spPr/>
        <p:txBody>
          <a:bodyPr/>
          <a:lstStyle/>
          <a:p>
            <a:fld id="{B920922B-6449-45DF-B5CC-10FC4F63C68B}" type="slidenum">
              <a:rPr lang="zh-TW" altLang="en-US" smtClean="0"/>
              <a:t>‹#›</a:t>
            </a:fld>
            <a:endParaRPr lang="zh-TW" altLang="en-US"/>
          </a:p>
        </p:txBody>
      </p:sp>
      <p:pic>
        <p:nvPicPr>
          <p:cNvPr id="5" name="圖片 4" descr="BU18簡報_工作區域 1">
            <a:extLst>
              <a:ext uri="{FF2B5EF4-FFF2-40B4-BE49-F238E27FC236}">
                <a16:creationId xmlns:a16="http://schemas.microsoft.com/office/drawing/2014/main" id="{0D74FFD3-FA9D-468D-BB88-8B0ED6E41C3E}"/>
              </a:ext>
            </a:extLst>
          </p:cNvPr>
          <p:cNvPicPr>
            <a:picLocks noChangeAspect="1"/>
          </p:cNvPicPr>
          <p:nvPr userDrawn="1"/>
        </p:nvPicPr>
        <p:blipFill>
          <a:blip r:embed="rId2"/>
          <a:stretch>
            <a:fillRect/>
          </a:stretch>
        </p:blipFill>
        <p:spPr>
          <a:xfrm>
            <a:off x="-16000" y="-9110"/>
            <a:ext cx="12224000" cy="6876000"/>
          </a:xfrm>
          <a:prstGeom prst="rect">
            <a:avLst/>
          </a:prstGeom>
        </p:spPr>
      </p:pic>
    </p:spTree>
    <p:extLst>
      <p:ext uri="{BB962C8B-B14F-4D97-AF65-F5344CB8AC3E}">
        <p14:creationId xmlns:p14="http://schemas.microsoft.com/office/powerpoint/2010/main" val="3292272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68A2257-ADE5-4306-A63C-83C5AC100811}"/>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806E148F-D695-4447-8744-D22EF3D1A9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F5E544FF-4D71-4831-ADB8-F0677E6F68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74C96F97-2406-42DE-BCB5-949EA8F1B97A}"/>
              </a:ext>
            </a:extLst>
          </p:cNvPr>
          <p:cNvSpPr>
            <a:spLocks noGrp="1"/>
          </p:cNvSpPr>
          <p:nvPr>
            <p:ph type="dt" sz="half" idx="10"/>
          </p:nvPr>
        </p:nvSpPr>
        <p:spPr/>
        <p:txBody>
          <a:bodyPr/>
          <a:lstStyle/>
          <a:p>
            <a:fld id="{6295EEB5-95A2-41B1-81C3-D5F3898CAC0E}" type="datetime1">
              <a:rPr lang="zh-TW" altLang="en-US" smtClean="0"/>
              <a:t>2023/8/18</a:t>
            </a:fld>
            <a:endParaRPr lang="zh-TW" altLang="en-US"/>
          </a:p>
        </p:txBody>
      </p:sp>
      <p:sp>
        <p:nvSpPr>
          <p:cNvPr id="6" name="頁尾版面配置區 5">
            <a:extLst>
              <a:ext uri="{FF2B5EF4-FFF2-40B4-BE49-F238E27FC236}">
                <a16:creationId xmlns:a16="http://schemas.microsoft.com/office/drawing/2014/main" id="{403D34C3-7E63-4DAA-8798-0A367BD9536F}"/>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AE8EAA2-AE92-4559-8772-19BF3C8A4993}"/>
              </a:ext>
            </a:extLst>
          </p:cNvPr>
          <p:cNvSpPr>
            <a:spLocks noGrp="1"/>
          </p:cNvSpPr>
          <p:nvPr>
            <p:ph type="sldNum" sz="quarter" idx="12"/>
          </p:nvPr>
        </p:nvSpPr>
        <p:spPr/>
        <p:txBody>
          <a:bodyPr/>
          <a:lstStyle/>
          <a:p>
            <a:fld id="{B920922B-6449-45DF-B5CC-10FC4F63C68B}" type="slidenum">
              <a:rPr lang="zh-TW" altLang="en-US" smtClean="0"/>
              <a:t>‹#›</a:t>
            </a:fld>
            <a:endParaRPr lang="zh-TW" altLang="en-US"/>
          </a:p>
        </p:txBody>
      </p:sp>
    </p:spTree>
    <p:extLst>
      <p:ext uri="{BB962C8B-B14F-4D97-AF65-F5344CB8AC3E}">
        <p14:creationId xmlns:p14="http://schemas.microsoft.com/office/powerpoint/2010/main" val="3990973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C8C855-CB39-462C-A0A3-AA5E11A59B51}"/>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3A0C0C1C-0695-4F79-8257-2051637FB1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55E238D6-41BE-47EE-A486-9844F85DBA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7387CD8E-C65E-4F5C-B545-782CC13B09E2}"/>
              </a:ext>
            </a:extLst>
          </p:cNvPr>
          <p:cNvSpPr>
            <a:spLocks noGrp="1"/>
          </p:cNvSpPr>
          <p:nvPr>
            <p:ph type="dt" sz="half" idx="10"/>
          </p:nvPr>
        </p:nvSpPr>
        <p:spPr/>
        <p:txBody>
          <a:bodyPr/>
          <a:lstStyle/>
          <a:p>
            <a:fld id="{803A4213-A733-4CB9-A554-7CD65CD4C4A6}" type="datetime1">
              <a:rPr lang="zh-TW" altLang="en-US" smtClean="0"/>
              <a:t>2023/8/18</a:t>
            </a:fld>
            <a:endParaRPr lang="zh-TW" altLang="en-US"/>
          </a:p>
        </p:txBody>
      </p:sp>
      <p:sp>
        <p:nvSpPr>
          <p:cNvPr id="6" name="頁尾版面配置區 5">
            <a:extLst>
              <a:ext uri="{FF2B5EF4-FFF2-40B4-BE49-F238E27FC236}">
                <a16:creationId xmlns:a16="http://schemas.microsoft.com/office/drawing/2014/main" id="{97384280-7CA6-40D1-87E9-FDF63FC27C3A}"/>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A5A16B2-A13F-4CD9-9A22-DA8097A2B536}"/>
              </a:ext>
            </a:extLst>
          </p:cNvPr>
          <p:cNvSpPr>
            <a:spLocks noGrp="1"/>
          </p:cNvSpPr>
          <p:nvPr>
            <p:ph type="sldNum" sz="quarter" idx="12"/>
          </p:nvPr>
        </p:nvSpPr>
        <p:spPr/>
        <p:txBody>
          <a:bodyPr/>
          <a:lstStyle/>
          <a:p>
            <a:fld id="{B920922B-6449-45DF-B5CC-10FC4F63C68B}" type="slidenum">
              <a:rPr lang="zh-TW" altLang="en-US" smtClean="0"/>
              <a:t>‹#›</a:t>
            </a:fld>
            <a:endParaRPr lang="zh-TW" altLang="en-US"/>
          </a:p>
        </p:txBody>
      </p:sp>
    </p:spTree>
    <p:extLst>
      <p:ext uri="{BB962C8B-B14F-4D97-AF65-F5344CB8AC3E}">
        <p14:creationId xmlns:p14="http://schemas.microsoft.com/office/powerpoint/2010/main" val="476316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36917B53-AD1A-40B3-845F-F67F8F9644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5859A678-A9F8-45DA-A7A1-40E393E4B8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2F27C01-E6F7-4BAA-86DB-BFA28C8703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27EE87-7AD3-4AEF-A690-03CC4EA27F39}" type="datetime1">
              <a:rPr lang="zh-TW" altLang="en-US" smtClean="0"/>
              <a:t>2023/8/18</a:t>
            </a:fld>
            <a:endParaRPr lang="zh-TW" altLang="en-US"/>
          </a:p>
        </p:txBody>
      </p:sp>
      <p:sp>
        <p:nvSpPr>
          <p:cNvPr id="5" name="頁尾版面配置區 4">
            <a:extLst>
              <a:ext uri="{FF2B5EF4-FFF2-40B4-BE49-F238E27FC236}">
                <a16:creationId xmlns:a16="http://schemas.microsoft.com/office/drawing/2014/main" id="{31CD0EA2-6705-4067-BA86-B40A8D342B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0BE79ED4-C4F8-4806-96F4-DC2CB9AD85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20922B-6449-45DF-B5CC-10FC4F63C68B}" type="slidenum">
              <a:rPr lang="zh-TW" altLang="en-US" smtClean="0"/>
              <a:t>‹#›</a:t>
            </a:fld>
            <a:endParaRPr lang="zh-TW" altLang="en-US"/>
          </a:p>
        </p:txBody>
      </p:sp>
      <p:pic>
        <p:nvPicPr>
          <p:cNvPr id="7" name="圖片 6" descr="BU18簡報_工作區域 1">
            <a:extLst>
              <a:ext uri="{FF2B5EF4-FFF2-40B4-BE49-F238E27FC236}">
                <a16:creationId xmlns:a16="http://schemas.microsoft.com/office/drawing/2014/main" id="{87E106F5-6D54-4194-B0E9-3AFD9B8EE9E8}"/>
              </a:ext>
            </a:extLst>
          </p:cNvPr>
          <p:cNvPicPr>
            <a:picLocks noChangeAspect="1"/>
          </p:cNvPicPr>
          <p:nvPr userDrawn="1"/>
        </p:nvPicPr>
        <p:blipFill>
          <a:blip r:embed="rId14"/>
          <a:stretch>
            <a:fillRect/>
          </a:stretch>
        </p:blipFill>
        <p:spPr>
          <a:xfrm>
            <a:off x="-16000" y="-9110"/>
            <a:ext cx="12224000" cy="6876000"/>
          </a:xfrm>
          <a:prstGeom prst="rect">
            <a:avLst/>
          </a:prstGeom>
        </p:spPr>
      </p:pic>
      <p:sp>
        <p:nvSpPr>
          <p:cNvPr id="8" name="灯片编号占位符 5">
            <a:extLst>
              <a:ext uri="{FF2B5EF4-FFF2-40B4-BE49-F238E27FC236}">
                <a16:creationId xmlns:a16="http://schemas.microsoft.com/office/drawing/2014/main" id="{150483B5-C9DD-BD77-F791-5046C181DC23}"/>
              </a:ext>
            </a:extLst>
          </p:cNvPr>
          <p:cNvSpPr txBox="1">
            <a:spLocks/>
          </p:cNvSpPr>
          <p:nvPr userDrawn="1">
            <p:custDataLst>
              <p:tags r:id="rId13"/>
            </p:custDataLst>
          </p:nvPr>
        </p:nvSpPr>
        <p:spPr>
          <a:xfrm>
            <a:off x="8822118" y="6020556"/>
            <a:ext cx="2700000" cy="316800"/>
          </a:xfrm>
          <a:prstGeom prst="rect">
            <a:avLst/>
          </a:prstGeom>
        </p:spPr>
        <p:txBody>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9AE70B2-8BF9-45C0-BB95-33D1B9D3A854}" type="slidenum">
              <a:rPr lang="zh-TW" altLang="en-US" smtClean="0"/>
              <a:pPr algn="r"/>
              <a:t>‹#›</a:t>
            </a:fld>
            <a:endParaRPr lang="zh-TW" altLang="en-US" dirty="0"/>
          </a:p>
        </p:txBody>
      </p:sp>
    </p:spTree>
    <p:extLst>
      <p:ext uri="{BB962C8B-B14F-4D97-AF65-F5344CB8AC3E}">
        <p14:creationId xmlns:p14="http://schemas.microsoft.com/office/powerpoint/2010/main" val="41814395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aida64.com/goto/?p=affiliate&amp;afid=50314"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www.geekbench.com/download/" TargetMode="External"/><Relationship Id="rId5" Type="http://schemas.openxmlformats.org/officeDocument/2006/relationships/hyperlink" Target="https://benchmarks.ul.com/3dmark" TargetMode="External"/><Relationship Id="rId4" Type="http://schemas.openxmlformats.org/officeDocument/2006/relationships/hyperlink" Target="https://www.passmark.co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hyperlink" Target="https://www.techspot.com/review/2589-amd-radeon-7900-xt/" TargetMode="External"/><Relationship Id="rId3" Type="http://schemas.openxmlformats.org/officeDocument/2006/relationships/hyperlink" Target="https://blogs.nvidia.com/blog/2012/09/10/what-is-cuda-2/" TargetMode="External"/><Relationship Id="rId7" Type="http://schemas.openxmlformats.org/officeDocument/2006/relationships/hyperlink" Target="https://www.techpowerup.com/review/amd-radeon-rx-7900-xt/31.html" TargetMode="External"/><Relationship Id="rId2" Type="http://schemas.openxmlformats.org/officeDocument/2006/relationships/hyperlink" Target="https://blog.csdn.net/u014756627/article/details/129100476" TargetMode="External"/><Relationship Id="rId1" Type="http://schemas.openxmlformats.org/officeDocument/2006/relationships/slideLayout" Target="../slideLayouts/slideLayout7.xml"/><Relationship Id="rId6" Type="http://schemas.openxmlformats.org/officeDocument/2006/relationships/hyperlink" Target="https://windows.atsit.in/bc/9830/" TargetMode="External"/><Relationship Id="rId5" Type="http://schemas.openxmlformats.org/officeDocument/2006/relationships/hyperlink" Target="https://www.softwaretestinghelp.com/gpu-benchmark-software/" TargetMode="External"/><Relationship Id="rId10" Type="http://schemas.openxmlformats.org/officeDocument/2006/relationships/hyperlink" Target="https://fc.bnext.com.tw/articles/view/2745" TargetMode="External"/><Relationship Id="rId4" Type="http://schemas.openxmlformats.org/officeDocument/2006/relationships/hyperlink" Target="https://www.51cto.com/article/755049.html" TargetMode="External"/><Relationship Id="rId9" Type="http://schemas.openxmlformats.org/officeDocument/2006/relationships/hyperlink" Target="https://www.topcpu.net/gpu-c/geforce-rtx-4080-vs-radeon-rx-7900-xt"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25.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7" Type="http://schemas.microsoft.com/office/2007/relationships/hdphoto" Target="../media/hdphoto5.wdp"/><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9.png"/><Relationship Id="rId5" Type="http://schemas.microsoft.com/office/2007/relationships/hdphoto" Target="../media/hdphoto4.wdp"/><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microsoft.com/office/2007/relationships/hdphoto" Target="../media/hdphoto6.wdp"/></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7.png"/><Relationship Id="rId1" Type="http://schemas.openxmlformats.org/officeDocument/2006/relationships/slideLayout" Target="../slideLayouts/slideLayout7.xml"/><Relationship Id="rId5" Type="http://schemas.microsoft.com/office/2007/relationships/hdphoto" Target="../media/hdphoto8.wdp"/><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descr="BU18簡報_工作區域 1 複本"/>
          <p:cNvPicPr>
            <a:picLocks noChangeAspect="1"/>
          </p:cNvPicPr>
          <p:nvPr/>
        </p:nvPicPr>
        <p:blipFill>
          <a:blip r:embed="rId4"/>
          <a:stretch>
            <a:fillRect/>
          </a:stretch>
        </p:blipFill>
        <p:spPr>
          <a:xfrm>
            <a:off x="-38870" y="10160"/>
            <a:ext cx="12230870" cy="6876000"/>
          </a:xfrm>
          <a:prstGeom prst="rect">
            <a:avLst/>
          </a:prstGeom>
        </p:spPr>
      </p:pic>
      <p:sp>
        <p:nvSpPr>
          <p:cNvPr id="5133" name="Text Box 4"/>
          <p:cNvSpPr txBox="1">
            <a:spLocks noChangeArrowheads="1"/>
          </p:cNvSpPr>
          <p:nvPr/>
        </p:nvSpPr>
        <p:spPr bwMode="auto">
          <a:xfrm>
            <a:off x="667915" y="2730838"/>
            <a:ext cx="9692042" cy="597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4306" tIns="52153" rIns="104306" bIns="52153">
            <a:spAutoFit/>
          </a:bodyPr>
          <a:lstStyle>
            <a:lvl1pPr eaLnBrk="0" hangingPunct="0">
              <a:defRPr kumimoji="1">
                <a:solidFill>
                  <a:schemeClr val="tx1"/>
                </a:solidFill>
                <a:latin typeface="Calibri" panose="020F0502020204030204" pitchFamily="34" charset="0"/>
                <a:ea typeface="新細明體" panose="02020500000000000000" pitchFamily="18" charset="-120"/>
              </a:defRPr>
            </a:lvl1pPr>
            <a:lvl2pPr marL="742950" indent="-285750" eaLnBrk="0" hangingPunct="0">
              <a:defRPr kumimoji="1">
                <a:solidFill>
                  <a:schemeClr val="tx1"/>
                </a:solidFill>
                <a:latin typeface="Calibri" panose="020F0502020204030204" pitchFamily="34" charset="0"/>
                <a:ea typeface="新細明體" panose="02020500000000000000" pitchFamily="18" charset="-120"/>
              </a:defRPr>
            </a:lvl2pPr>
            <a:lvl3pPr marL="1143000" indent="-228600" eaLnBrk="0" hangingPunct="0">
              <a:defRPr kumimoji="1">
                <a:solidFill>
                  <a:schemeClr val="tx1"/>
                </a:solidFill>
                <a:latin typeface="Calibri" panose="020F0502020204030204" pitchFamily="34" charset="0"/>
                <a:ea typeface="新細明體" panose="02020500000000000000" pitchFamily="18" charset="-120"/>
              </a:defRPr>
            </a:lvl3pPr>
            <a:lvl4pPr marL="1600200" indent="-228600" eaLnBrk="0" hangingPunct="0">
              <a:defRPr kumimoji="1">
                <a:solidFill>
                  <a:schemeClr val="tx1"/>
                </a:solidFill>
                <a:latin typeface="Calibri" panose="020F0502020204030204" pitchFamily="34" charset="0"/>
                <a:ea typeface="新細明體" panose="02020500000000000000" pitchFamily="18" charset="-120"/>
              </a:defRPr>
            </a:lvl4pPr>
            <a:lvl5pPr marL="2057400" indent="-228600" eaLnBrk="0" hangingPunct="0">
              <a:defRPr kumimoji="1">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TW" sz="3200" b="1" i="0" u="none" strike="noStrike" kern="1200" cap="none" spc="0" normalizeH="0" baseline="0" noProof="0" dirty="0">
                <a:ln>
                  <a:noFill/>
                </a:ln>
                <a:solidFill>
                  <a:schemeClr val="tx1"/>
                </a:solidFill>
                <a:effectLst/>
                <a:uLnTx/>
                <a:uFillTx/>
                <a:latin typeface="Arial" panose="020B0604020202020204" pitchFamily="34" charset="0"/>
                <a:ea typeface="微軟正黑體" panose="020B0604030504040204" pitchFamily="34" charset="-120"/>
                <a:cs typeface="Arial" panose="020B0604020202020204" pitchFamily="34" charset="0"/>
              </a:rPr>
              <a:t>BU18 :</a:t>
            </a:r>
            <a:r>
              <a:rPr kumimoji="0" lang="zh-TW" altLang="en-US" sz="3200" b="1" i="0" u="none" strike="noStrike" kern="1200" cap="none" spc="0" normalizeH="0" baseline="0" noProof="0" dirty="0">
                <a:ln>
                  <a:noFill/>
                </a:ln>
                <a:solidFill>
                  <a:schemeClr val="tx1"/>
                </a:solidFill>
                <a:effectLst/>
                <a:uLnTx/>
                <a:uFillTx/>
                <a:latin typeface="Arial" panose="020B0604020202020204" pitchFamily="34" charset="0"/>
                <a:ea typeface="微軟正黑體" panose="020B0604030504040204" pitchFamily="34" charset="-120"/>
                <a:cs typeface="Arial" panose="020B0604020202020204" pitchFamily="34" charset="0"/>
              </a:rPr>
              <a:t> </a:t>
            </a:r>
            <a:r>
              <a:rPr kumimoji="0" lang="en-US" altLang="zh-TW" sz="3200" b="1" dirty="0">
                <a:latin typeface="Arial" panose="020B0604020202020204" pitchFamily="34" charset="0"/>
                <a:ea typeface="微軟正黑體" panose="020B0604030504040204" pitchFamily="34" charset="-120"/>
                <a:cs typeface="Arial" panose="020B0604020202020204" pitchFamily="34" charset="0"/>
              </a:rPr>
              <a:t>GPU Comparison</a:t>
            </a:r>
            <a:endParaRPr kumimoji="0" lang="en-US" altLang="zh-TW" sz="3200" b="1" i="0" u="none" strike="noStrike" kern="1200" cap="none" spc="0" normalizeH="0" baseline="0" noProof="0" dirty="0">
              <a:ln>
                <a:noFill/>
              </a:ln>
              <a:solidFill>
                <a:schemeClr val="tx1"/>
              </a:solidFill>
              <a:effectLst/>
              <a:uLnTx/>
              <a:uFillTx/>
              <a:latin typeface="Arial" panose="020B0604020202020204" pitchFamily="34" charset="0"/>
              <a:ea typeface="微軟正黑體" panose="020B0604030504040204" pitchFamily="34" charset="-120"/>
              <a:cs typeface="Arial" panose="020B0604020202020204" pitchFamily="34" charset="0"/>
            </a:endParaRPr>
          </a:p>
        </p:txBody>
      </p:sp>
      <p:sp>
        <p:nvSpPr>
          <p:cNvPr id="4" name="Text Box 4"/>
          <p:cNvSpPr txBox="1">
            <a:spLocks noChangeArrowheads="1"/>
          </p:cNvSpPr>
          <p:nvPr/>
        </p:nvSpPr>
        <p:spPr bwMode="auto">
          <a:xfrm>
            <a:off x="737870" y="3764280"/>
            <a:ext cx="4220845" cy="413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4306" tIns="52153" rIns="104306" bIns="52153">
            <a:spAutoFit/>
          </a:bodyPr>
          <a:lstStyle>
            <a:lvl1pPr eaLnBrk="0" hangingPunct="0">
              <a:defRPr kumimoji="1">
                <a:solidFill>
                  <a:schemeClr val="tx1"/>
                </a:solidFill>
                <a:latin typeface="Calibri" panose="020F0502020204030204" pitchFamily="34" charset="0"/>
                <a:ea typeface="新細明體" panose="02020500000000000000" pitchFamily="18" charset="-120"/>
              </a:defRPr>
            </a:lvl1pPr>
            <a:lvl2pPr marL="742950" indent="-285750" eaLnBrk="0" hangingPunct="0">
              <a:defRPr kumimoji="1">
                <a:solidFill>
                  <a:schemeClr val="tx1"/>
                </a:solidFill>
                <a:latin typeface="Calibri" panose="020F0502020204030204" pitchFamily="34" charset="0"/>
                <a:ea typeface="新細明體" panose="02020500000000000000" pitchFamily="18" charset="-120"/>
              </a:defRPr>
            </a:lvl2pPr>
            <a:lvl3pPr marL="1143000" indent="-228600" eaLnBrk="0" hangingPunct="0">
              <a:defRPr kumimoji="1">
                <a:solidFill>
                  <a:schemeClr val="tx1"/>
                </a:solidFill>
                <a:latin typeface="Calibri" panose="020F0502020204030204" pitchFamily="34" charset="0"/>
                <a:ea typeface="新細明體" panose="02020500000000000000" pitchFamily="18" charset="-120"/>
              </a:defRPr>
            </a:lvl3pPr>
            <a:lvl4pPr marL="1600200" indent="-228600" eaLnBrk="0" hangingPunct="0">
              <a:defRPr kumimoji="1">
                <a:solidFill>
                  <a:schemeClr val="tx1"/>
                </a:solidFill>
                <a:latin typeface="Calibri" panose="020F0502020204030204" pitchFamily="34" charset="0"/>
                <a:ea typeface="新細明體" panose="02020500000000000000" pitchFamily="18" charset="-120"/>
              </a:defRPr>
            </a:lvl4pPr>
            <a:lvl5pPr marL="2057400" indent="-228600" eaLnBrk="0" hangingPunct="0">
              <a:defRPr kumimoji="1">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TW" sz="2000" b="1" i="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微軟正黑體" panose="020B0604030504040204" pitchFamily="34" charset="-120"/>
                <a:cs typeface="Arial" panose="020B0604020202020204" pitchFamily="34" charset="0"/>
              </a:rPr>
              <a:t>2023.</a:t>
            </a:r>
            <a:r>
              <a:rPr kumimoji="0" lang="zh-TW" altLang="en-US" sz="2000" b="1" i="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微軟正黑體" panose="020B0604030504040204" pitchFamily="34" charset="-120"/>
                <a:cs typeface="Arial" panose="020B0604020202020204" pitchFamily="34" charset="0"/>
              </a:rPr>
              <a:t> </a:t>
            </a:r>
            <a:r>
              <a:rPr kumimoji="0" lang="en-US" altLang="zh-TW" sz="2000" b="1" i="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微軟正黑體" panose="020B0604030504040204" pitchFamily="34" charset="-120"/>
                <a:cs typeface="Arial" panose="020B0604020202020204" pitchFamily="34" charset="0"/>
              </a:rPr>
              <a:t>08.18</a:t>
            </a:r>
            <a:endParaRPr kumimoji="0" lang="en-US" altLang="zh-TW" sz="2000" b="1" dirty="0">
              <a:solidFill>
                <a:schemeClr val="tx1">
                  <a:lumMod val="50000"/>
                  <a:lumOff val="50000"/>
                </a:schemeClr>
              </a:solidFill>
              <a:latin typeface="Arial" panose="020B0604020202020204" pitchFamily="34" charset="0"/>
              <a:ea typeface="微軟正黑體" panose="020B0604030504040204" pitchFamily="34" charset="-120"/>
              <a:cs typeface="Arial" panose="020B0604020202020204" pitchFamily="34" charset="0"/>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6ECC02F2-AD85-1025-B054-4CF1F86F3C54}"/>
              </a:ext>
            </a:extLst>
          </p:cNvPr>
          <p:cNvSpPr txBox="1"/>
          <p:nvPr/>
        </p:nvSpPr>
        <p:spPr>
          <a:xfrm>
            <a:off x="786184" y="235016"/>
            <a:ext cx="6094990" cy="461665"/>
          </a:xfrm>
          <a:prstGeom prst="rect">
            <a:avLst/>
          </a:prstGeom>
          <a:noFill/>
        </p:spPr>
        <p:txBody>
          <a:bodyPr wrap="square">
            <a:spAutoFit/>
          </a:bodyPr>
          <a:lstStyle/>
          <a:p>
            <a:pPr algn="l"/>
            <a:r>
              <a:rPr lang="pt-BR" altLang="zh-TW" sz="2400" b="1" i="0" dirty="0">
                <a:effectLst/>
                <a:latin typeface="Times New Roman" panose="02020603050405020304" pitchFamily="18" charset="0"/>
                <a:cs typeface="Times New Roman" panose="02020603050405020304" pitchFamily="18" charset="0"/>
              </a:rPr>
              <a:t>Comparsion</a:t>
            </a:r>
            <a:r>
              <a:rPr lang="zh-TW" altLang="en-US" sz="2400" b="1" i="0" dirty="0">
                <a:effectLst/>
                <a:latin typeface="Times New Roman" panose="02020603050405020304" pitchFamily="18" charset="0"/>
                <a:cs typeface="Times New Roman" panose="02020603050405020304" pitchFamily="18" charset="0"/>
              </a:rPr>
              <a:t> </a:t>
            </a:r>
            <a:r>
              <a:rPr lang="en-US" altLang="zh-TW" sz="2400" b="1" i="0" dirty="0">
                <a:effectLst/>
                <a:latin typeface="Times New Roman" panose="02020603050405020304" pitchFamily="18" charset="0"/>
                <a:cs typeface="Times New Roman" panose="02020603050405020304" pitchFamily="18" charset="0"/>
              </a:rPr>
              <a:t>– NVIDIA </a:t>
            </a:r>
            <a:r>
              <a:rPr lang="en-US" altLang="zh-TW" sz="2400" b="1" i="0" dirty="0" err="1">
                <a:effectLst/>
                <a:latin typeface="Times New Roman" panose="02020603050405020304" pitchFamily="18" charset="0"/>
                <a:cs typeface="Times New Roman" panose="02020603050405020304" pitchFamily="18" charset="0"/>
              </a:rPr>
              <a:t>v.s</a:t>
            </a:r>
            <a:r>
              <a:rPr lang="en-US" altLang="zh-TW" sz="2400" b="1" i="0" dirty="0">
                <a:effectLst/>
                <a:latin typeface="Times New Roman" panose="02020603050405020304" pitchFamily="18" charset="0"/>
                <a:cs typeface="Times New Roman" panose="02020603050405020304" pitchFamily="18" charset="0"/>
              </a:rPr>
              <a:t> AMD GPU</a:t>
            </a:r>
            <a:endParaRPr lang="pt-BR" altLang="zh-TW" sz="2400" b="1" i="0" dirty="0">
              <a:effectLst/>
              <a:latin typeface="Times New Roman" panose="02020603050405020304" pitchFamily="18" charset="0"/>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0E4AB5C7-C725-ACFF-3FD8-6C5F00F63A05}"/>
              </a:ext>
            </a:extLst>
          </p:cNvPr>
          <p:cNvGraphicFramePr>
            <a:graphicFrameLocks noGrp="1"/>
          </p:cNvGraphicFramePr>
          <p:nvPr>
            <p:extLst>
              <p:ext uri="{D42A27DB-BD31-4B8C-83A1-F6EECF244321}">
                <p14:modId xmlns:p14="http://schemas.microsoft.com/office/powerpoint/2010/main" val="852658131"/>
              </p:ext>
            </p:extLst>
          </p:nvPr>
        </p:nvGraphicFramePr>
        <p:xfrm>
          <a:off x="334370" y="774748"/>
          <a:ext cx="11402706" cy="5441901"/>
        </p:xfrm>
        <a:graphic>
          <a:graphicData uri="http://schemas.openxmlformats.org/drawingml/2006/table">
            <a:tbl>
              <a:tblPr firstRow="1" bandRow="1">
                <a:tableStyleId>{5C22544A-7EE6-4342-B048-85BDC9FD1C3A}</a:tableStyleId>
              </a:tblPr>
              <a:tblGrid>
                <a:gridCol w="1570514">
                  <a:extLst>
                    <a:ext uri="{9D8B030D-6E8A-4147-A177-3AD203B41FA5}">
                      <a16:colId xmlns:a16="http://schemas.microsoft.com/office/drawing/2014/main" val="3879379859"/>
                    </a:ext>
                  </a:extLst>
                </a:gridCol>
                <a:gridCol w="1365425">
                  <a:extLst>
                    <a:ext uri="{9D8B030D-6E8A-4147-A177-3AD203B41FA5}">
                      <a16:colId xmlns:a16="http://schemas.microsoft.com/office/drawing/2014/main" val="1285070135"/>
                    </a:ext>
                  </a:extLst>
                </a:gridCol>
                <a:gridCol w="1340077">
                  <a:extLst>
                    <a:ext uri="{9D8B030D-6E8A-4147-A177-3AD203B41FA5}">
                      <a16:colId xmlns:a16="http://schemas.microsoft.com/office/drawing/2014/main" val="3359974032"/>
                    </a:ext>
                  </a:extLst>
                </a:gridCol>
                <a:gridCol w="1425338">
                  <a:extLst>
                    <a:ext uri="{9D8B030D-6E8A-4147-A177-3AD203B41FA5}">
                      <a16:colId xmlns:a16="http://schemas.microsoft.com/office/drawing/2014/main" val="1617469391"/>
                    </a:ext>
                  </a:extLst>
                </a:gridCol>
                <a:gridCol w="1425338">
                  <a:extLst>
                    <a:ext uri="{9D8B030D-6E8A-4147-A177-3AD203B41FA5}">
                      <a16:colId xmlns:a16="http://schemas.microsoft.com/office/drawing/2014/main" val="2591734435"/>
                    </a:ext>
                  </a:extLst>
                </a:gridCol>
                <a:gridCol w="1425338">
                  <a:extLst>
                    <a:ext uri="{9D8B030D-6E8A-4147-A177-3AD203B41FA5}">
                      <a16:colId xmlns:a16="http://schemas.microsoft.com/office/drawing/2014/main" val="1338763694"/>
                    </a:ext>
                  </a:extLst>
                </a:gridCol>
                <a:gridCol w="1425338">
                  <a:extLst>
                    <a:ext uri="{9D8B030D-6E8A-4147-A177-3AD203B41FA5}">
                      <a16:colId xmlns:a16="http://schemas.microsoft.com/office/drawing/2014/main" val="2914993865"/>
                    </a:ext>
                  </a:extLst>
                </a:gridCol>
                <a:gridCol w="1425338">
                  <a:extLst>
                    <a:ext uri="{9D8B030D-6E8A-4147-A177-3AD203B41FA5}">
                      <a16:colId xmlns:a16="http://schemas.microsoft.com/office/drawing/2014/main" val="2313861152"/>
                    </a:ext>
                  </a:extLst>
                </a:gridCol>
              </a:tblGrid>
              <a:tr h="350848">
                <a:tc>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US" altLang="zh-TW" sz="1200" b="1" u="none" dirty="0">
                          <a:solidFill>
                            <a:schemeClr val="tx1"/>
                          </a:solidFill>
                          <a:latin typeface="Times New Roman" panose="02020603050405020304" pitchFamily="18" charset="0"/>
                          <a:cs typeface="Times New Roman" panose="02020603050405020304" pitchFamily="18" charset="0"/>
                        </a:rPr>
                        <a:t>GeForce GPU</a:t>
                      </a:r>
                      <a:endParaRPr lang="zh-TW" altLang="en-US" sz="1200" b="1"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lnSpc>
                          <a:spcPts val="1000"/>
                        </a:lnSpc>
                      </a:pPr>
                      <a:r>
                        <a:rPr lang="en-US" altLang="zh-TW" sz="1200" b="1" i="0" u="none" kern="1200" dirty="0">
                          <a:solidFill>
                            <a:schemeClr val="tx1"/>
                          </a:solidFill>
                          <a:effectLst/>
                          <a:latin typeface="Times New Roman" panose="02020603050405020304" pitchFamily="18" charset="0"/>
                          <a:ea typeface="+mn-ea"/>
                          <a:cs typeface="Times New Roman" panose="02020603050405020304" pitchFamily="18" charset="0"/>
                        </a:rPr>
                        <a:t>GeForce RTX 4090</a:t>
                      </a:r>
                      <a:endParaRPr lang="zh-TW" altLang="en-US" sz="1200" b="1"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lnSpc>
                          <a:spcPts val="1000"/>
                        </a:lnSpc>
                      </a:pPr>
                      <a:r>
                        <a:rPr lang="en-US" altLang="zh-TW" sz="1200" b="1" i="0" u="none" kern="1200" dirty="0">
                          <a:solidFill>
                            <a:schemeClr val="tx1"/>
                          </a:solidFill>
                          <a:effectLst/>
                          <a:latin typeface="Times New Roman" panose="02020603050405020304" pitchFamily="18" charset="0"/>
                          <a:ea typeface="+mn-ea"/>
                          <a:cs typeface="Times New Roman" panose="02020603050405020304" pitchFamily="18" charset="0"/>
                        </a:rPr>
                        <a:t>GeForce RTX 3080</a:t>
                      </a:r>
                      <a:endParaRPr lang="zh-TW" altLang="en-US" sz="1200" b="1"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lnSpc>
                          <a:spcPts val="1000"/>
                        </a:lnSpc>
                      </a:pPr>
                      <a:r>
                        <a:rPr lang="en-US" altLang="zh-TW" sz="1200" b="1" u="none" dirty="0">
                          <a:solidFill>
                            <a:schemeClr val="tx1"/>
                          </a:solidFill>
                          <a:latin typeface="Times New Roman" panose="02020603050405020304" pitchFamily="18" charset="0"/>
                          <a:cs typeface="Times New Roman" panose="02020603050405020304" pitchFamily="18" charset="0"/>
                        </a:rPr>
                        <a:t>GeForce RTX 2080</a:t>
                      </a:r>
                      <a:endParaRPr lang="zh-TW" altLang="en-US" sz="1200" b="1"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marR="0" lvl="0" indent="0" algn="ctr" defTabSz="914400" rtl="0" eaLnBrk="1" fontAlgn="auto" latinLnBrk="0" hangingPunct="1">
                        <a:lnSpc>
                          <a:spcPts val="1000"/>
                        </a:lnSpc>
                        <a:spcBef>
                          <a:spcPts val="0"/>
                        </a:spcBef>
                        <a:spcAft>
                          <a:spcPts val="0"/>
                        </a:spcAft>
                        <a:buClrTx/>
                        <a:buSzTx/>
                        <a:buFontTx/>
                        <a:buNone/>
                        <a:tabLst/>
                        <a:defRPr/>
                      </a:pPr>
                      <a:r>
                        <a:rPr lang="en-US" altLang="zh-TW" sz="1200" b="1" i="0" u="none" kern="1200" dirty="0">
                          <a:solidFill>
                            <a:schemeClr val="tx1"/>
                          </a:solidFill>
                          <a:effectLst/>
                          <a:latin typeface="Times New Roman" panose="02020603050405020304" pitchFamily="18" charset="0"/>
                          <a:ea typeface="+mn-ea"/>
                          <a:cs typeface="Times New Roman" panose="02020603050405020304" pitchFamily="18" charset="0"/>
                        </a:rPr>
                        <a:t>GeForce GTX 1660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marR="0" lvl="0" indent="0" algn="ctr" defTabSz="914400" rtl="0" eaLnBrk="1" fontAlgn="auto" latinLnBrk="0" hangingPunct="1">
                        <a:lnSpc>
                          <a:spcPts val="1000"/>
                        </a:lnSpc>
                        <a:spcBef>
                          <a:spcPts val="0"/>
                        </a:spcBef>
                        <a:spcAft>
                          <a:spcPts val="0"/>
                        </a:spcAft>
                        <a:buClrTx/>
                        <a:buSzTx/>
                        <a:buFontTx/>
                        <a:buNone/>
                        <a:tabLst/>
                        <a:defRPr/>
                      </a:pPr>
                      <a:r>
                        <a:rPr lang="en-US" altLang="zh-TW" sz="1200" b="1" i="0" kern="1200" dirty="0">
                          <a:solidFill>
                            <a:schemeClr val="tx1"/>
                          </a:solidFill>
                          <a:effectLst/>
                          <a:latin typeface="Times New Roman" panose="02020603050405020304" pitchFamily="18" charset="0"/>
                          <a:ea typeface="+mn-ea"/>
                          <a:cs typeface="Times New Roman" panose="02020603050405020304" pitchFamily="18" charset="0"/>
                        </a:rPr>
                        <a:t>Radeon RX 7900 XT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marR="0" lvl="0" indent="0" algn="ctr" defTabSz="914400" rtl="0" eaLnBrk="1" fontAlgn="auto" latinLnBrk="0" hangingPunct="1">
                        <a:lnSpc>
                          <a:spcPts val="1000"/>
                        </a:lnSpc>
                        <a:spcBef>
                          <a:spcPts val="0"/>
                        </a:spcBef>
                        <a:spcAft>
                          <a:spcPts val="0"/>
                        </a:spcAft>
                        <a:buClrTx/>
                        <a:buSzTx/>
                        <a:buFontTx/>
                        <a:buNone/>
                        <a:tabLst/>
                        <a:defRPr/>
                      </a:pPr>
                      <a:r>
                        <a:rPr lang="en-US" altLang="zh-TW" sz="1200" b="1" i="0" kern="1200" dirty="0">
                          <a:solidFill>
                            <a:schemeClr val="tx1"/>
                          </a:solidFill>
                          <a:effectLst/>
                          <a:latin typeface="Times New Roman" panose="02020603050405020304" pitchFamily="18" charset="0"/>
                          <a:ea typeface="+mn-ea"/>
                          <a:cs typeface="Times New Roman" panose="02020603050405020304" pitchFamily="18" charset="0"/>
                        </a:rPr>
                        <a:t>Radeon RX 6900 XT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marR="0" lvl="0" indent="0" algn="ctr" defTabSz="914400" rtl="0" eaLnBrk="1" fontAlgn="auto" latinLnBrk="0" hangingPunct="1">
                        <a:lnSpc>
                          <a:spcPts val="1000"/>
                        </a:lnSpc>
                        <a:spcBef>
                          <a:spcPts val="0"/>
                        </a:spcBef>
                        <a:spcAft>
                          <a:spcPts val="0"/>
                        </a:spcAft>
                        <a:buClrTx/>
                        <a:buSzTx/>
                        <a:buFontTx/>
                        <a:buNone/>
                        <a:tabLst/>
                        <a:defRPr/>
                      </a:pPr>
                      <a:r>
                        <a:rPr lang="en-US" altLang="zh-TW" sz="1200" b="1" i="0" kern="1200" dirty="0">
                          <a:solidFill>
                            <a:schemeClr val="tx1"/>
                          </a:solidFill>
                          <a:effectLst/>
                          <a:latin typeface="Times New Roman" panose="02020603050405020304" pitchFamily="18" charset="0"/>
                          <a:ea typeface="+mn-ea"/>
                          <a:cs typeface="Times New Roman" panose="02020603050405020304" pitchFamily="18" charset="0"/>
                        </a:rPr>
                        <a:t>AMD Radeon RX 5700 XT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530253004"/>
                  </a:ext>
                </a:extLst>
              </a:tr>
              <a:tr h="274965">
                <a:tc gridSpan="8">
                  <a:txBody>
                    <a:bodyPr/>
                    <a:lstStyle/>
                    <a:p>
                      <a:pPr algn="l">
                        <a:lnSpc>
                          <a:spcPts val="1000"/>
                        </a:lnSpc>
                      </a:pPr>
                      <a:r>
                        <a:rPr lang="en-US" sz="1200" b="1" u="none" dirty="0">
                          <a:solidFill>
                            <a:schemeClr val="tx1"/>
                          </a:solidFill>
                          <a:effectLst/>
                          <a:latin typeface="Times New Roman" panose="02020603050405020304" pitchFamily="18" charset="0"/>
                          <a:cs typeface="Times New Roman" panose="02020603050405020304" pitchFamily="18" charset="0"/>
                        </a:rPr>
                        <a:t>  GPU Engine Specification </a:t>
                      </a:r>
                    </a:p>
                  </a:txBody>
                  <a:tcPr marL="0" marR="71438" marT="71438" marB="71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l">
                        <a:lnSpc>
                          <a:spcPts val="1000"/>
                        </a:lnSpc>
                      </a:pPr>
                      <a:endParaRPr lang="en-US" sz="1050" b="1" u="none" dirty="0">
                        <a:solidFill>
                          <a:schemeClr val="tx1"/>
                        </a:solidFill>
                        <a:effectLst/>
                        <a:latin typeface="Times New Roman" panose="02020603050405020304" pitchFamily="18" charset="0"/>
                        <a:cs typeface="Times New Roman" panose="02020603050405020304" pitchFamily="18" charset="0"/>
                      </a:endParaRPr>
                    </a:p>
                  </a:txBody>
                  <a:tcPr marL="0" marR="71438" marT="71438" marB="71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pPr algn="l">
                        <a:lnSpc>
                          <a:spcPts val="1000"/>
                        </a:lnSpc>
                      </a:pPr>
                      <a:endParaRPr lang="en-US" sz="1050" b="1" u="none" dirty="0">
                        <a:solidFill>
                          <a:schemeClr val="tx1"/>
                        </a:solidFill>
                        <a:effectLst/>
                        <a:latin typeface="Times New Roman" panose="02020603050405020304" pitchFamily="18" charset="0"/>
                        <a:cs typeface="Times New Roman" panose="02020603050405020304" pitchFamily="18" charset="0"/>
                      </a:endParaRPr>
                    </a:p>
                  </a:txBody>
                  <a:tcPr marL="0" marR="71438" marT="71438" marB="71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pPr algn="l">
                        <a:lnSpc>
                          <a:spcPts val="1000"/>
                        </a:lnSpc>
                      </a:pPr>
                      <a:endParaRPr lang="en-US" sz="1050" b="1" u="none" dirty="0">
                        <a:solidFill>
                          <a:schemeClr val="tx1"/>
                        </a:solidFill>
                        <a:effectLst/>
                        <a:latin typeface="Times New Roman" panose="02020603050405020304" pitchFamily="18" charset="0"/>
                        <a:cs typeface="Times New Roman" panose="02020603050405020304" pitchFamily="18" charset="0"/>
                      </a:endParaRPr>
                    </a:p>
                  </a:txBody>
                  <a:tcPr marL="0" marR="71438" marT="71438" marB="71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34748587"/>
                  </a:ext>
                </a:extLst>
              </a:tr>
              <a:tr h="274965">
                <a:tc>
                  <a:txBody>
                    <a:bodyPr/>
                    <a:lstStyle/>
                    <a:p>
                      <a:pPr algn="l">
                        <a:lnSpc>
                          <a:spcPts val="1000"/>
                        </a:lnSpc>
                      </a:pPr>
                      <a:r>
                        <a:rPr lang="en-US" sz="1200" b="0" u="none" dirty="0">
                          <a:solidFill>
                            <a:schemeClr val="tx1"/>
                          </a:solidFill>
                          <a:effectLst/>
                          <a:latin typeface="Times New Roman" panose="02020603050405020304" pitchFamily="18" charset="0"/>
                          <a:cs typeface="Times New Roman" panose="02020603050405020304" pitchFamily="18" charset="0"/>
                        </a:rPr>
                        <a:t>  NVIDIA </a:t>
                      </a:r>
                      <a:r>
                        <a:rPr lang="en-US" sz="1200" b="0" u="none" baseline="30000" dirty="0">
                          <a:solidFill>
                            <a:schemeClr val="tx1"/>
                          </a:solidFill>
                          <a:effectLst/>
                          <a:latin typeface="Times New Roman" panose="02020603050405020304" pitchFamily="18" charset="0"/>
                          <a:cs typeface="Times New Roman" panose="02020603050405020304" pitchFamily="18" charset="0"/>
                        </a:rPr>
                        <a:t>CUDA®</a:t>
                      </a:r>
                      <a:r>
                        <a:rPr lang="en-US" sz="1200" b="0" u="none" dirty="0">
                          <a:solidFill>
                            <a:schemeClr val="tx1"/>
                          </a:solidFill>
                          <a:effectLst/>
                          <a:latin typeface="Times New Roman" panose="02020603050405020304" pitchFamily="18" charset="0"/>
                          <a:cs typeface="Times New Roman" panose="02020603050405020304" pitchFamily="18" charset="0"/>
                        </a:rPr>
                        <a:t> Cores</a:t>
                      </a:r>
                    </a:p>
                  </a:txBody>
                  <a:tcPr marL="0" marR="71438" marT="71438" marB="71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16384</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u="none" dirty="0">
                          <a:solidFill>
                            <a:schemeClr val="tx1"/>
                          </a:solidFill>
                          <a:effectLst/>
                          <a:latin typeface="Times New Roman" panose="02020603050405020304" pitchFamily="18" charset="0"/>
                          <a:cs typeface="Times New Roman" panose="02020603050405020304" pitchFamily="18" charset="0"/>
                        </a:rPr>
                        <a:t>8960 / 8704</a:t>
                      </a:r>
                    </a:p>
                  </a:txBody>
                  <a:tcPr marL="71438" marR="71438" marT="71438" marB="71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u="none" kern="1200" dirty="0">
                          <a:solidFill>
                            <a:schemeClr val="dk1"/>
                          </a:solidFill>
                          <a:effectLst/>
                          <a:latin typeface="Times New Roman" panose="02020603050405020304" pitchFamily="18" charset="0"/>
                          <a:ea typeface="+mn-ea"/>
                          <a:cs typeface="Times New Roman" panose="02020603050405020304" pitchFamily="18" charset="0"/>
                        </a:rPr>
                        <a:t>2944</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u="none" kern="1200" dirty="0">
                          <a:solidFill>
                            <a:schemeClr val="dk1"/>
                          </a:solidFill>
                          <a:effectLst/>
                          <a:latin typeface="Times New Roman" panose="02020603050405020304" pitchFamily="18" charset="0"/>
                          <a:ea typeface="+mn-ea"/>
                          <a:cs typeface="Times New Roman" panose="02020603050405020304" pitchFamily="18" charset="0"/>
                        </a:rPr>
                        <a:t>1408</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u="none" dirty="0">
                          <a:solidFill>
                            <a:schemeClr val="tx1"/>
                          </a:solidFill>
                          <a:latin typeface="Times New Roman" panose="02020603050405020304" pitchFamily="18" charset="0"/>
                          <a:cs typeface="Times New Roman" panose="02020603050405020304" pitchFamily="18" charset="0"/>
                        </a:rPr>
                        <a:t>-</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u="none" dirty="0">
                          <a:solidFill>
                            <a:schemeClr val="tx1"/>
                          </a:solidFill>
                          <a:latin typeface="Times New Roman" panose="02020603050405020304" pitchFamily="18" charset="0"/>
                          <a:cs typeface="Times New Roman" panose="02020603050405020304" pitchFamily="18" charset="0"/>
                        </a:rPr>
                        <a:t>-</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u="none" dirty="0">
                          <a:solidFill>
                            <a:schemeClr val="tx1"/>
                          </a:solidFill>
                          <a:latin typeface="Times New Roman" panose="02020603050405020304" pitchFamily="18" charset="0"/>
                          <a:cs typeface="Times New Roman" panose="02020603050405020304" pitchFamily="18" charset="0"/>
                        </a:rPr>
                        <a:t>-</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3688107"/>
                  </a:ext>
                </a:extLst>
              </a:tr>
              <a:tr h="223313">
                <a:tc>
                  <a:txBody>
                    <a:bodyPr/>
                    <a:lstStyle/>
                    <a:p>
                      <a:pPr algn="l">
                        <a:lnSpc>
                          <a:spcPts val="10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Boost Clock(GHz)</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2.52</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1.71</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u="none" dirty="0">
                          <a:solidFill>
                            <a:schemeClr val="tx1"/>
                          </a:solidFill>
                          <a:latin typeface="Times New Roman" panose="02020603050405020304" pitchFamily="18" charset="0"/>
                          <a:cs typeface="Times New Roman" panose="02020603050405020304" pitchFamily="18" charset="0"/>
                        </a:rPr>
                        <a:t>1.8</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u="none" kern="1200" dirty="0">
                          <a:solidFill>
                            <a:schemeClr val="dk1"/>
                          </a:solidFill>
                          <a:effectLst/>
                          <a:latin typeface="Times New Roman" panose="02020603050405020304" pitchFamily="18" charset="0"/>
                          <a:ea typeface="+mn-ea"/>
                          <a:cs typeface="Times New Roman" panose="02020603050405020304" pitchFamily="18" charset="0"/>
                        </a:rPr>
                        <a:t>1.78</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u="none" dirty="0">
                          <a:solidFill>
                            <a:schemeClr val="tx1"/>
                          </a:solidFill>
                          <a:latin typeface="Times New Roman" panose="02020603050405020304" pitchFamily="18" charset="0"/>
                          <a:cs typeface="Times New Roman" panose="02020603050405020304" pitchFamily="18" charset="0"/>
                        </a:rPr>
                        <a:t>2.39</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u="none" dirty="0">
                          <a:solidFill>
                            <a:schemeClr val="tx1"/>
                          </a:solidFill>
                          <a:latin typeface="Times New Roman" panose="02020603050405020304" pitchFamily="18" charset="0"/>
                          <a:cs typeface="Times New Roman" panose="02020603050405020304" pitchFamily="18" charset="0"/>
                        </a:rPr>
                        <a:t>2.25</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u="none" dirty="0">
                          <a:solidFill>
                            <a:schemeClr val="tx1"/>
                          </a:solidFill>
                          <a:latin typeface="Times New Roman" panose="02020603050405020304" pitchFamily="18" charset="0"/>
                          <a:cs typeface="Times New Roman" panose="02020603050405020304" pitchFamily="18" charset="0"/>
                        </a:rPr>
                        <a:t>1.9</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3906284"/>
                  </a:ext>
                </a:extLst>
              </a:tr>
              <a:tr h="223313">
                <a:tc>
                  <a:txBody>
                    <a:bodyPr/>
                    <a:lstStyle/>
                    <a:p>
                      <a:pPr algn="l">
                        <a:lnSpc>
                          <a:spcPts val="10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Basic Clock(GHz)</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2.23</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1.26 / 1.44</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u="none" dirty="0">
                          <a:solidFill>
                            <a:schemeClr val="tx1"/>
                          </a:solidFill>
                          <a:latin typeface="Times New Roman" panose="02020603050405020304" pitchFamily="18" charset="0"/>
                          <a:cs typeface="Times New Roman" panose="02020603050405020304" pitchFamily="18" charset="0"/>
                        </a:rPr>
                        <a:t>1.52</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u="none" dirty="0">
                          <a:solidFill>
                            <a:schemeClr val="tx1"/>
                          </a:solidFill>
                          <a:latin typeface="Times New Roman" panose="02020603050405020304" pitchFamily="18" charset="0"/>
                          <a:cs typeface="Times New Roman" panose="02020603050405020304" pitchFamily="18" charset="0"/>
                        </a:rPr>
                        <a:t>1.53</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u="none" dirty="0">
                          <a:solidFill>
                            <a:schemeClr val="tx1"/>
                          </a:solidFill>
                          <a:latin typeface="Times New Roman" panose="02020603050405020304" pitchFamily="18" charset="0"/>
                          <a:cs typeface="Times New Roman" panose="02020603050405020304" pitchFamily="18" charset="0"/>
                        </a:rPr>
                        <a:t>1.50</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u="none" dirty="0">
                          <a:solidFill>
                            <a:schemeClr val="tx1"/>
                          </a:solidFill>
                          <a:latin typeface="Times New Roman" panose="02020603050405020304" pitchFamily="18" charset="0"/>
                          <a:cs typeface="Times New Roman" panose="02020603050405020304" pitchFamily="18" charset="0"/>
                        </a:rPr>
                        <a:t>1.8</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u="none" dirty="0">
                          <a:solidFill>
                            <a:schemeClr val="tx1"/>
                          </a:solidFill>
                          <a:latin typeface="Times New Roman" panose="02020603050405020304" pitchFamily="18" charset="0"/>
                          <a:cs typeface="Times New Roman" panose="02020603050405020304" pitchFamily="18" charset="0"/>
                        </a:rPr>
                        <a:t>1.6</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4452511"/>
                  </a:ext>
                </a:extLst>
              </a:tr>
              <a:tr h="223313">
                <a:tc gridSpan="8">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US" altLang="zh-TW" sz="1200" b="1" i="0" u="none" kern="1200" dirty="0">
                          <a:solidFill>
                            <a:schemeClr val="tx1"/>
                          </a:solidFill>
                          <a:effectLst/>
                          <a:latin typeface="Times New Roman" panose="02020603050405020304" pitchFamily="18" charset="0"/>
                          <a:ea typeface="+mn-ea"/>
                          <a:cs typeface="Times New Roman" panose="02020603050405020304" pitchFamily="18" charset="0"/>
                        </a:rPr>
                        <a:t>Graphics Processor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hMerge="1">
                  <a:txBody>
                    <a:bodyPr/>
                    <a:lstStyle/>
                    <a:p>
                      <a:endParaRPr lang="zh-TW" altLang="en-US" sz="1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sz="1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sz="1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sz="1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lang="en-US" altLang="zh-TW" sz="1050" b="1" i="0" u="none" kern="1200" dirty="0">
                        <a:solidFill>
                          <a:schemeClr val="tx1"/>
                        </a:solidFill>
                        <a:effectLst/>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lang="en-US" altLang="zh-TW" sz="1050" b="1" i="0" u="none" kern="1200" dirty="0">
                        <a:solidFill>
                          <a:schemeClr val="tx1"/>
                        </a:solidFill>
                        <a:effectLst/>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lang="en-US" altLang="zh-TW" sz="1050" b="1" i="0" u="none" kern="1200" dirty="0">
                        <a:solidFill>
                          <a:schemeClr val="tx1"/>
                        </a:solidFill>
                        <a:effectLst/>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639516307"/>
                  </a:ext>
                </a:extLst>
              </a:tr>
              <a:tr h="244866">
                <a:tc>
                  <a:txBody>
                    <a:bodyPr/>
                    <a:lstStyle/>
                    <a:p>
                      <a:pPr algn="l">
                        <a:lnSpc>
                          <a:spcPts val="1000"/>
                        </a:lnSpc>
                      </a:pPr>
                      <a:r>
                        <a:rPr lang="en-US" altLang="zh-TW" sz="1200" b="0" i="0" kern="1200" dirty="0">
                          <a:solidFill>
                            <a:schemeClr val="dk1"/>
                          </a:solidFill>
                          <a:effectLst/>
                          <a:latin typeface="Times New Roman" panose="02020603050405020304" pitchFamily="18" charset="0"/>
                          <a:ea typeface="+mn-ea"/>
                          <a:cs typeface="Times New Roman" panose="02020603050405020304" pitchFamily="18" charset="0"/>
                        </a:rPr>
                        <a:t>Launch Price</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ts val="1200"/>
                        </a:lnSpc>
                        <a:spcBef>
                          <a:spcPts val="0"/>
                        </a:spcBef>
                        <a:spcAft>
                          <a:spcPts val="0"/>
                        </a:spcAft>
                        <a:buClrTx/>
                        <a:buSzTx/>
                        <a:buFontTx/>
                        <a:buNone/>
                        <a:tabLst/>
                        <a:defRPr/>
                      </a:pPr>
                      <a:r>
                        <a:rPr lang="en-US" altLang="zh-TW" sz="1200" b="0" u="none" dirty="0">
                          <a:solidFill>
                            <a:schemeClr val="tx1"/>
                          </a:solidFill>
                          <a:latin typeface="Times New Roman" panose="02020603050405020304" pitchFamily="18" charset="0"/>
                          <a:cs typeface="Times New Roman" panose="02020603050405020304" pitchFamily="18" charset="0"/>
                        </a:rPr>
                        <a:t>1,599 USD </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ts val="1200"/>
                        </a:lnSpc>
                        <a:spcBef>
                          <a:spcPts val="0"/>
                        </a:spcBef>
                        <a:spcAft>
                          <a:spcPts val="0"/>
                        </a:spcAft>
                        <a:buClrTx/>
                        <a:buSzTx/>
                        <a:buFontTx/>
                        <a:buNone/>
                        <a:tabLst/>
                        <a:defRPr/>
                      </a:pPr>
                      <a:r>
                        <a:rPr lang="en-US" altLang="zh-TW" sz="1200" b="0" u="none" dirty="0">
                          <a:solidFill>
                            <a:schemeClr val="tx1"/>
                          </a:solidFill>
                          <a:latin typeface="Times New Roman" panose="02020603050405020304" pitchFamily="18" charset="0"/>
                          <a:cs typeface="Times New Roman" panose="02020603050405020304" pitchFamily="18" charset="0"/>
                        </a:rPr>
                        <a:t>699 USD </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ts val="1200"/>
                        </a:lnSpc>
                        <a:spcBef>
                          <a:spcPts val="0"/>
                        </a:spcBef>
                        <a:spcAft>
                          <a:spcPts val="0"/>
                        </a:spcAft>
                        <a:buClrTx/>
                        <a:buSzTx/>
                        <a:buFontTx/>
                        <a:buNone/>
                        <a:tabLst/>
                        <a:defRPr/>
                      </a:pPr>
                      <a:r>
                        <a:rPr lang="en-US" altLang="zh-TW" sz="1200" b="0" u="none" dirty="0">
                          <a:solidFill>
                            <a:schemeClr val="tx1"/>
                          </a:solidFill>
                          <a:latin typeface="Times New Roman" panose="02020603050405020304" pitchFamily="18" charset="0"/>
                          <a:cs typeface="Times New Roman" panose="02020603050405020304" pitchFamily="18" charset="0"/>
                        </a:rPr>
                        <a:t>699 USD </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ts val="1200"/>
                        </a:lnSpc>
                        <a:spcBef>
                          <a:spcPts val="0"/>
                        </a:spcBef>
                        <a:spcAft>
                          <a:spcPts val="0"/>
                        </a:spcAft>
                        <a:buClrTx/>
                        <a:buSzTx/>
                        <a:buFontTx/>
                        <a:buNone/>
                        <a:tabLst/>
                        <a:defRPr/>
                      </a:pPr>
                      <a:r>
                        <a:rPr lang="en-US" altLang="zh-TW" sz="1200" b="0" u="none" dirty="0">
                          <a:solidFill>
                            <a:schemeClr val="tx1"/>
                          </a:solidFill>
                          <a:latin typeface="Times New Roman" panose="02020603050405020304" pitchFamily="18" charset="0"/>
                          <a:cs typeface="Times New Roman" panose="02020603050405020304" pitchFamily="18" charset="0"/>
                        </a:rPr>
                        <a:t>219 USD</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kern="1200" dirty="0">
                          <a:solidFill>
                            <a:schemeClr val="dk1"/>
                          </a:solidFill>
                          <a:effectLst/>
                          <a:latin typeface="Times New Roman" panose="02020603050405020304" pitchFamily="18" charset="0"/>
                          <a:ea typeface="+mn-ea"/>
                          <a:cs typeface="Times New Roman" panose="02020603050405020304" pitchFamily="18" charset="0"/>
                        </a:rPr>
                        <a:t>899 USD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u="none" dirty="0">
                          <a:solidFill>
                            <a:schemeClr val="tx1"/>
                          </a:solidFill>
                          <a:latin typeface="Times New Roman" panose="02020603050405020304" pitchFamily="18" charset="0"/>
                          <a:cs typeface="Times New Roman" panose="02020603050405020304" pitchFamily="18" charset="0"/>
                        </a:rPr>
                        <a:t>999 USD </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u="none" dirty="0">
                          <a:solidFill>
                            <a:schemeClr val="tx1"/>
                          </a:solidFill>
                          <a:latin typeface="Times New Roman" panose="02020603050405020304" pitchFamily="18" charset="0"/>
                          <a:cs typeface="Times New Roman" panose="02020603050405020304" pitchFamily="18" charset="0"/>
                        </a:rPr>
                        <a:t>399 USD</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8324342"/>
                  </a:ext>
                </a:extLst>
              </a:tr>
              <a:tr h="244866">
                <a:tc>
                  <a:txBody>
                    <a:bodyPr/>
                    <a:lstStyle/>
                    <a:p>
                      <a:pPr algn="l">
                        <a:lnSpc>
                          <a:spcPts val="1000"/>
                        </a:lnSpc>
                      </a:pPr>
                      <a:r>
                        <a:rPr lang="en-US" altLang="zh-TW" sz="1200" b="0" i="0" kern="1200" dirty="0">
                          <a:solidFill>
                            <a:schemeClr val="dk1"/>
                          </a:solidFill>
                          <a:effectLst/>
                          <a:latin typeface="Times New Roman" panose="02020603050405020304" pitchFamily="18" charset="0"/>
                          <a:ea typeface="+mn-ea"/>
                          <a:cs typeface="Times New Roman" panose="02020603050405020304" pitchFamily="18" charset="0"/>
                        </a:rPr>
                        <a:t>Release Date</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200"/>
                        </a:lnSpc>
                      </a:pPr>
                      <a:r>
                        <a:rPr lang="en-US" altLang="zh-TW" sz="1200" b="0" u="none" dirty="0">
                          <a:solidFill>
                            <a:schemeClr val="tx1"/>
                          </a:solidFill>
                          <a:latin typeface="Times New Roman" panose="02020603050405020304" pitchFamily="18" charset="0"/>
                          <a:cs typeface="Times New Roman" panose="02020603050405020304" pitchFamily="18" charset="0"/>
                        </a:rPr>
                        <a:t>2022/09/20</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200"/>
                        </a:lnSpc>
                      </a:pPr>
                      <a:r>
                        <a:rPr lang="en-US" altLang="zh-TW" sz="1200" b="0" u="none" dirty="0">
                          <a:solidFill>
                            <a:schemeClr val="tx1"/>
                          </a:solidFill>
                          <a:latin typeface="Times New Roman" panose="02020603050405020304" pitchFamily="18" charset="0"/>
                          <a:cs typeface="Times New Roman" panose="02020603050405020304" pitchFamily="18" charset="0"/>
                        </a:rPr>
                        <a:t>2020/09/01</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ts val="1200"/>
                        </a:lnSpc>
                        <a:spcBef>
                          <a:spcPts val="0"/>
                        </a:spcBef>
                        <a:spcAft>
                          <a:spcPts val="0"/>
                        </a:spcAft>
                        <a:buClrTx/>
                        <a:buSzTx/>
                        <a:buFontTx/>
                        <a:buNone/>
                        <a:tabLst/>
                        <a:defRPr/>
                      </a:pPr>
                      <a:r>
                        <a:rPr lang="en-US" altLang="zh-TW" sz="1200" b="0" u="none" dirty="0">
                          <a:solidFill>
                            <a:schemeClr val="tx1"/>
                          </a:solidFill>
                          <a:latin typeface="Times New Roman" panose="02020603050405020304" pitchFamily="18" charset="0"/>
                          <a:cs typeface="Times New Roman" panose="02020603050405020304" pitchFamily="18" charset="0"/>
                        </a:rPr>
                        <a:t>2018/09/20</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ts val="1200"/>
                        </a:lnSpc>
                        <a:spcBef>
                          <a:spcPts val="0"/>
                        </a:spcBef>
                        <a:spcAft>
                          <a:spcPts val="0"/>
                        </a:spcAft>
                        <a:buClrTx/>
                        <a:buSzTx/>
                        <a:buFontTx/>
                        <a:buNone/>
                        <a:tabLst/>
                        <a:defRPr/>
                      </a:pPr>
                      <a:r>
                        <a:rPr lang="en-US" altLang="zh-TW" sz="1200" b="0" u="none" dirty="0">
                          <a:solidFill>
                            <a:schemeClr val="tx1"/>
                          </a:solidFill>
                          <a:latin typeface="Times New Roman" panose="02020603050405020304" pitchFamily="18" charset="0"/>
                          <a:cs typeface="Times New Roman" panose="02020603050405020304" pitchFamily="18" charset="0"/>
                        </a:rPr>
                        <a:t>2019/03/14</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kern="1200" dirty="0">
                          <a:solidFill>
                            <a:schemeClr val="dk1"/>
                          </a:solidFill>
                          <a:effectLst/>
                          <a:latin typeface="Times New Roman" panose="02020603050405020304" pitchFamily="18" charset="0"/>
                          <a:ea typeface="+mn-ea"/>
                          <a:cs typeface="Times New Roman" panose="02020603050405020304" pitchFamily="18" charset="0"/>
                        </a:rPr>
                        <a:t>2022/11/03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u="none" dirty="0">
                          <a:solidFill>
                            <a:schemeClr val="tx1"/>
                          </a:solidFill>
                          <a:latin typeface="Times New Roman" panose="02020603050405020304" pitchFamily="18" charset="0"/>
                          <a:cs typeface="Times New Roman" panose="02020603050405020304" pitchFamily="18" charset="0"/>
                        </a:rPr>
                        <a:t>2020/10/28</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u="none" dirty="0">
                          <a:solidFill>
                            <a:schemeClr val="tx1"/>
                          </a:solidFill>
                          <a:latin typeface="Times New Roman" panose="02020603050405020304" pitchFamily="18" charset="0"/>
                          <a:cs typeface="Times New Roman" panose="02020603050405020304" pitchFamily="18" charset="0"/>
                        </a:rPr>
                        <a:t>2019/07/07</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454870"/>
                  </a:ext>
                </a:extLst>
              </a:tr>
              <a:tr h="223313">
                <a:tc>
                  <a:txBody>
                    <a:bodyPr/>
                    <a:lstStyle/>
                    <a:p>
                      <a:pPr algn="l">
                        <a:lnSpc>
                          <a:spcPts val="10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Architecture</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Ada Lovelace</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Ampere</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u="none" kern="1200" dirty="0">
                          <a:solidFill>
                            <a:schemeClr val="dk1"/>
                          </a:solidFill>
                          <a:effectLst/>
                          <a:latin typeface="Times New Roman" panose="02020603050405020304" pitchFamily="18" charset="0"/>
                          <a:ea typeface="+mn-ea"/>
                          <a:cs typeface="Times New Roman" panose="02020603050405020304" pitchFamily="18" charset="0"/>
                        </a:rPr>
                        <a:t>Turing</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u="none" kern="1200" dirty="0">
                          <a:solidFill>
                            <a:schemeClr val="dk1"/>
                          </a:solidFill>
                          <a:effectLst/>
                          <a:latin typeface="Times New Roman" panose="02020603050405020304" pitchFamily="18" charset="0"/>
                          <a:ea typeface="+mn-ea"/>
                          <a:cs typeface="Times New Roman" panose="02020603050405020304" pitchFamily="18" charset="0"/>
                        </a:rPr>
                        <a:t>Turing</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kern="1200" dirty="0">
                          <a:solidFill>
                            <a:schemeClr val="dk1"/>
                          </a:solidFill>
                          <a:effectLst/>
                          <a:latin typeface="Times New Roman" panose="02020603050405020304" pitchFamily="18" charset="0"/>
                          <a:ea typeface="+mn-ea"/>
                          <a:cs typeface="Times New Roman" panose="02020603050405020304" pitchFamily="18" charset="0"/>
                        </a:rPr>
                        <a:t>RDNA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kern="1200" dirty="0">
                          <a:solidFill>
                            <a:schemeClr val="dk1"/>
                          </a:solidFill>
                          <a:effectLst/>
                          <a:latin typeface="Times New Roman" panose="02020603050405020304" pitchFamily="18" charset="0"/>
                          <a:ea typeface="+mn-ea"/>
                          <a:cs typeface="Times New Roman" panose="02020603050405020304" pitchFamily="18" charset="0"/>
                        </a:rPr>
                        <a:t>RDNA 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kern="1200" dirty="0">
                          <a:solidFill>
                            <a:schemeClr val="dk1"/>
                          </a:solidFill>
                          <a:effectLst/>
                          <a:latin typeface="Times New Roman" panose="02020603050405020304" pitchFamily="18" charset="0"/>
                          <a:ea typeface="+mn-ea"/>
                          <a:cs typeface="Times New Roman" panose="02020603050405020304" pitchFamily="18" charset="0"/>
                        </a:rPr>
                        <a:t>RDNA 1.0</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3306804"/>
                  </a:ext>
                </a:extLst>
              </a:tr>
              <a:tr h="223313">
                <a:tc>
                  <a:txBody>
                    <a:bodyPr/>
                    <a:lstStyle/>
                    <a:p>
                      <a:pPr algn="l">
                        <a:lnSpc>
                          <a:spcPts val="10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Chip factory</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TSMC 4 nm</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ts val="1000"/>
                        </a:lnSpc>
                        <a:spcBef>
                          <a:spcPts val="0"/>
                        </a:spcBef>
                        <a:spcAft>
                          <a:spcPts val="0"/>
                        </a:spcAft>
                        <a:buClrTx/>
                        <a:buSzTx/>
                        <a:buFontTx/>
                        <a:buNone/>
                        <a:tabLst/>
                        <a:defRPr/>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TSMC 8 nm</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ts val="1000"/>
                        </a:lnSpc>
                        <a:spcBef>
                          <a:spcPts val="0"/>
                        </a:spcBef>
                        <a:spcAft>
                          <a:spcPts val="0"/>
                        </a:spcAft>
                        <a:buClrTx/>
                        <a:buSzTx/>
                        <a:buFontTx/>
                        <a:buNone/>
                        <a:tabLst/>
                        <a:defRPr/>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TSMC 12 nm</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ts val="1000"/>
                        </a:lnSpc>
                        <a:spcBef>
                          <a:spcPts val="0"/>
                        </a:spcBef>
                        <a:spcAft>
                          <a:spcPts val="0"/>
                        </a:spcAft>
                        <a:buClrTx/>
                        <a:buSzTx/>
                        <a:buFontTx/>
                        <a:buNone/>
                        <a:tabLst/>
                        <a:defRPr/>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TSMC 12 nm</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TSMC 5 nm</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ts val="1000"/>
                        </a:lnSpc>
                        <a:spcBef>
                          <a:spcPts val="0"/>
                        </a:spcBef>
                        <a:spcAft>
                          <a:spcPts val="0"/>
                        </a:spcAft>
                        <a:buClrTx/>
                        <a:buSzTx/>
                        <a:buFontTx/>
                        <a:buNone/>
                        <a:tabLst/>
                        <a:defRPr/>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TSMC 7 nm</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ts val="1000"/>
                        </a:lnSpc>
                        <a:spcBef>
                          <a:spcPts val="0"/>
                        </a:spcBef>
                        <a:spcAft>
                          <a:spcPts val="0"/>
                        </a:spcAft>
                        <a:buClrTx/>
                        <a:buSzTx/>
                        <a:buFontTx/>
                        <a:buNone/>
                        <a:tabLst/>
                        <a:defRPr/>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TSMC 7 nm</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00932293"/>
                  </a:ext>
                </a:extLst>
              </a:tr>
              <a:tr h="223313">
                <a:tc>
                  <a:txBody>
                    <a:bodyPr/>
                    <a:lstStyle/>
                    <a:p>
                      <a:pPr algn="l">
                        <a:lnSpc>
                          <a:spcPts val="10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Transistor count</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76.3 billion</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28.3 billion</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u="none" kern="1200" dirty="0">
                          <a:solidFill>
                            <a:schemeClr val="dk1"/>
                          </a:solidFill>
                          <a:effectLst/>
                          <a:latin typeface="Times New Roman" panose="02020603050405020304" pitchFamily="18" charset="0"/>
                          <a:ea typeface="+mn-ea"/>
                          <a:cs typeface="Times New Roman" panose="02020603050405020304" pitchFamily="18" charset="0"/>
                        </a:rPr>
                        <a:t>13.6 billion</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u="none" kern="1200" dirty="0">
                          <a:solidFill>
                            <a:schemeClr val="dk1"/>
                          </a:solidFill>
                          <a:effectLst/>
                          <a:latin typeface="Times New Roman" panose="02020603050405020304" pitchFamily="18" charset="0"/>
                          <a:ea typeface="+mn-ea"/>
                          <a:cs typeface="Times New Roman" panose="02020603050405020304" pitchFamily="18" charset="0"/>
                        </a:rPr>
                        <a:t>6.6 billion</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kern="1200" dirty="0">
                          <a:solidFill>
                            <a:schemeClr val="dk1"/>
                          </a:solidFill>
                          <a:effectLst/>
                          <a:latin typeface="Times New Roman" panose="02020603050405020304" pitchFamily="18" charset="0"/>
                          <a:ea typeface="+mn-ea"/>
                          <a:cs typeface="Times New Roman" panose="02020603050405020304" pitchFamily="18" charset="0"/>
                        </a:rPr>
                        <a:t>57.7 billion</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kern="1200" dirty="0">
                          <a:solidFill>
                            <a:schemeClr val="dk1"/>
                          </a:solidFill>
                          <a:effectLst/>
                          <a:latin typeface="Times New Roman" panose="02020603050405020304" pitchFamily="18" charset="0"/>
                          <a:ea typeface="+mn-ea"/>
                          <a:cs typeface="Times New Roman" panose="02020603050405020304" pitchFamily="18" charset="0"/>
                        </a:rPr>
                        <a:t>26.8 billion</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kern="1200" dirty="0">
                          <a:solidFill>
                            <a:schemeClr val="dk1"/>
                          </a:solidFill>
                          <a:effectLst/>
                          <a:latin typeface="Times New Roman" panose="02020603050405020304" pitchFamily="18" charset="0"/>
                          <a:ea typeface="+mn-ea"/>
                          <a:cs typeface="Times New Roman" panose="02020603050405020304" pitchFamily="18" charset="0"/>
                        </a:rPr>
                        <a:t>10.3 billion</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1030126"/>
                  </a:ext>
                </a:extLst>
              </a:tr>
              <a:tr h="223313">
                <a:tc>
                  <a:txBody>
                    <a:bodyPr/>
                    <a:lstStyle/>
                    <a:p>
                      <a:pPr algn="l">
                        <a:lnSpc>
                          <a:spcPts val="10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Chip area</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608mm²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628mm²</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u="none" kern="1200" dirty="0">
                          <a:solidFill>
                            <a:schemeClr val="dk1"/>
                          </a:solidFill>
                          <a:effectLst/>
                          <a:latin typeface="Times New Roman" panose="02020603050405020304" pitchFamily="18" charset="0"/>
                          <a:ea typeface="+mn-ea"/>
                          <a:cs typeface="Times New Roman" panose="02020603050405020304" pitchFamily="18" charset="0"/>
                        </a:rPr>
                        <a:t>545mm²</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u="none" kern="1200" dirty="0">
                          <a:solidFill>
                            <a:schemeClr val="dk1"/>
                          </a:solidFill>
                          <a:effectLst/>
                          <a:latin typeface="Times New Roman" panose="02020603050405020304" pitchFamily="18" charset="0"/>
                          <a:ea typeface="+mn-ea"/>
                          <a:cs typeface="Times New Roman" panose="02020603050405020304" pitchFamily="18" charset="0"/>
                        </a:rPr>
                        <a:t>284mm²</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kern="1200" dirty="0">
                          <a:solidFill>
                            <a:schemeClr val="dk1"/>
                          </a:solidFill>
                          <a:effectLst/>
                          <a:latin typeface="Times New Roman" panose="02020603050405020304" pitchFamily="18" charset="0"/>
                          <a:ea typeface="+mn-ea"/>
                          <a:cs typeface="Times New Roman" panose="02020603050405020304" pitchFamily="18" charset="0"/>
                        </a:rPr>
                        <a:t>529mm²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kern="1200" dirty="0">
                          <a:solidFill>
                            <a:schemeClr val="dk1"/>
                          </a:solidFill>
                          <a:effectLst/>
                          <a:latin typeface="Times New Roman" panose="02020603050405020304" pitchFamily="18" charset="0"/>
                          <a:ea typeface="+mn-ea"/>
                          <a:cs typeface="Times New Roman" panose="02020603050405020304" pitchFamily="18" charset="0"/>
                        </a:rPr>
                        <a:t>520mm²</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kern="1200" dirty="0">
                          <a:solidFill>
                            <a:schemeClr val="dk1"/>
                          </a:solidFill>
                          <a:effectLst/>
                          <a:latin typeface="Times New Roman" panose="02020603050405020304" pitchFamily="18" charset="0"/>
                          <a:ea typeface="+mn-ea"/>
                          <a:cs typeface="Times New Roman" panose="02020603050405020304" pitchFamily="18" charset="0"/>
                        </a:rPr>
                        <a:t>251mm²</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99319911"/>
                  </a:ext>
                </a:extLst>
              </a:tr>
              <a:tr h="223313">
                <a:tc gridSpan="8">
                  <a:txBody>
                    <a:bodyPr/>
                    <a:lstStyle/>
                    <a:p>
                      <a:pPr algn="l">
                        <a:lnSpc>
                          <a:spcPts val="1000"/>
                        </a:lnSpc>
                      </a:pPr>
                      <a:r>
                        <a:rPr lang="en-US" altLang="zh-TW" sz="1200" b="1" u="none" dirty="0">
                          <a:solidFill>
                            <a:schemeClr val="tx1"/>
                          </a:solidFill>
                          <a:effectLst/>
                          <a:latin typeface="Times New Roman" panose="02020603050405020304" pitchFamily="18" charset="0"/>
                          <a:cs typeface="Times New Roman" panose="02020603050405020304" pitchFamily="18" charset="0"/>
                        </a:rPr>
                        <a:t>Memory  Specification </a:t>
                      </a:r>
                      <a:endParaRPr lang="zh-TW" altLang="en-US" sz="1200" b="1"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l">
                        <a:lnSpc>
                          <a:spcPts val="1000"/>
                        </a:lnSpc>
                      </a:pPr>
                      <a:endParaRPr lang="zh-TW" altLang="en-US" sz="1050" b="1"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pPr algn="l">
                        <a:lnSpc>
                          <a:spcPts val="1000"/>
                        </a:lnSpc>
                      </a:pPr>
                      <a:endParaRPr lang="zh-TW" altLang="en-US" sz="1050" b="1"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pPr algn="l">
                        <a:lnSpc>
                          <a:spcPts val="1000"/>
                        </a:lnSpc>
                      </a:pPr>
                      <a:endParaRPr lang="zh-TW" altLang="en-US" sz="1050" b="1"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5190881"/>
                  </a:ext>
                </a:extLst>
              </a:tr>
              <a:tr h="350848">
                <a:tc>
                  <a:txBody>
                    <a:bodyPr/>
                    <a:lstStyle/>
                    <a:p>
                      <a:pPr algn="l">
                        <a:lnSpc>
                          <a:spcPts val="10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Standard Memory Settings</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24 GB GDDR6X</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12GB GDDR6X / 10GB GDDR6X</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ts val="1000"/>
                        </a:lnSpc>
                        <a:spcBef>
                          <a:spcPts val="0"/>
                        </a:spcBef>
                        <a:spcAft>
                          <a:spcPts val="0"/>
                        </a:spcAft>
                        <a:buClrTx/>
                        <a:buSzTx/>
                        <a:buFontTx/>
                        <a:buNone/>
                        <a:tabLst/>
                        <a:defRPr/>
                      </a:pPr>
                      <a:r>
                        <a:rPr lang="en-US" altLang="zh-TW" sz="1200" b="0" u="none" dirty="0">
                          <a:effectLst/>
                          <a:latin typeface="Times New Roman" panose="02020603050405020304" pitchFamily="18" charset="0"/>
                          <a:cs typeface="Times New Roman" panose="02020603050405020304" pitchFamily="18" charset="0"/>
                        </a:rPr>
                        <a:t>8GB GDDR5</a:t>
                      </a:r>
                    </a:p>
                    <a:p>
                      <a:pPr algn="ctr">
                        <a:lnSpc>
                          <a:spcPts val="1000"/>
                        </a:lnSpc>
                      </a:pP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sz="1200" b="0" u="none" dirty="0">
                          <a:effectLst/>
                          <a:latin typeface="Times New Roman" panose="02020603050405020304" pitchFamily="18" charset="0"/>
                          <a:cs typeface="Times New Roman" panose="02020603050405020304" pitchFamily="18" charset="0"/>
                        </a:rPr>
                        <a:t>6GB GDDR5</a:t>
                      </a:r>
                    </a:p>
                  </a:txBody>
                  <a:tcPr marL="71438" marR="71438" marT="71438" marB="71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20 GB GDDR6</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16 GB GDDR6</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ts val="1000"/>
                        </a:lnSpc>
                        <a:spcBef>
                          <a:spcPts val="0"/>
                        </a:spcBef>
                        <a:spcAft>
                          <a:spcPts val="0"/>
                        </a:spcAft>
                        <a:buClrTx/>
                        <a:buSzTx/>
                        <a:buFontTx/>
                        <a:buNone/>
                        <a:tabLst/>
                        <a:defRPr/>
                      </a:pPr>
                      <a:r>
                        <a:rPr lang="en-US" altLang="zh-TW" sz="1200" b="0" u="none" dirty="0">
                          <a:solidFill>
                            <a:schemeClr val="tx1"/>
                          </a:solidFill>
                          <a:effectLst/>
                          <a:latin typeface="Times New Roman" panose="02020603050405020304" pitchFamily="18" charset="0"/>
                          <a:cs typeface="Times New Roman" panose="02020603050405020304" pitchFamily="18" charset="0"/>
                        </a:rPr>
                        <a:t>8GB GDDR6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9590458"/>
                  </a:ext>
                </a:extLst>
              </a:tr>
              <a:tr h="350848">
                <a:tc>
                  <a:txBody>
                    <a:bodyPr/>
                    <a:lstStyle/>
                    <a:p>
                      <a:pPr algn="l">
                        <a:lnSpc>
                          <a:spcPts val="10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Memory Interface Bandwidth</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384 bits</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384 bit / 320 bit</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u="none" dirty="0">
                          <a:solidFill>
                            <a:schemeClr val="tx1"/>
                          </a:solidFill>
                          <a:latin typeface="Times New Roman" panose="02020603050405020304" pitchFamily="18" charset="0"/>
                          <a:cs typeface="Times New Roman" panose="02020603050405020304" pitchFamily="18" charset="0"/>
                        </a:rPr>
                        <a:t>256 </a:t>
                      </a: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bits</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ts val="1000"/>
                        </a:lnSpc>
                        <a:spcBef>
                          <a:spcPts val="0"/>
                        </a:spcBef>
                        <a:spcAft>
                          <a:spcPts val="0"/>
                        </a:spcAft>
                        <a:buClrTx/>
                        <a:buSzTx/>
                        <a:buFontTx/>
                        <a:buNone/>
                        <a:tabLst/>
                        <a:defRPr/>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192 bits</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320 bits</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256 bit</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u="none" dirty="0">
                          <a:solidFill>
                            <a:schemeClr val="tx1"/>
                          </a:solidFill>
                          <a:latin typeface="Times New Roman" panose="02020603050405020304" pitchFamily="18" charset="0"/>
                          <a:cs typeface="Times New Roman" panose="02020603050405020304" pitchFamily="18" charset="0"/>
                        </a:rPr>
                        <a:t>256 </a:t>
                      </a: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bits</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7779141"/>
                  </a:ext>
                </a:extLst>
              </a:tr>
              <a:tr h="223313">
                <a:tc gridSpan="8">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US" altLang="zh-TW" sz="1200" b="1" i="0" u="none" kern="1200" dirty="0">
                          <a:solidFill>
                            <a:schemeClr val="tx1"/>
                          </a:solidFill>
                          <a:effectLst/>
                          <a:latin typeface="Times New Roman" panose="02020603050405020304" pitchFamily="18" charset="0"/>
                          <a:ea typeface="+mn-ea"/>
                          <a:cs typeface="Times New Roman" panose="02020603050405020304" pitchFamily="18" charset="0"/>
                        </a:rPr>
                        <a:t>Theoretical Performance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hMerge="1">
                  <a:txBody>
                    <a:bodyPr/>
                    <a:lstStyle/>
                    <a:p>
                      <a:endParaRPr lang="zh-TW" altLang="en-US" sz="1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sz="1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sz="1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sz="1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lang="en-US" altLang="zh-TW" sz="1050" b="1" i="0" u="none" kern="1200" dirty="0">
                        <a:solidFill>
                          <a:schemeClr val="tx1"/>
                        </a:solidFill>
                        <a:effectLst/>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lang="en-US" altLang="zh-TW" sz="1050" b="1" i="0" u="none" kern="1200" dirty="0">
                        <a:solidFill>
                          <a:schemeClr val="tx1"/>
                        </a:solidFill>
                        <a:effectLst/>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lang="en-US" altLang="zh-TW" sz="1050" b="1" i="0" u="none" kern="1200" dirty="0">
                        <a:solidFill>
                          <a:schemeClr val="tx1"/>
                        </a:solidFill>
                        <a:effectLst/>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323415894"/>
                  </a:ext>
                </a:extLst>
              </a:tr>
              <a:tr h="223313">
                <a:tc>
                  <a:txBody>
                    <a:bodyPr/>
                    <a:lstStyle/>
                    <a:p>
                      <a:pPr algn="l">
                        <a:lnSpc>
                          <a:spcPts val="10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FP16 Performance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82.58 TFLOPS</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29.77 TFLOPS</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u="none" kern="1200" dirty="0">
                          <a:solidFill>
                            <a:schemeClr val="dk1"/>
                          </a:solidFill>
                          <a:effectLst/>
                          <a:latin typeface="Times New Roman" panose="02020603050405020304" pitchFamily="18" charset="0"/>
                          <a:ea typeface="+mn-ea"/>
                          <a:cs typeface="Times New Roman" panose="02020603050405020304" pitchFamily="18" charset="0"/>
                        </a:rPr>
                        <a:t>20.14 TFLOPS</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u="none" kern="1200" dirty="0">
                          <a:solidFill>
                            <a:schemeClr val="dk1"/>
                          </a:solidFill>
                          <a:effectLst/>
                          <a:latin typeface="Times New Roman" panose="02020603050405020304" pitchFamily="18" charset="0"/>
                          <a:ea typeface="+mn-ea"/>
                          <a:cs typeface="Times New Roman" panose="02020603050405020304" pitchFamily="18" charset="0"/>
                        </a:rPr>
                        <a:t>10.05 TFLOPS</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kern="1200" dirty="0">
                          <a:solidFill>
                            <a:schemeClr val="dk1"/>
                          </a:solidFill>
                          <a:effectLst/>
                          <a:latin typeface="Times New Roman" panose="02020603050405020304" pitchFamily="18" charset="0"/>
                          <a:ea typeface="+mn-ea"/>
                          <a:cs typeface="Times New Roman" panose="02020603050405020304" pitchFamily="18" charset="0"/>
                        </a:rPr>
                        <a:t>103.0 TFLOPS</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kern="1200" dirty="0">
                          <a:solidFill>
                            <a:schemeClr val="dk1"/>
                          </a:solidFill>
                          <a:effectLst/>
                          <a:latin typeface="Times New Roman" panose="02020603050405020304" pitchFamily="18" charset="0"/>
                          <a:ea typeface="+mn-ea"/>
                          <a:cs typeface="Times New Roman" panose="02020603050405020304" pitchFamily="18" charset="0"/>
                        </a:rPr>
                        <a:t>46.08 TFLOPS</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kern="1200" dirty="0">
                          <a:solidFill>
                            <a:schemeClr val="dk1"/>
                          </a:solidFill>
                          <a:effectLst/>
                          <a:latin typeface="Times New Roman" panose="02020603050405020304" pitchFamily="18" charset="0"/>
                          <a:ea typeface="+mn-ea"/>
                          <a:cs typeface="Times New Roman" panose="02020603050405020304" pitchFamily="18" charset="0"/>
                        </a:rPr>
                        <a:t>19.51 TFLOPS</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20610941"/>
                  </a:ext>
                </a:extLst>
              </a:tr>
              <a:tr h="223313">
                <a:tc>
                  <a:txBody>
                    <a:bodyPr/>
                    <a:lstStyle/>
                    <a:p>
                      <a:pPr algn="l">
                        <a:lnSpc>
                          <a:spcPts val="10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FP32 Performance</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82.58 TFLOPS</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29.77 TFLOPS</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u="none" kern="1200" dirty="0">
                          <a:solidFill>
                            <a:schemeClr val="dk1"/>
                          </a:solidFill>
                          <a:effectLst/>
                          <a:latin typeface="Times New Roman" panose="02020603050405020304" pitchFamily="18" charset="0"/>
                          <a:ea typeface="+mn-ea"/>
                          <a:cs typeface="Times New Roman" panose="02020603050405020304" pitchFamily="18" charset="0"/>
                        </a:rPr>
                        <a:t>10.07 TFLOPS</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u="none" kern="1200" dirty="0">
                          <a:solidFill>
                            <a:schemeClr val="dk1"/>
                          </a:solidFill>
                          <a:effectLst/>
                          <a:latin typeface="Times New Roman" panose="02020603050405020304" pitchFamily="18" charset="0"/>
                          <a:ea typeface="+mn-ea"/>
                          <a:cs typeface="Times New Roman" panose="02020603050405020304" pitchFamily="18" charset="0"/>
                        </a:rPr>
                        <a:t>5.027 TFLOPS</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kern="1200" dirty="0">
                          <a:solidFill>
                            <a:schemeClr val="dk1"/>
                          </a:solidFill>
                          <a:effectLst/>
                          <a:latin typeface="Times New Roman" panose="02020603050405020304" pitchFamily="18" charset="0"/>
                          <a:ea typeface="+mn-ea"/>
                          <a:cs typeface="Times New Roman" panose="02020603050405020304" pitchFamily="18" charset="0"/>
                        </a:rPr>
                        <a:t>51.48 TFLOPS</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kern="1200" dirty="0">
                          <a:solidFill>
                            <a:schemeClr val="dk1"/>
                          </a:solidFill>
                          <a:effectLst/>
                          <a:latin typeface="Times New Roman" panose="02020603050405020304" pitchFamily="18" charset="0"/>
                          <a:ea typeface="+mn-ea"/>
                          <a:cs typeface="Times New Roman" panose="02020603050405020304" pitchFamily="18" charset="0"/>
                        </a:rPr>
                        <a:t>23.04 TFLOPS</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kern="1200" dirty="0">
                          <a:solidFill>
                            <a:schemeClr val="dk1"/>
                          </a:solidFill>
                          <a:effectLst/>
                          <a:latin typeface="Times New Roman" panose="02020603050405020304" pitchFamily="18" charset="0"/>
                          <a:ea typeface="+mn-ea"/>
                          <a:cs typeface="Times New Roman" panose="02020603050405020304" pitchFamily="18" charset="0"/>
                        </a:rPr>
                        <a:t>9.754 TFLOPS</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3341697"/>
                  </a:ext>
                </a:extLst>
              </a:tr>
              <a:tr h="223313">
                <a:tc>
                  <a:txBody>
                    <a:bodyPr/>
                    <a:lstStyle/>
                    <a:p>
                      <a:pPr algn="l">
                        <a:lnSpc>
                          <a:spcPts val="10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FP64 Performance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1290 GFLOPS</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465.1 GFLOPS</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u="none" kern="1200" dirty="0">
                          <a:solidFill>
                            <a:schemeClr val="dk1"/>
                          </a:solidFill>
                          <a:effectLst/>
                          <a:latin typeface="Times New Roman" panose="02020603050405020304" pitchFamily="18" charset="0"/>
                          <a:ea typeface="+mn-ea"/>
                          <a:cs typeface="Times New Roman" panose="02020603050405020304" pitchFamily="18" charset="0"/>
                        </a:rPr>
                        <a:t>314.6 GFLOPS</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u="none" kern="1200" dirty="0">
                          <a:solidFill>
                            <a:schemeClr val="dk1"/>
                          </a:solidFill>
                          <a:effectLst/>
                          <a:latin typeface="Times New Roman" panose="02020603050405020304" pitchFamily="18" charset="0"/>
                          <a:ea typeface="+mn-ea"/>
                          <a:cs typeface="Times New Roman" panose="02020603050405020304" pitchFamily="18" charset="0"/>
                        </a:rPr>
                        <a:t>157.1 GFLOPS</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kern="1200" dirty="0">
                          <a:solidFill>
                            <a:schemeClr val="dk1"/>
                          </a:solidFill>
                          <a:effectLst/>
                          <a:latin typeface="Times New Roman" panose="02020603050405020304" pitchFamily="18" charset="0"/>
                          <a:ea typeface="+mn-ea"/>
                          <a:cs typeface="Times New Roman" panose="02020603050405020304" pitchFamily="18" charset="0"/>
                        </a:rPr>
                        <a:t>1.609 TFLOPS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kern="1200" dirty="0">
                          <a:solidFill>
                            <a:schemeClr val="dk1"/>
                          </a:solidFill>
                          <a:effectLst/>
                          <a:latin typeface="Times New Roman" panose="02020603050405020304" pitchFamily="18" charset="0"/>
                          <a:ea typeface="+mn-ea"/>
                          <a:cs typeface="Times New Roman" panose="02020603050405020304" pitchFamily="18" charset="0"/>
                        </a:rPr>
                        <a:t>1440 GFLOPS</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kern="1200" dirty="0">
                          <a:solidFill>
                            <a:schemeClr val="dk1"/>
                          </a:solidFill>
                          <a:effectLst/>
                          <a:latin typeface="Times New Roman" panose="02020603050405020304" pitchFamily="18" charset="0"/>
                          <a:ea typeface="+mn-ea"/>
                          <a:cs typeface="Times New Roman" panose="02020603050405020304" pitchFamily="18" charset="0"/>
                        </a:rPr>
                        <a:t>609.6 GFLOPS</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671871"/>
                  </a:ext>
                </a:extLst>
              </a:tr>
              <a:tr h="223313">
                <a:tc gridSpan="8">
                  <a:txBody>
                    <a:bodyPr/>
                    <a:lstStyle/>
                    <a:p>
                      <a:pPr marL="0" marR="0" lvl="0" indent="0" algn="l" defTabSz="914400" rtl="0" eaLnBrk="1" fontAlgn="auto" latinLnBrk="0" hangingPunct="1">
                        <a:lnSpc>
                          <a:spcPts val="1000"/>
                        </a:lnSpc>
                        <a:spcBef>
                          <a:spcPts val="0"/>
                        </a:spcBef>
                        <a:spcAft>
                          <a:spcPts val="0"/>
                        </a:spcAft>
                        <a:buClrTx/>
                        <a:buSzTx/>
                        <a:buFontTx/>
                        <a:buNone/>
                        <a:tabLst/>
                        <a:defRPr/>
                      </a:pPr>
                      <a:r>
                        <a:rPr lang="en-US" altLang="zh-TW" sz="1200" b="1" i="0" u="none" kern="1200" dirty="0">
                          <a:solidFill>
                            <a:schemeClr val="tx1"/>
                          </a:solidFill>
                          <a:effectLst/>
                          <a:latin typeface="Times New Roman" panose="02020603050405020304" pitchFamily="18" charset="0"/>
                          <a:ea typeface="+mn-ea"/>
                          <a:cs typeface="Times New Roman" panose="02020603050405020304" pitchFamily="18" charset="0"/>
                        </a:rPr>
                        <a:t>Board Design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hMerge="1">
                  <a:txBody>
                    <a:bodyPr/>
                    <a:lstStyle/>
                    <a:p>
                      <a:pPr algn="l"/>
                      <a:endParaRPr lang="zh-TW" altLang="en-US" sz="1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l"/>
                      <a:endParaRPr lang="zh-TW" altLang="en-US" sz="1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l"/>
                      <a:endParaRPr lang="zh-TW" altLang="en-US" sz="1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l"/>
                      <a:endParaRPr lang="zh-TW" altLang="en-US" sz="1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lang="en-US" altLang="zh-TW" sz="1050" b="1" i="0" u="none" kern="1200" dirty="0">
                        <a:solidFill>
                          <a:schemeClr val="tx1"/>
                        </a:solidFill>
                        <a:effectLst/>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lang="en-US" altLang="zh-TW" sz="1050" b="1" i="0" u="none" kern="1200" dirty="0">
                        <a:solidFill>
                          <a:schemeClr val="tx1"/>
                        </a:solidFill>
                        <a:effectLst/>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pPr marL="0" marR="0" lvl="0" indent="0" algn="l" defTabSz="914400" rtl="0" eaLnBrk="1" fontAlgn="auto" latinLnBrk="0" hangingPunct="1">
                        <a:lnSpc>
                          <a:spcPts val="1000"/>
                        </a:lnSpc>
                        <a:spcBef>
                          <a:spcPts val="0"/>
                        </a:spcBef>
                        <a:spcAft>
                          <a:spcPts val="0"/>
                        </a:spcAft>
                        <a:buClrTx/>
                        <a:buSzTx/>
                        <a:buFontTx/>
                        <a:buNone/>
                        <a:tabLst/>
                        <a:defRPr/>
                      </a:pPr>
                      <a:endParaRPr lang="en-US" altLang="zh-TW" sz="1050" b="1" i="0" u="none" kern="1200" dirty="0">
                        <a:solidFill>
                          <a:schemeClr val="tx1"/>
                        </a:solidFill>
                        <a:effectLst/>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890873922"/>
                  </a:ext>
                </a:extLst>
              </a:tr>
              <a:tr h="223313">
                <a:tc>
                  <a:txBody>
                    <a:bodyPr/>
                    <a:lstStyle/>
                    <a:p>
                      <a:pPr algn="l">
                        <a:lnSpc>
                          <a:spcPts val="10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Power consumption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450W</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320W</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u="none" kern="1200" dirty="0">
                          <a:solidFill>
                            <a:schemeClr val="dk1"/>
                          </a:solidFill>
                          <a:effectLst/>
                          <a:latin typeface="Times New Roman" panose="02020603050405020304" pitchFamily="18" charset="0"/>
                          <a:ea typeface="+mn-ea"/>
                          <a:cs typeface="Times New Roman" panose="02020603050405020304" pitchFamily="18" charset="0"/>
                        </a:rPr>
                        <a:t>215W</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u="none" kern="1200" dirty="0">
                          <a:solidFill>
                            <a:schemeClr val="dk1"/>
                          </a:solidFill>
                          <a:effectLst/>
                          <a:latin typeface="Times New Roman" panose="02020603050405020304" pitchFamily="18" charset="0"/>
                          <a:ea typeface="+mn-ea"/>
                          <a:cs typeface="Times New Roman" panose="02020603050405020304" pitchFamily="18" charset="0"/>
                        </a:rPr>
                        <a:t>120W</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300 W</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300 W</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225 W</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80529371"/>
                  </a:ext>
                </a:extLst>
              </a:tr>
              <a:tr h="223313">
                <a:tc>
                  <a:txBody>
                    <a:bodyPr/>
                    <a:lstStyle/>
                    <a:p>
                      <a:pPr algn="l">
                        <a:lnSpc>
                          <a:spcPts val="10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Power interface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1x 16-pin</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1x 12-pin</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u="none" kern="1200" dirty="0">
                          <a:solidFill>
                            <a:schemeClr val="dk1"/>
                          </a:solidFill>
                          <a:effectLst/>
                          <a:latin typeface="Times New Roman" panose="02020603050405020304" pitchFamily="18" charset="0"/>
                          <a:ea typeface="+mn-ea"/>
                          <a:cs typeface="Times New Roman" panose="02020603050405020304" pitchFamily="18" charset="0"/>
                        </a:rPr>
                        <a:t>1x 6-pin + 1x 8-pin</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u="none" kern="1200" dirty="0">
                          <a:solidFill>
                            <a:schemeClr val="dk1"/>
                          </a:solidFill>
                          <a:effectLst/>
                          <a:latin typeface="Times New Roman" panose="02020603050405020304" pitchFamily="18" charset="0"/>
                          <a:ea typeface="+mn-ea"/>
                          <a:cs typeface="Times New Roman" panose="02020603050405020304" pitchFamily="18" charset="0"/>
                        </a:rPr>
                        <a:t>1x 8-pin</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kern="1200" dirty="0">
                          <a:solidFill>
                            <a:schemeClr val="dk1"/>
                          </a:solidFill>
                          <a:effectLst/>
                          <a:latin typeface="Times New Roman" panose="02020603050405020304" pitchFamily="18" charset="0"/>
                          <a:ea typeface="+mn-ea"/>
                          <a:cs typeface="Times New Roman" panose="02020603050405020304" pitchFamily="18" charset="0"/>
                        </a:rPr>
                        <a:t>2x 8-pin</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kern="1200" dirty="0">
                          <a:solidFill>
                            <a:schemeClr val="dk1"/>
                          </a:solidFill>
                          <a:effectLst/>
                          <a:latin typeface="Times New Roman" panose="02020603050405020304" pitchFamily="18" charset="0"/>
                          <a:ea typeface="+mn-ea"/>
                          <a:cs typeface="Times New Roman" panose="02020603050405020304" pitchFamily="18" charset="0"/>
                        </a:rPr>
                        <a:t>2x 8-pin</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200" b="0" i="0" kern="1200" dirty="0">
                          <a:solidFill>
                            <a:schemeClr val="dk1"/>
                          </a:solidFill>
                          <a:effectLst/>
                          <a:latin typeface="Times New Roman" panose="02020603050405020304" pitchFamily="18" charset="0"/>
                          <a:ea typeface="+mn-ea"/>
                          <a:cs typeface="Times New Roman" panose="02020603050405020304" pitchFamily="18" charset="0"/>
                        </a:rPr>
                        <a:t>1x 6-pin + 1x 8-pin</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2426459"/>
                  </a:ext>
                </a:extLst>
              </a:tr>
            </a:tbl>
          </a:graphicData>
        </a:graphic>
      </p:graphicFrame>
      <p:sp>
        <p:nvSpPr>
          <p:cNvPr id="5" name="矩形 4">
            <a:extLst>
              <a:ext uri="{FF2B5EF4-FFF2-40B4-BE49-F238E27FC236}">
                <a16:creationId xmlns:a16="http://schemas.microsoft.com/office/drawing/2014/main" id="{9AFC1040-2605-6A31-A763-BCE04C6FFE35}"/>
              </a:ext>
            </a:extLst>
          </p:cNvPr>
          <p:cNvSpPr/>
          <p:nvPr/>
        </p:nvSpPr>
        <p:spPr>
          <a:xfrm>
            <a:off x="484450" y="260392"/>
            <a:ext cx="187725" cy="39534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 name="Picture 2" descr="Star ">
            <a:extLst>
              <a:ext uri="{FF2B5EF4-FFF2-40B4-BE49-F238E27FC236}">
                <a16:creationId xmlns:a16="http://schemas.microsoft.com/office/drawing/2014/main" id="{831880C5-8C42-EF2B-95CD-72F4D3B3F5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4530" y="5729298"/>
            <a:ext cx="398404" cy="3984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tar ">
            <a:extLst>
              <a:ext uri="{FF2B5EF4-FFF2-40B4-BE49-F238E27FC236}">
                <a16:creationId xmlns:a16="http://schemas.microsoft.com/office/drawing/2014/main" id="{D2FB5F60-6EB0-3703-BE97-2FEEDD638F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4530" y="2262198"/>
            <a:ext cx="398404" cy="398404"/>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C25C6DCB-1E54-E4CA-8DC1-69A60036713F}"/>
              </a:ext>
            </a:extLst>
          </p:cNvPr>
          <p:cNvSpPr/>
          <p:nvPr/>
        </p:nvSpPr>
        <p:spPr>
          <a:xfrm>
            <a:off x="1930400" y="774748"/>
            <a:ext cx="1346200" cy="544190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F6BAE0E3-D206-5E09-7E9C-572E96517173}"/>
              </a:ext>
            </a:extLst>
          </p:cNvPr>
          <p:cNvSpPr/>
          <p:nvPr/>
        </p:nvSpPr>
        <p:spPr>
          <a:xfrm>
            <a:off x="7448550" y="774748"/>
            <a:ext cx="1466852" cy="544190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070394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802EA6B-99F6-4C50-8C99-A79E360C6569}"/>
              </a:ext>
            </a:extLst>
          </p:cNvPr>
          <p:cNvSpPr/>
          <p:nvPr/>
        </p:nvSpPr>
        <p:spPr>
          <a:xfrm>
            <a:off x="233362" y="245872"/>
            <a:ext cx="11725276" cy="597395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椭圆 4">
            <a:extLst>
              <a:ext uri="{FF2B5EF4-FFF2-40B4-BE49-F238E27FC236}">
                <a16:creationId xmlns:a16="http://schemas.microsoft.com/office/drawing/2014/main" id="{A170D15F-981C-4296-BC4E-B7ED449F3150}"/>
              </a:ext>
            </a:extLst>
          </p:cNvPr>
          <p:cNvSpPr/>
          <p:nvPr/>
        </p:nvSpPr>
        <p:spPr>
          <a:xfrm>
            <a:off x="5003409" y="833192"/>
            <a:ext cx="2185182" cy="2185182"/>
          </a:xfrm>
          <a:prstGeom prst="ellipse">
            <a:avLst/>
          </a:prstGeom>
          <a:solidFill>
            <a:schemeClr val="accent5">
              <a:lumMod val="75000"/>
            </a:schemeClr>
          </a:solidFill>
          <a:ln>
            <a:noFill/>
          </a:ln>
          <a:effectLst>
            <a:outerShdw blurRad="342900" dist="63500" dir="3000000" sx="106000" sy="106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箭头: V 形 6">
            <a:extLst>
              <a:ext uri="{FF2B5EF4-FFF2-40B4-BE49-F238E27FC236}">
                <a16:creationId xmlns:a16="http://schemas.microsoft.com/office/drawing/2014/main" id="{72C941B3-6167-4048-95D2-1C34DC13C341}"/>
              </a:ext>
            </a:extLst>
          </p:cNvPr>
          <p:cNvSpPr/>
          <p:nvPr/>
        </p:nvSpPr>
        <p:spPr>
          <a:xfrm rot="16200000" flipH="1">
            <a:off x="5827111" y="5030488"/>
            <a:ext cx="615338" cy="1030608"/>
          </a:xfrm>
          <a:prstGeom prst="chevron">
            <a:avLst>
              <a:gd name="adj" fmla="val 4940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10" name="椭圆 9">
            <a:extLst>
              <a:ext uri="{FF2B5EF4-FFF2-40B4-BE49-F238E27FC236}">
                <a16:creationId xmlns:a16="http://schemas.microsoft.com/office/drawing/2014/main" id="{A6BE628C-B17A-4536-A2A2-07911FC51FCD}"/>
              </a:ext>
            </a:extLst>
          </p:cNvPr>
          <p:cNvSpPr/>
          <p:nvPr/>
        </p:nvSpPr>
        <p:spPr>
          <a:xfrm>
            <a:off x="10719174" y="3045706"/>
            <a:ext cx="132522" cy="132522"/>
          </a:xfrm>
          <a:prstGeom prst="ellipse">
            <a:avLst/>
          </a:prstGeom>
          <a:solidFill>
            <a:schemeClr val="accent1">
              <a:lumMod val="75000"/>
            </a:schemeClr>
          </a:solidFill>
          <a:ln>
            <a:noFill/>
          </a:ln>
          <a:effectLst>
            <a:outerShdw blurRad="342900" dist="63500" dir="3000000" sx="106000" sy="106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a:extLst>
              <a:ext uri="{FF2B5EF4-FFF2-40B4-BE49-F238E27FC236}">
                <a16:creationId xmlns:a16="http://schemas.microsoft.com/office/drawing/2014/main" id="{F3B69637-6629-4AAA-A63C-49931F2763DA}"/>
              </a:ext>
            </a:extLst>
          </p:cNvPr>
          <p:cNvSpPr/>
          <p:nvPr/>
        </p:nvSpPr>
        <p:spPr>
          <a:xfrm>
            <a:off x="2711992" y="833192"/>
            <a:ext cx="159026" cy="159026"/>
          </a:xfrm>
          <a:prstGeom prst="ellipse">
            <a:avLst/>
          </a:prstGeom>
          <a:solidFill>
            <a:schemeClr val="accent5">
              <a:lumMod val="40000"/>
              <a:lumOff val="60000"/>
            </a:schemeClr>
          </a:solidFill>
          <a:ln>
            <a:noFill/>
          </a:ln>
          <a:effectLst>
            <a:outerShdw blurRad="342900" dist="63500" dir="3000000" sx="106000" sy="106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a:extLst>
              <a:ext uri="{FF2B5EF4-FFF2-40B4-BE49-F238E27FC236}">
                <a16:creationId xmlns:a16="http://schemas.microsoft.com/office/drawing/2014/main" id="{A9DEC223-8831-4C3E-B668-D5D73B5ADB96}"/>
              </a:ext>
            </a:extLst>
          </p:cNvPr>
          <p:cNvSpPr/>
          <p:nvPr/>
        </p:nvSpPr>
        <p:spPr>
          <a:xfrm>
            <a:off x="8517682" y="1326335"/>
            <a:ext cx="185530" cy="185530"/>
          </a:xfrm>
          <a:prstGeom prst="ellipse">
            <a:avLst/>
          </a:prstGeom>
          <a:solidFill>
            <a:schemeClr val="accent5">
              <a:lumMod val="40000"/>
              <a:lumOff val="60000"/>
            </a:schemeClr>
          </a:solidFill>
          <a:ln>
            <a:noFill/>
          </a:ln>
          <a:effectLst>
            <a:outerShdw blurRad="342900" dist="63500" dir="3000000" sx="106000" sy="106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a:extLst>
              <a:ext uri="{FF2B5EF4-FFF2-40B4-BE49-F238E27FC236}">
                <a16:creationId xmlns:a16="http://schemas.microsoft.com/office/drawing/2014/main" id="{ECDA3895-3A95-47BE-AF9F-76438CD56B4C}"/>
              </a:ext>
            </a:extLst>
          </p:cNvPr>
          <p:cNvSpPr/>
          <p:nvPr/>
        </p:nvSpPr>
        <p:spPr>
          <a:xfrm>
            <a:off x="4015448" y="2458804"/>
            <a:ext cx="303092" cy="303092"/>
          </a:xfrm>
          <a:prstGeom prst="ellipse">
            <a:avLst/>
          </a:prstGeom>
          <a:solidFill>
            <a:schemeClr val="accent1">
              <a:lumMod val="60000"/>
              <a:lumOff val="40000"/>
            </a:schemeClr>
          </a:solidFill>
          <a:ln>
            <a:noFill/>
          </a:ln>
          <a:effectLst>
            <a:outerShdw blurRad="342900" dist="63500" dir="3000000" sx="106000" sy="106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5" name="椭圆 14">
            <a:extLst>
              <a:ext uri="{FF2B5EF4-FFF2-40B4-BE49-F238E27FC236}">
                <a16:creationId xmlns:a16="http://schemas.microsoft.com/office/drawing/2014/main" id="{6E0E1BF6-A655-4AE1-846D-54C0CCAE1E1F}"/>
              </a:ext>
            </a:extLst>
          </p:cNvPr>
          <p:cNvSpPr/>
          <p:nvPr/>
        </p:nvSpPr>
        <p:spPr>
          <a:xfrm>
            <a:off x="9639574" y="4353952"/>
            <a:ext cx="369096" cy="369096"/>
          </a:xfrm>
          <a:prstGeom prst="ellipse">
            <a:avLst/>
          </a:prstGeom>
          <a:solidFill>
            <a:schemeClr val="accent5">
              <a:lumMod val="60000"/>
              <a:lumOff val="40000"/>
            </a:schemeClr>
          </a:solidFill>
          <a:ln>
            <a:noFill/>
          </a:ln>
          <a:effectLst>
            <a:outerShdw blurRad="342900" dist="63500" dir="3000000" sx="106000" sy="106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字方塊 1">
            <a:extLst>
              <a:ext uri="{FF2B5EF4-FFF2-40B4-BE49-F238E27FC236}">
                <a16:creationId xmlns:a16="http://schemas.microsoft.com/office/drawing/2014/main" id="{1514A8F5-0BE1-0C1C-00B0-3D3B9A3A3021}"/>
              </a:ext>
            </a:extLst>
          </p:cNvPr>
          <p:cNvSpPr txBox="1"/>
          <p:nvPr/>
        </p:nvSpPr>
        <p:spPr>
          <a:xfrm>
            <a:off x="5702008" y="1202508"/>
            <a:ext cx="748923" cy="1446550"/>
          </a:xfrm>
          <a:prstGeom prst="rect">
            <a:avLst/>
          </a:prstGeom>
          <a:noFill/>
        </p:spPr>
        <p:txBody>
          <a:bodyPr wrap="none" rtlCol="0">
            <a:spAutoFit/>
          </a:bodyPr>
          <a:lstStyle/>
          <a:p>
            <a:r>
              <a:rPr lang="en-US" altLang="zh-TW" sz="8800" dirty="0">
                <a:solidFill>
                  <a:schemeClr val="bg1"/>
                </a:solidFill>
                <a:latin typeface="Times New Roman" panose="02020603050405020304" pitchFamily="18" charset="0"/>
                <a:cs typeface="Times New Roman" panose="02020603050405020304" pitchFamily="18" charset="0"/>
              </a:rPr>
              <a:t>3</a:t>
            </a:r>
            <a:endParaRPr lang="zh-TW" altLang="en-US" sz="88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A18CF85E-B9CE-305C-7B6C-40224E1CC067}"/>
              </a:ext>
            </a:extLst>
          </p:cNvPr>
          <p:cNvSpPr/>
          <p:nvPr/>
        </p:nvSpPr>
        <p:spPr>
          <a:xfrm>
            <a:off x="1857970" y="3429000"/>
            <a:ext cx="9334094" cy="830997"/>
          </a:xfrm>
          <a:prstGeom prst="rect">
            <a:avLst/>
          </a:prstGeom>
        </p:spPr>
        <p:txBody>
          <a:bodyPr wrap="none">
            <a:spAutoFit/>
          </a:bodyPr>
          <a:lstStyle/>
          <a:p>
            <a:pPr algn="l"/>
            <a:r>
              <a:rPr lang="en-US" altLang="zh-TW" sz="4800" b="1" dirty="0">
                <a:solidFill>
                  <a:schemeClr val="bg2">
                    <a:lumMod val="25000"/>
                  </a:schemeClr>
                </a:solidFill>
                <a:latin typeface="Times New Roman" panose="02020603050405020304" pitchFamily="18" charset="0"/>
                <a:cs typeface="Times New Roman" panose="02020603050405020304" pitchFamily="18" charset="0"/>
              </a:rPr>
              <a:t>NVIDIA / AMD Software support  </a:t>
            </a:r>
            <a:endParaRPr lang="en-US" altLang="zh-TW" sz="4800" b="1" i="0" dirty="0">
              <a:solidFill>
                <a:schemeClr val="bg2">
                  <a:lumMod val="25000"/>
                </a:schemeClr>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02634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286CD01-B92B-C05F-7700-84D0035836B5}"/>
              </a:ext>
            </a:extLst>
          </p:cNvPr>
          <p:cNvSpPr/>
          <p:nvPr/>
        </p:nvSpPr>
        <p:spPr>
          <a:xfrm>
            <a:off x="518570" y="260392"/>
            <a:ext cx="187725" cy="39534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0A40D5E9-0EF6-A4D5-8A67-F6EDB9BFE1E2}"/>
              </a:ext>
            </a:extLst>
          </p:cNvPr>
          <p:cNvSpPr txBox="1"/>
          <p:nvPr/>
        </p:nvSpPr>
        <p:spPr>
          <a:xfrm>
            <a:off x="737273" y="209552"/>
            <a:ext cx="6113156" cy="461665"/>
          </a:xfrm>
          <a:prstGeom prst="rect">
            <a:avLst/>
          </a:prstGeom>
          <a:noFill/>
        </p:spPr>
        <p:txBody>
          <a:bodyPr wrap="square">
            <a:spAutoFit/>
          </a:bodyPr>
          <a:lstStyle/>
          <a:p>
            <a:pPr algn="l"/>
            <a:r>
              <a:rPr lang="en-US" altLang="zh-TW" sz="2400" b="1" dirty="0">
                <a:latin typeface="Times New Roman" panose="02020603050405020304" pitchFamily="18" charset="0"/>
                <a:cs typeface="Times New Roman" panose="02020603050405020304" pitchFamily="18" charset="0"/>
              </a:rPr>
              <a:t>NVIDIA / AMD Software support  </a:t>
            </a:r>
            <a:endParaRPr lang="en-US" altLang="zh-TW" sz="2400" b="1" i="0" dirty="0">
              <a:effectLst/>
              <a:latin typeface="Times New Roman" panose="02020603050405020304" pitchFamily="18" charset="0"/>
              <a:cs typeface="Times New Roman" panose="02020603050405020304" pitchFamily="18" charset="0"/>
            </a:endParaRPr>
          </a:p>
        </p:txBody>
      </p:sp>
      <p:graphicFrame>
        <p:nvGraphicFramePr>
          <p:cNvPr id="5" name="表格 5">
            <a:extLst>
              <a:ext uri="{FF2B5EF4-FFF2-40B4-BE49-F238E27FC236}">
                <a16:creationId xmlns:a16="http://schemas.microsoft.com/office/drawing/2014/main" id="{242B0A5B-3E31-84EF-FDDB-EC76A74B6E10}"/>
              </a:ext>
            </a:extLst>
          </p:cNvPr>
          <p:cNvGraphicFramePr>
            <a:graphicFrameLocks noGrp="1"/>
          </p:cNvGraphicFramePr>
          <p:nvPr>
            <p:extLst>
              <p:ext uri="{D42A27DB-BD31-4B8C-83A1-F6EECF244321}">
                <p14:modId xmlns:p14="http://schemas.microsoft.com/office/powerpoint/2010/main" val="2112084819"/>
              </p:ext>
            </p:extLst>
          </p:nvPr>
        </p:nvGraphicFramePr>
        <p:xfrm>
          <a:off x="706295" y="876336"/>
          <a:ext cx="10873270" cy="5137721"/>
        </p:xfrm>
        <a:graphic>
          <a:graphicData uri="http://schemas.openxmlformats.org/drawingml/2006/table">
            <a:tbl>
              <a:tblPr firstRow="1" bandRow="1">
                <a:tableStyleId>{5C22544A-7EE6-4342-B048-85BDC9FD1C3A}</a:tableStyleId>
              </a:tblPr>
              <a:tblGrid>
                <a:gridCol w="2084934">
                  <a:extLst>
                    <a:ext uri="{9D8B030D-6E8A-4147-A177-3AD203B41FA5}">
                      <a16:colId xmlns:a16="http://schemas.microsoft.com/office/drawing/2014/main" val="701213308"/>
                    </a:ext>
                  </a:extLst>
                </a:gridCol>
                <a:gridCol w="1448613">
                  <a:extLst>
                    <a:ext uri="{9D8B030D-6E8A-4147-A177-3AD203B41FA5}">
                      <a16:colId xmlns:a16="http://schemas.microsoft.com/office/drawing/2014/main" val="467761706"/>
                    </a:ext>
                  </a:extLst>
                </a:gridCol>
                <a:gridCol w="1435132">
                  <a:extLst>
                    <a:ext uri="{9D8B030D-6E8A-4147-A177-3AD203B41FA5}">
                      <a16:colId xmlns:a16="http://schemas.microsoft.com/office/drawing/2014/main" val="2203933163"/>
                    </a:ext>
                  </a:extLst>
                </a:gridCol>
                <a:gridCol w="1613766">
                  <a:extLst>
                    <a:ext uri="{9D8B030D-6E8A-4147-A177-3AD203B41FA5}">
                      <a16:colId xmlns:a16="http://schemas.microsoft.com/office/drawing/2014/main" val="3839019747"/>
                    </a:ext>
                  </a:extLst>
                </a:gridCol>
                <a:gridCol w="1435408">
                  <a:extLst>
                    <a:ext uri="{9D8B030D-6E8A-4147-A177-3AD203B41FA5}">
                      <a16:colId xmlns:a16="http://schemas.microsoft.com/office/drawing/2014/main" val="3333301405"/>
                    </a:ext>
                  </a:extLst>
                </a:gridCol>
                <a:gridCol w="1592800">
                  <a:extLst>
                    <a:ext uri="{9D8B030D-6E8A-4147-A177-3AD203B41FA5}">
                      <a16:colId xmlns:a16="http://schemas.microsoft.com/office/drawing/2014/main" val="1464515846"/>
                    </a:ext>
                  </a:extLst>
                </a:gridCol>
                <a:gridCol w="1262617">
                  <a:extLst>
                    <a:ext uri="{9D8B030D-6E8A-4147-A177-3AD203B41FA5}">
                      <a16:colId xmlns:a16="http://schemas.microsoft.com/office/drawing/2014/main" val="3174769268"/>
                    </a:ext>
                  </a:extLst>
                </a:gridCol>
              </a:tblGrid>
              <a:tr h="601541">
                <a:tc>
                  <a:txBody>
                    <a:bodyPr/>
                    <a:lstStyle/>
                    <a:p>
                      <a:pPr algn="ctr"/>
                      <a:r>
                        <a:rPr lang="en-US" altLang="zh-TW" sz="1400" b="0" dirty="0">
                          <a:solidFill>
                            <a:schemeClr val="tx1"/>
                          </a:solidFill>
                          <a:latin typeface="Times New Roman" panose="02020603050405020304" pitchFamily="18" charset="0"/>
                          <a:cs typeface="Times New Roman" panose="02020603050405020304" pitchFamily="18" charset="0"/>
                        </a:rPr>
                        <a:t>NVIDIA / AMD GPU</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u="none" dirty="0">
                          <a:solidFill>
                            <a:schemeClr val="tx1"/>
                          </a:solidFill>
                          <a:effectLst/>
                          <a:latin typeface="Times New Roman" panose="02020603050405020304" pitchFamily="18" charset="0"/>
                          <a:cs typeface="Times New Roman" panose="02020603050405020304" pitchFamily="18" charset="0"/>
                        </a:rPr>
                        <a:t>Architecture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i="0" kern="1200" dirty="0">
                          <a:solidFill>
                            <a:schemeClr val="tx1"/>
                          </a:solidFill>
                          <a:effectLst/>
                          <a:latin typeface="Times New Roman" panose="02020603050405020304" pitchFamily="18" charset="0"/>
                          <a:ea typeface="+mn-ea"/>
                          <a:cs typeface="Times New Roman" panose="02020603050405020304" pitchFamily="18" charset="0"/>
                        </a:rPr>
                        <a:t>DirectX® Version</a:t>
                      </a:r>
                      <a:endParaRPr lang="en-US" altLang="zh-TW" sz="1400" b="0" u="none" dirty="0">
                        <a:solidFill>
                          <a:schemeClr val="tx1"/>
                        </a:solidFill>
                        <a:effectLst/>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i="0" u="none" kern="1200" dirty="0">
                          <a:solidFill>
                            <a:schemeClr val="tx1"/>
                          </a:solidFill>
                          <a:effectLst/>
                          <a:latin typeface="Times New Roman" panose="02020603050405020304" pitchFamily="18" charset="0"/>
                          <a:ea typeface="+mn-ea"/>
                          <a:cs typeface="Times New Roman" panose="02020603050405020304" pitchFamily="18" charset="0"/>
                        </a:rPr>
                        <a:t>OpenGL Version</a:t>
                      </a:r>
                      <a:endParaRPr lang="en-US" altLang="zh-TW" sz="1400" b="0" u="none" dirty="0">
                        <a:solidFill>
                          <a:schemeClr val="tx1"/>
                        </a:solidFill>
                        <a:effectLst/>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i="0" u="none" kern="1200" dirty="0">
                          <a:solidFill>
                            <a:schemeClr val="tx1"/>
                          </a:solidFill>
                          <a:effectLst/>
                          <a:latin typeface="Times New Roman" panose="02020603050405020304" pitchFamily="18" charset="0"/>
                          <a:ea typeface="+mn-ea"/>
                          <a:cs typeface="Times New Roman" panose="02020603050405020304" pitchFamily="18" charset="0"/>
                        </a:rPr>
                        <a:t>OpenCL Version</a:t>
                      </a:r>
                      <a:endParaRPr lang="en-US" altLang="zh-TW" sz="1400" b="0" u="none" dirty="0">
                        <a:solidFill>
                          <a:schemeClr val="tx1"/>
                        </a:solidFill>
                        <a:effectLst/>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400" b="0" u="none" kern="1200" dirty="0">
                        <a:solidFill>
                          <a:schemeClr val="tx1"/>
                        </a:solidFill>
                        <a:effectLst/>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u="none" kern="1200" dirty="0">
                          <a:solidFill>
                            <a:schemeClr val="tx1"/>
                          </a:solidFill>
                          <a:effectLst/>
                          <a:latin typeface="Times New Roman" panose="02020603050405020304" pitchFamily="18" charset="0"/>
                          <a:ea typeface="+mn-ea"/>
                          <a:cs typeface="Times New Roman" panose="02020603050405020304" pitchFamily="18" charset="0"/>
                        </a:rPr>
                        <a:t>Vulkan® Version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u="none" kern="1200" dirty="0">
                          <a:solidFill>
                            <a:schemeClr val="tx1"/>
                          </a:solidFill>
                          <a:effectLst/>
                          <a:latin typeface="Times New Roman" panose="02020603050405020304" pitchFamily="18" charset="0"/>
                          <a:ea typeface="+mn-ea"/>
                          <a:cs typeface="Times New Roman" panose="02020603050405020304" pitchFamily="18" charset="0"/>
                        </a:rPr>
                        <a:t>PCIe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543478095"/>
                  </a:ext>
                </a:extLst>
              </a:tr>
              <a:tr h="4969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u="none" dirty="0">
                          <a:solidFill>
                            <a:schemeClr val="tx1"/>
                          </a:solidFill>
                          <a:effectLst/>
                          <a:latin typeface="Times New Roman" panose="02020603050405020304" pitchFamily="18" charset="0"/>
                          <a:cs typeface="Times New Roman" panose="02020603050405020304" pitchFamily="18" charset="0"/>
                        </a:rPr>
                        <a:t>NVIDIA RTX 40 Series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u="none" dirty="0">
                          <a:solidFill>
                            <a:schemeClr val="tx1"/>
                          </a:solidFill>
                          <a:effectLst/>
                          <a:latin typeface="Times New Roman" panose="02020603050405020304" pitchFamily="18" charset="0"/>
                          <a:cs typeface="Times New Roman" panose="02020603050405020304" pitchFamily="18" charset="0"/>
                        </a:rPr>
                        <a:t>Ada Lovelace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0" i="0" kern="1200" dirty="0">
                          <a:solidFill>
                            <a:schemeClr val="tx1"/>
                          </a:solidFill>
                          <a:effectLst/>
                          <a:latin typeface="Times New Roman" panose="02020603050405020304" pitchFamily="18" charset="0"/>
                          <a:ea typeface="+mn-ea"/>
                          <a:cs typeface="Times New Roman" panose="02020603050405020304" pitchFamily="18" charset="0"/>
                        </a:rPr>
                        <a:t>DirectX® 12-2</a:t>
                      </a:r>
                      <a:endParaRPr lang="en-US" altLang="zh-TW" sz="1400" b="0" i="0" u="none" kern="1200" dirty="0">
                        <a:solidFill>
                          <a:schemeClr val="tx1"/>
                        </a:solidFill>
                        <a:effectLst/>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i="0" u="none" kern="1200" dirty="0">
                          <a:solidFill>
                            <a:schemeClr val="tx1"/>
                          </a:solidFill>
                          <a:effectLst/>
                          <a:latin typeface="Times New Roman" panose="02020603050405020304" pitchFamily="18" charset="0"/>
                          <a:ea typeface="+mn-ea"/>
                          <a:cs typeface="Times New Roman" panose="02020603050405020304" pitchFamily="18" charset="0"/>
                        </a:rPr>
                        <a:t>OpenGL 4.6</a:t>
                      </a:r>
                      <a:endParaRPr lang="zh-TW" altLang="en-US" sz="14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i="0" u="none" kern="1200" dirty="0">
                          <a:solidFill>
                            <a:schemeClr val="tx1"/>
                          </a:solidFill>
                          <a:effectLst/>
                          <a:latin typeface="Times New Roman" panose="02020603050405020304" pitchFamily="18" charset="0"/>
                          <a:ea typeface="+mn-ea"/>
                          <a:cs typeface="Times New Roman" panose="02020603050405020304" pitchFamily="18" charset="0"/>
                        </a:rPr>
                        <a:t>OpenCL 3.0 </a:t>
                      </a:r>
                      <a:endParaRPr lang="zh-TW" altLang="en-US" sz="14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u="none" kern="1200" dirty="0">
                          <a:solidFill>
                            <a:schemeClr val="tx1"/>
                          </a:solidFill>
                          <a:effectLst/>
                          <a:latin typeface="Times New Roman" panose="02020603050405020304" pitchFamily="18" charset="0"/>
                          <a:ea typeface="+mn-ea"/>
                          <a:cs typeface="Times New Roman" panose="02020603050405020304" pitchFamily="18" charset="0"/>
                        </a:rPr>
                        <a:t>Vulkan® 1.3</a:t>
                      </a:r>
                      <a:endParaRPr lang="zh-TW" altLang="en-US" sz="14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u="none" kern="1200" dirty="0">
                          <a:solidFill>
                            <a:schemeClr val="tx1"/>
                          </a:solidFill>
                          <a:effectLst/>
                          <a:latin typeface="Times New Roman" panose="02020603050405020304" pitchFamily="18" charset="0"/>
                          <a:ea typeface="+mn-ea"/>
                          <a:cs typeface="Times New Roman" panose="02020603050405020304" pitchFamily="18" charset="0"/>
                        </a:rPr>
                        <a:t>Gen 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32984474"/>
                  </a:ext>
                </a:extLst>
              </a:tr>
              <a:tr h="4969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u="none" dirty="0">
                          <a:solidFill>
                            <a:schemeClr val="tx1"/>
                          </a:solidFill>
                          <a:effectLst/>
                          <a:latin typeface="Times New Roman" panose="02020603050405020304" pitchFamily="18" charset="0"/>
                          <a:cs typeface="Times New Roman" panose="02020603050405020304" pitchFamily="18" charset="0"/>
                        </a:rPr>
                        <a:t>NVIDIA </a:t>
                      </a:r>
                      <a:r>
                        <a:rPr lang="en-US" altLang="zh-TW" sz="1400" b="0" i="0" u="none" kern="1200" dirty="0">
                          <a:solidFill>
                            <a:schemeClr val="tx1"/>
                          </a:solidFill>
                          <a:effectLst/>
                          <a:latin typeface="Times New Roman" panose="02020603050405020304" pitchFamily="18" charset="0"/>
                          <a:ea typeface="+mn-ea"/>
                          <a:cs typeface="Times New Roman" panose="02020603050405020304" pitchFamily="18" charset="0"/>
                        </a:rPr>
                        <a:t>RTX 30 Series</a:t>
                      </a:r>
                      <a:endParaRPr lang="zh-TW" altLang="en-US" sz="14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u="none" dirty="0">
                          <a:solidFill>
                            <a:schemeClr val="tx1"/>
                          </a:solidFill>
                          <a:effectLst/>
                          <a:latin typeface="Times New Roman" panose="02020603050405020304" pitchFamily="18" charset="0"/>
                          <a:cs typeface="Times New Roman" panose="02020603050405020304" pitchFamily="18" charset="0"/>
                        </a:rPr>
                        <a:t>Ampere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i="0" kern="1200" dirty="0">
                          <a:solidFill>
                            <a:schemeClr val="tx1"/>
                          </a:solidFill>
                          <a:effectLst/>
                          <a:latin typeface="Times New Roman" panose="02020603050405020304" pitchFamily="18" charset="0"/>
                          <a:ea typeface="+mn-ea"/>
                          <a:cs typeface="Times New Roman" panose="02020603050405020304" pitchFamily="18" charset="0"/>
                        </a:rPr>
                        <a:t>DirectX® 12-2</a:t>
                      </a:r>
                      <a:endParaRPr lang="en-US" altLang="zh-TW" sz="1400" b="0" i="0" u="none" kern="1200" dirty="0">
                        <a:solidFill>
                          <a:schemeClr val="tx1"/>
                        </a:solidFill>
                        <a:effectLst/>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i="0" u="none" kern="1200" dirty="0">
                          <a:solidFill>
                            <a:schemeClr val="tx1"/>
                          </a:solidFill>
                          <a:effectLst/>
                          <a:latin typeface="Times New Roman" panose="02020603050405020304" pitchFamily="18" charset="0"/>
                          <a:ea typeface="+mn-ea"/>
                          <a:cs typeface="Times New Roman" panose="02020603050405020304" pitchFamily="18" charset="0"/>
                        </a:rPr>
                        <a:t>OpenGL 4.6</a:t>
                      </a:r>
                      <a:endParaRPr lang="zh-TW" altLang="en-US" sz="14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i="0" u="none" kern="1200" dirty="0">
                          <a:solidFill>
                            <a:schemeClr val="tx1"/>
                          </a:solidFill>
                          <a:effectLst/>
                          <a:latin typeface="Times New Roman" panose="02020603050405020304" pitchFamily="18" charset="0"/>
                          <a:ea typeface="+mn-ea"/>
                          <a:cs typeface="Times New Roman" panose="02020603050405020304" pitchFamily="18" charset="0"/>
                        </a:rPr>
                        <a:t>OpenCL 3.0 </a:t>
                      </a:r>
                      <a:endParaRPr lang="zh-TW" altLang="en-US" sz="14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u="none" kern="1200" dirty="0">
                          <a:solidFill>
                            <a:schemeClr val="tx1"/>
                          </a:solidFill>
                          <a:effectLst/>
                          <a:latin typeface="Times New Roman" panose="02020603050405020304" pitchFamily="18" charset="0"/>
                          <a:ea typeface="+mn-ea"/>
                          <a:cs typeface="Times New Roman" panose="02020603050405020304" pitchFamily="18" charset="0"/>
                        </a:rPr>
                        <a:t>Vulkan® 1.3</a:t>
                      </a:r>
                      <a:endParaRPr lang="zh-TW" altLang="en-US" sz="14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u="none" kern="1200" dirty="0">
                          <a:solidFill>
                            <a:schemeClr val="tx1"/>
                          </a:solidFill>
                          <a:effectLst/>
                          <a:latin typeface="Times New Roman" panose="02020603050405020304" pitchFamily="18" charset="0"/>
                          <a:ea typeface="+mn-ea"/>
                          <a:cs typeface="Times New Roman" panose="02020603050405020304" pitchFamily="18" charset="0"/>
                        </a:rPr>
                        <a:t>Gen 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1149400"/>
                  </a:ext>
                </a:extLst>
              </a:tr>
              <a:tr h="4969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u="none" dirty="0">
                          <a:solidFill>
                            <a:schemeClr val="tx1"/>
                          </a:solidFill>
                          <a:effectLst/>
                          <a:latin typeface="Times New Roman" panose="02020603050405020304" pitchFamily="18" charset="0"/>
                          <a:cs typeface="Times New Roman" panose="02020603050405020304" pitchFamily="18" charset="0"/>
                        </a:rPr>
                        <a:t>NVIDIA </a:t>
                      </a:r>
                      <a:r>
                        <a:rPr lang="en-US" altLang="zh-TW" sz="1400" b="0" i="0" u="none" kern="1200" dirty="0">
                          <a:solidFill>
                            <a:schemeClr val="tx1"/>
                          </a:solidFill>
                          <a:effectLst/>
                          <a:latin typeface="Times New Roman" panose="02020603050405020304" pitchFamily="18" charset="0"/>
                          <a:ea typeface="+mn-ea"/>
                          <a:cs typeface="Times New Roman" panose="02020603050405020304" pitchFamily="18" charset="0"/>
                        </a:rPr>
                        <a:t>RTX 20 Series</a:t>
                      </a:r>
                      <a:endParaRPr lang="zh-TW" altLang="en-US" sz="14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u="none" dirty="0">
                          <a:solidFill>
                            <a:schemeClr val="tx1"/>
                          </a:solidFill>
                          <a:effectLst/>
                          <a:latin typeface="Times New Roman" panose="02020603050405020304" pitchFamily="18" charset="0"/>
                          <a:cs typeface="Times New Roman" panose="02020603050405020304" pitchFamily="18" charset="0"/>
                        </a:rPr>
                        <a:t>Turing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0" i="0" kern="1200" dirty="0">
                          <a:solidFill>
                            <a:schemeClr val="tx1"/>
                          </a:solidFill>
                          <a:effectLst/>
                          <a:latin typeface="Times New Roman" panose="02020603050405020304" pitchFamily="18" charset="0"/>
                          <a:ea typeface="+mn-ea"/>
                          <a:cs typeface="Times New Roman" panose="02020603050405020304" pitchFamily="18" charset="0"/>
                        </a:rPr>
                        <a:t>DirectX® 12-2</a:t>
                      </a:r>
                      <a:endParaRPr lang="en-US" altLang="zh-TW" sz="1400" b="0" i="0" u="none" kern="1200" dirty="0">
                        <a:solidFill>
                          <a:schemeClr val="tx1"/>
                        </a:solidFill>
                        <a:effectLst/>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i="0" u="none" kern="1200" dirty="0">
                          <a:solidFill>
                            <a:schemeClr val="tx1"/>
                          </a:solidFill>
                          <a:effectLst/>
                          <a:latin typeface="Times New Roman" panose="02020603050405020304" pitchFamily="18" charset="0"/>
                          <a:ea typeface="+mn-ea"/>
                          <a:cs typeface="Times New Roman" panose="02020603050405020304" pitchFamily="18" charset="0"/>
                        </a:rPr>
                        <a:t>OpenGL 4.6</a:t>
                      </a:r>
                      <a:endParaRPr lang="zh-TW" altLang="en-US" sz="14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i="0" u="none" kern="1200" dirty="0">
                          <a:solidFill>
                            <a:schemeClr val="tx1"/>
                          </a:solidFill>
                          <a:effectLst/>
                          <a:latin typeface="Times New Roman" panose="02020603050405020304" pitchFamily="18" charset="0"/>
                          <a:ea typeface="+mn-ea"/>
                          <a:cs typeface="Times New Roman" panose="02020603050405020304" pitchFamily="18" charset="0"/>
                        </a:rPr>
                        <a:t>OpenCL 3.0 </a:t>
                      </a:r>
                      <a:endParaRPr lang="zh-TW" altLang="en-US" sz="14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u="none" kern="1200" dirty="0">
                          <a:solidFill>
                            <a:schemeClr val="tx1"/>
                          </a:solidFill>
                          <a:effectLst/>
                          <a:latin typeface="Times New Roman" panose="02020603050405020304" pitchFamily="18" charset="0"/>
                          <a:ea typeface="+mn-ea"/>
                          <a:cs typeface="Times New Roman" panose="02020603050405020304" pitchFamily="18" charset="0"/>
                        </a:rPr>
                        <a:t>Vulkan® 1.3</a:t>
                      </a:r>
                      <a:endParaRPr lang="zh-TW" altLang="en-US" sz="14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u="none" kern="1200" dirty="0">
                          <a:solidFill>
                            <a:schemeClr val="tx1"/>
                          </a:solidFill>
                          <a:effectLst/>
                          <a:latin typeface="Times New Roman" panose="02020603050405020304" pitchFamily="18" charset="0"/>
                          <a:ea typeface="+mn-ea"/>
                          <a:cs typeface="Times New Roman" panose="02020603050405020304" pitchFamily="18" charset="0"/>
                        </a:rPr>
                        <a:t>Gen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2529259"/>
                  </a:ext>
                </a:extLst>
              </a:tr>
              <a:tr h="4969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u="none" dirty="0">
                          <a:solidFill>
                            <a:schemeClr val="tx1"/>
                          </a:solidFill>
                          <a:effectLst/>
                          <a:latin typeface="Times New Roman" panose="02020603050405020304" pitchFamily="18" charset="0"/>
                          <a:cs typeface="Times New Roman" panose="02020603050405020304" pitchFamily="18" charset="0"/>
                        </a:rPr>
                        <a:t>NVIDIA </a:t>
                      </a:r>
                      <a:r>
                        <a:rPr lang="en-US" altLang="zh-TW" sz="1400" b="0" i="0" u="none" kern="1200" dirty="0">
                          <a:solidFill>
                            <a:schemeClr val="tx1"/>
                          </a:solidFill>
                          <a:effectLst/>
                          <a:latin typeface="Times New Roman" panose="02020603050405020304" pitchFamily="18" charset="0"/>
                          <a:ea typeface="+mn-ea"/>
                          <a:cs typeface="Times New Roman" panose="02020603050405020304" pitchFamily="18" charset="0"/>
                        </a:rPr>
                        <a:t>GTX 16 Series</a:t>
                      </a:r>
                      <a:endParaRPr lang="zh-TW" altLang="en-US" sz="14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u="none" dirty="0">
                          <a:solidFill>
                            <a:schemeClr val="tx1"/>
                          </a:solidFill>
                          <a:effectLst/>
                          <a:latin typeface="Times New Roman" panose="02020603050405020304" pitchFamily="18" charset="0"/>
                          <a:cs typeface="Times New Roman" panose="02020603050405020304" pitchFamily="18" charset="0"/>
                        </a:rPr>
                        <a:t>Turing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i="0" kern="1200" dirty="0">
                          <a:solidFill>
                            <a:schemeClr val="tx1"/>
                          </a:solidFill>
                          <a:effectLst/>
                          <a:latin typeface="Times New Roman" panose="02020603050405020304" pitchFamily="18" charset="0"/>
                          <a:ea typeface="+mn-ea"/>
                          <a:cs typeface="Times New Roman" panose="02020603050405020304" pitchFamily="18" charset="0"/>
                        </a:rPr>
                        <a:t>DirectX® 12-1</a:t>
                      </a:r>
                      <a:endParaRPr lang="en-US" altLang="zh-TW" sz="1400" b="0" i="0" u="none" kern="1200" dirty="0">
                        <a:solidFill>
                          <a:schemeClr val="tx1"/>
                        </a:solidFill>
                        <a:effectLst/>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i="0" u="none" kern="1200" dirty="0">
                          <a:solidFill>
                            <a:schemeClr val="tx1"/>
                          </a:solidFill>
                          <a:effectLst/>
                          <a:latin typeface="Times New Roman" panose="02020603050405020304" pitchFamily="18" charset="0"/>
                          <a:ea typeface="+mn-ea"/>
                          <a:cs typeface="Times New Roman" panose="02020603050405020304" pitchFamily="18" charset="0"/>
                        </a:rPr>
                        <a:t>OpenGL 4.6</a:t>
                      </a:r>
                      <a:endParaRPr lang="zh-TW" altLang="en-US" sz="14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i="0" u="none" kern="1200" dirty="0">
                          <a:solidFill>
                            <a:schemeClr val="tx1"/>
                          </a:solidFill>
                          <a:effectLst/>
                          <a:latin typeface="Times New Roman" panose="02020603050405020304" pitchFamily="18" charset="0"/>
                          <a:ea typeface="+mn-ea"/>
                          <a:cs typeface="Times New Roman" panose="02020603050405020304" pitchFamily="18" charset="0"/>
                        </a:rPr>
                        <a:t>OpenCL 3.0 </a:t>
                      </a:r>
                      <a:endParaRPr lang="zh-TW" altLang="en-US" sz="14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u="none" kern="1200" dirty="0">
                          <a:solidFill>
                            <a:schemeClr val="tx1"/>
                          </a:solidFill>
                          <a:effectLst/>
                          <a:latin typeface="Times New Roman" panose="02020603050405020304" pitchFamily="18" charset="0"/>
                          <a:ea typeface="+mn-ea"/>
                          <a:cs typeface="Times New Roman" panose="02020603050405020304" pitchFamily="18" charset="0"/>
                        </a:rPr>
                        <a:t>Vulkan® 1.3</a:t>
                      </a:r>
                      <a:endParaRPr lang="zh-TW" altLang="en-US" sz="14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u="none" kern="1200" dirty="0">
                          <a:solidFill>
                            <a:schemeClr val="tx1"/>
                          </a:solidFill>
                          <a:effectLst/>
                          <a:latin typeface="Times New Roman" panose="02020603050405020304" pitchFamily="18" charset="0"/>
                          <a:ea typeface="+mn-ea"/>
                          <a:cs typeface="Times New Roman" panose="02020603050405020304" pitchFamily="18" charset="0"/>
                        </a:rPr>
                        <a:t>Gen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0674360"/>
                  </a:ext>
                </a:extLst>
              </a:tr>
              <a:tr h="4969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u="none" dirty="0">
                          <a:solidFill>
                            <a:schemeClr val="tx1"/>
                          </a:solidFill>
                          <a:effectLst/>
                          <a:latin typeface="Times New Roman" panose="02020603050405020304" pitchFamily="18" charset="0"/>
                          <a:cs typeface="Times New Roman" panose="02020603050405020304" pitchFamily="18" charset="0"/>
                        </a:rPr>
                        <a:t>NVIDIA </a:t>
                      </a:r>
                      <a:r>
                        <a:rPr lang="en-US" altLang="zh-TW" sz="1400" b="0" i="0" u="none" kern="1200" dirty="0">
                          <a:solidFill>
                            <a:schemeClr val="tx1"/>
                          </a:solidFill>
                          <a:effectLst/>
                          <a:latin typeface="Times New Roman" panose="02020603050405020304" pitchFamily="18" charset="0"/>
                          <a:ea typeface="+mn-ea"/>
                          <a:cs typeface="Times New Roman" panose="02020603050405020304" pitchFamily="18" charset="0"/>
                        </a:rPr>
                        <a:t>GTX 10 Series</a:t>
                      </a:r>
                      <a:endParaRPr lang="zh-TW" altLang="en-US" sz="14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u="none" dirty="0">
                          <a:solidFill>
                            <a:schemeClr val="tx1"/>
                          </a:solidFill>
                          <a:effectLst/>
                          <a:latin typeface="Times New Roman" panose="02020603050405020304" pitchFamily="18" charset="0"/>
                          <a:cs typeface="Times New Roman" panose="02020603050405020304" pitchFamily="18" charset="0"/>
                        </a:rPr>
                        <a:t>Pascal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i="0" kern="1200" dirty="0">
                          <a:solidFill>
                            <a:schemeClr val="tx1"/>
                          </a:solidFill>
                          <a:effectLst/>
                          <a:latin typeface="Times New Roman" panose="02020603050405020304" pitchFamily="18" charset="0"/>
                          <a:ea typeface="+mn-ea"/>
                          <a:cs typeface="Times New Roman" panose="02020603050405020304" pitchFamily="18" charset="0"/>
                        </a:rPr>
                        <a:t>DirectX® 12-1</a:t>
                      </a:r>
                      <a:endParaRPr lang="en-US" altLang="zh-TW" sz="1400" b="0" i="0" u="none" kern="1200" dirty="0">
                        <a:solidFill>
                          <a:schemeClr val="tx1"/>
                        </a:solidFill>
                        <a:effectLst/>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i="0" u="none" kern="1200" dirty="0">
                          <a:solidFill>
                            <a:schemeClr val="tx1"/>
                          </a:solidFill>
                          <a:effectLst/>
                          <a:latin typeface="Times New Roman" panose="02020603050405020304" pitchFamily="18" charset="0"/>
                          <a:ea typeface="+mn-ea"/>
                          <a:cs typeface="Times New Roman" panose="02020603050405020304" pitchFamily="18" charset="0"/>
                        </a:rPr>
                        <a:t>OpenGL 4.6</a:t>
                      </a:r>
                      <a:endParaRPr lang="zh-TW" altLang="en-US" sz="14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i="0" u="none" kern="1200" dirty="0">
                          <a:solidFill>
                            <a:schemeClr val="tx1"/>
                          </a:solidFill>
                          <a:effectLst/>
                          <a:latin typeface="Times New Roman" panose="02020603050405020304" pitchFamily="18" charset="0"/>
                          <a:ea typeface="+mn-ea"/>
                          <a:cs typeface="Times New Roman" panose="02020603050405020304" pitchFamily="18" charset="0"/>
                        </a:rPr>
                        <a:t>OpenCL 3.0 </a:t>
                      </a:r>
                      <a:endParaRPr lang="zh-TW" altLang="en-US" sz="14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u="none" kern="1200" dirty="0">
                          <a:solidFill>
                            <a:schemeClr val="tx1"/>
                          </a:solidFill>
                          <a:effectLst/>
                          <a:latin typeface="Times New Roman" panose="02020603050405020304" pitchFamily="18" charset="0"/>
                          <a:ea typeface="+mn-ea"/>
                          <a:cs typeface="Times New Roman" panose="02020603050405020304" pitchFamily="18" charset="0"/>
                        </a:rPr>
                        <a:t>Vulkan® 1.3</a:t>
                      </a:r>
                      <a:endParaRPr lang="zh-TW" altLang="en-US" sz="14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u="none" kern="1200" dirty="0">
                          <a:solidFill>
                            <a:schemeClr val="tx1"/>
                          </a:solidFill>
                          <a:effectLst/>
                          <a:latin typeface="Times New Roman" panose="02020603050405020304" pitchFamily="18" charset="0"/>
                          <a:ea typeface="+mn-ea"/>
                          <a:cs typeface="Times New Roman" panose="02020603050405020304" pitchFamily="18" charset="0"/>
                        </a:rPr>
                        <a:t>Gen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9011255"/>
                  </a:ext>
                </a:extLst>
              </a:tr>
              <a:tr h="4969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u="none" dirty="0">
                          <a:solidFill>
                            <a:schemeClr val="tx1"/>
                          </a:solidFill>
                          <a:effectLst/>
                          <a:latin typeface="Times New Roman" panose="02020603050405020304" pitchFamily="18" charset="0"/>
                          <a:cs typeface="Times New Roman" panose="02020603050405020304" pitchFamily="18" charset="0"/>
                        </a:rPr>
                        <a:t>NVIDIA </a:t>
                      </a:r>
                      <a:r>
                        <a:rPr lang="en-US" altLang="zh-TW" sz="1400" b="0" i="0" u="none" kern="1200" dirty="0">
                          <a:solidFill>
                            <a:schemeClr val="tx1"/>
                          </a:solidFill>
                          <a:effectLst/>
                          <a:latin typeface="Times New Roman" panose="02020603050405020304" pitchFamily="18" charset="0"/>
                          <a:ea typeface="+mn-ea"/>
                          <a:cs typeface="Times New Roman" panose="02020603050405020304" pitchFamily="18" charset="0"/>
                        </a:rPr>
                        <a:t>GTX 900 Series</a:t>
                      </a:r>
                      <a:endParaRPr lang="zh-TW" altLang="en-US" sz="14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u="none" dirty="0">
                          <a:solidFill>
                            <a:schemeClr val="tx1"/>
                          </a:solidFill>
                          <a:effectLst/>
                          <a:latin typeface="Times New Roman" panose="02020603050405020304" pitchFamily="18" charset="0"/>
                          <a:cs typeface="Times New Roman" panose="02020603050405020304" pitchFamily="18" charset="0"/>
                        </a:rPr>
                        <a:t>Maxwell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i="0" kern="1200" dirty="0">
                          <a:solidFill>
                            <a:schemeClr val="tx1"/>
                          </a:solidFill>
                          <a:effectLst/>
                          <a:latin typeface="Times New Roman" panose="02020603050405020304" pitchFamily="18" charset="0"/>
                          <a:ea typeface="+mn-ea"/>
                          <a:cs typeface="Times New Roman" panose="02020603050405020304" pitchFamily="18" charset="0"/>
                        </a:rPr>
                        <a:t>DirectX® 11-1</a:t>
                      </a:r>
                      <a:endParaRPr lang="en-US" altLang="zh-TW" sz="1400" b="0" i="0" u="none" kern="1200" dirty="0">
                        <a:solidFill>
                          <a:schemeClr val="tx1"/>
                        </a:solidFill>
                        <a:effectLst/>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i="0" u="none" kern="1200" dirty="0">
                          <a:solidFill>
                            <a:schemeClr val="tx1"/>
                          </a:solidFill>
                          <a:effectLst/>
                          <a:latin typeface="Times New Roman" panose="02020603050405020304" pitchFamily="18" charset="0"/>
                          <a:ea typeface="+mn-ea"/>
                          <a:cs typeface="Times New Roman" panose="02020603050405020304" pitchFamily="18" charset="0"/>
                        </a:rPr>
                        <a:t>OpenGL 3.3</a:t>
                      </a:r>
                      <a:endParaRPr lang="zh-TW" altLang="en-US" sz="14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i="0" u="none" kern="1200" dirty="0">
                          <a:solidFill>
                            <a:schemeClr val="tx1"/>
                          </a:solidFill>
                          <a:effectLst/>
                          <a:latin typeface="Times New Roman" panose="02020603050405020304" pitchFamily="18" charset="0"/>
                          <a:ea typeface="+mn-ea"/>
                          <a:cs typeface="Times New Roman" panose="02020603050405020304" pitchFamily="18" charset="0"/>
                        </a:rPr>
                        <a:t>OpenCL 1.1</a:t>
                      </a:r>
                      <a:endParaRPr lang="zh-TW" altLang="en-US" sz="14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0" dirty="0">
                          <a:solidFill>
                            <a:schemeClr val="tx1"/>
                          </a:solidFill>
                          <a:latin typeface="Times New Roman" panose="02020603050405020304" pitchFamily="18" charset="0"/>
                          <a:cs typeface="Times New Roman" panose="02020603050405020304" pitchFamily="18" charset="0"/>
                        </a:rPr>
                        <a:t>N/A</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u="none" kern="1200" dirty="0">
                          <a:solidFill>
                            <a:schemeClr val="tx1"/>
                          </a:solidFill>
                          <a:effectLst/>
                          <a:latin typeface="Times New Roman" panose="02020603050405020304" pitchFamily="18" charset="0"/>
                          <a:ea typeface="+mn-ea"/>
                          <a:cs typeface="Times New Roman" panose="02020603050405020304" pitchFamily="18" charset="0"/>
                        </a:rPr>
                        <a:t>Gen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44716852"/>
                  </a:ext>
                </a:extLst>
              </a:tr>
              <a:tr h="4969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u="none" kern="1200" dirty="0">
                          <a:solidFill>
                            <a:schemeClr val="tx1"/>
                          </a:solidFill>
                          <a:effectLst/>
                          <a:latin typeface="Times New Roman" panose="02020603050405020304" pitchFamily="18" charset="0"/>
                          <a:ea typeface="+mn-ea"/>
                          <a:cs typeface="Times New Roman" panose="02020603050405020304" pitchFamily="18" charset="0"/>
                        </a:rPr>
                        <a:t>AMD </a:t>
                      </a:r>
                      <a:r>
                        <a:rPr lang="pt-BR" altLang="zh-TW" sz="1400" b="0" u="none" kern="1200" dirty="0">
                          <a:solidFill>
                            <a:schemeClr val="tx1"/>
                          </a:solidFill>
                          <a:effectLst/>
                          <a:latin typeface="Times New Roman" panose="02020603050405020304" pitchFamily="18" charset="0"/>
                          <a:ea typeface="+mn-ea"/>
                          <a:cs typeface="Times New Roman" panose="02020603050405020304" pitchFamily="18" charset="0"/>
                        </a:rPr>
                        <a:t>Radeon™  RX </a:t>
                      </a:r>
                      <a:r>
                        <a:rPr lang="en-US" altLang="zh-TW" sz="1400" b="0" u="none" kern="1200" dirty="0">
                          <a:solidFill>
                            <a:schemeClr val="tx1"/>
                          </a:solidFill>
                          <a:effectLst/>
                          <a:latin typeface="Times New Roman" panose="02020603050405020304" pitchFamily="18" charset="0"/>
                          <a:ea typeface="+mn-ea"/>
                          <a:cs typeface="Times New Roman" panose="02020603050405020304" pitchFamily="18" charset="0"/>
                        </a:rPr>
                        <a:t>7900</a:t>
                      </a:r>
                      <a:endParaRPr lang="zh-TW" altLang="en-US" sz="1400" b="0" u="none" kern="1200" dirty="0">
                        <a:solidFill>
                          <a:schemeClr val="tx1"/>
                        </a:solidFill>
                        <a:effectLst/>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u="none" kern="1200" dirty="0">
                          <a:solidFill>
                            <a:schemeClr val="tx1"/>
                          </a:solidFill>
                          <a:effectLst/>
                          <a:latin typeface="Times New Roman" panose="02020603050405020304" pitchFamily="18" charset="0"/>
                          <a:ea typeface="+mn-ea"/>
                          <a:cs typeface="Times New Roman" panose="02020603050405020304" pitchFamily="18" charset="0"/>
                        </a:rPr>
                        <a:t>AMD RDNA™ 3</a:t>
                      </a:r>
                      <a:endParaRPr lang="zh-TW" altLang="en-US" sz="1400" b="0" u="none" kern="1200" dirty="0">
                        <a:solidFill>
                          <a:schemeClr val="tx1"/>
                        </a:solidFill>
                        <a:effectLst/>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0" i="0" kern="1200" dirty="0">
                          <a:solidFill>
                            <a:schemeClr val="tx1"/>
                          </a:solidFill>
                          <a:effectLst/>
                          <a:latin typeface="Times New Roman" panose="02020603050405020304" pitchFamily="18" charset="0"/>
                          <a:ea typeface="+mn-ea"/>
                          <a:cs typeface="Times New Roman" panose="02020603050405020304" pitchFamily="18" charset="0"/>
                        </a:rPr>
                        <a:t>DirectX® 12-2</a:t>
                      </a:r>
                      <a:endParaRPr lang="en-US" altLang="zh-TW" sz="1400" b="0" i="0" u="none" kern="1200" dirty="0">
                        <a:solidFill>
                          <a:schemeClr val="tx1"/>
                        </a:solidFill>
                        <a:effectLst/>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i="0" u="none" kern="1200" dirty="0">
                          <a:solidFill>
                            <a:schemeClr val="tx1"/>
                          </a:solidFill>
                          <a:effectLst/>
                          <a:latin typeface="Times New Roman" panose="02020603050405020304" pitchFamily="18" charset="0"/>
                          <a:ea typeface="+mn-ea"/>
                          <a:cs typeface="Times New Roman" panose="02020603050405020304" pitchFamily="18" charset="0"/>
                        </a:rPr>
                        <a:t>OpenGL 4.6</a:t>
                      </a:r>
                      <a:endParaRPr lang="zh-TW" altLang="en-US" sz="14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i="0" u="none" kern="1200" dirty="0">
                          <a:solidFill>
                            <a:schemeClr val="tx1"/>
                          </a:solidFill>
                          <a:effectLst/>
                          <a:latin typeface="Times New Roman" panose="02020603050405020304" pitchFamily="18" charset="0"/>
                          <a:ea typeface="+mn-ea"/>
                          <a:cs typeface="Times New Roman" panose="02020603050405020304" pitchFamily="18" charset="0"/>
                        </a:rPr>
                        <a:t>OpenCL 2.2</a:t>
                      </a:r>
                      <a:endParaRPr lang="zh-TW" altLang="en-US" sz="14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u="none" kern="1200" dirty="0">
                          <a:solidFill>
                            <a:schemeClr val="tx1"/>
                          </a:solidFill>
                          <a:effectLst/>
                          <a:latin typeface="Times New Roman" panose="02020603050405020304" pitchFamily="18" charset="0"/>
                          <a:ea typeface="+mn-ea"/>
                          <a:cs typeface="Times New Roman" panose="02020603050405020304" pitchFamily="18" charset="0"/>
                        </a:rPr>
                        <a:t>Vulkan® 1.3</a:t>
                      </a:r>
                      <a:endParaRPr lang="zh-TW" altLang="en-US" sz="14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u="none" kern="1200" dirty="0">
                          <a:solidFill>
                            <a:schemeClr val="tx1"/>
                          </a:solidFill>
                          <a:effectLst/>
                          <a:latin typeface="Times New Roman" panose="02020603050405020304" pitchFamily="18" charset="0"/>
                          <a:ea typeface="+mn-ea"/>
                          <a:cs typeface="Times New Roman" panose="02020603050405020304" pitchFamily="18" charset="0"/>
                        </a:rPr>
                        <a:t>Gen 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14443994"/>
                  </a:ext>
                </a:extLst>
              </a:tr>
              <a:tr h="4969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u="none" kern="1200" dirty="0">
                          <a:solidFill>
                            <a:schemeClr val="tx1"/>
                          </a:solidFill>
                          <a:effectLst/>
                          <a:latin typeface="Times New Roman" panose="02020603050405020304" pitchFamily="18" charset="0"/>
                          <a:ea typeface="+mn-ea"/>
                          <a:cs typeface="Times New Roman" panose="02020603050405020304" pitchFamily="18" charset="0"/>
                        </a:rPr>
                        <a:t>AMD </a:t>
                      </a:r>
                      <a:r>
                        <a:rPr lang="pt-BR" altLang="zh-TW" sz="1400" b="0" u="none" kern="1200" dirty="0">
                          <a:solidFill>
                            <a:schemeClr val="tx1"/>
                          </a:solidFill>
                          <a:effectLst/>
                          <a:latin typeface="Times New Roman" panose="02020603050405020304" pitchFamily="18" charset="0"/>
                          <a:ea typeface="+mn-ea"/>
                          <a:cs typeface="Times New Roman" panose="02020603050405020304" pitchFamily="18" charset="0"/>
                        </a:rPr>
                        <a:t>Radeon™  RX </a:t>
                      </a:r>
                      <a:r>
                        <a:rPr lang="en-US" altLang="zh-TW" sz="1400" b="0" u="none" kern="1200" dirty="0">
                          <a:solidFill>
                            <a:schemeClr val="tx1"/>
                          </a:solidFill>
                          <a:effectLst/>
                          <a:latin typeface="Times New Roman" panose="02020603050405020304" pitchFamily="18" charset="0"/>
                          <a:ea typeface="+mn-ea"/>
                          <a:cs typeface="Times New Roman" panose="02020603050405020304" pitchFamily="18" charset="0"/>
                        </a:rPr>
                        <a:t>6900</a:t>
                      </a:r>
                      <a:endParaRPr lang="zh-TW" altLang="en-US" sz="1400" b="0" u="none" kern="1200" dirty="0">
                        <a:solidFill>
                          <a:schemeClr val="tx1"/>
                        </a:solidFill>
                        <a:effectLst/>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u="none" kern="1200" dirty="0">
                          <a:solidFill>
                            <a:schemeClr val="tx1"/>
                          </a:solidFill>
                          <a:effectLst/>
                          <a:latin typeface="Times New Roman" panose="02020603050405020304" pitchFamily="18" charset="0"/>
                          <a:ea typeface="+mn-ea"/>
                          <a:cs typeface="Times New Roman" panose="02020603050405020304" pitchFamily="18" charset="0"/>
                        </a:rPr>
                        <a:t>AMD RDNA™ 2</a:t>
                      </a:r>
                      <a:endParaRPr lang="zh-TW" altLang="en-US" sz="1400" b="0" u="none" kern="1200" dirty="0">
                        <a:solidFill>
                          <a:schemeClr val="tx1"/>
                        </a:solidFill>
                        <a:effectLst/>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0" i="0" kern="1200" dirty="0">
                          <a:solidFill>
                            <a:schemeClr val="tx1"/>
                          </a:solidFill>
                          <a:effectLst/>
                          <a:latin typeface="Times New Roman" panose="02020603050405020304" pitchFamily="18" charset="0"/>
                          <a:ea typeface="+mn-ea"/>
                          <a:cs typeface="Times New Roman" panose="02020603050405020304" pitchFamily="18" charset="0"/>
                        </a:rPr>
                        <a:t>DirectX® 12-2</a:t>
                      </a:r>
                      <a:endParaRPr lang="en-US" altLang="zh-TW" sz="1400" b="0" i="0" u="none" kern="1200" dirty="0">
                        <a:solidFill>
                          <a:schemeClr val="tx1"/>
                        </a:solidFill>
                        <a:effectLst/>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i="0" u="none" kern="1200" dirty="0">
                          <a:solidFill>
                            <a:schemeClr val="tx1"/>
                          </a:solidFill>
                          <a:effectLst/>
                          <a:latin typeface="Times New Roman" panose="02020603050405020304" pitchFamily="18" charset="0"/>
                          <a:ea typeface="+mn-ea"/>
                          <a:cs typeface="Times New Roman" panose="02020603050405020304" pitchFamily="18" charset="0"/>
                        </a:rPr>
                        <a:t>OpenGL 4.6</a:t>
                      </a:r>
                      <a:endParaRPr lang="zh-TW" altLang="en-US" sz="14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i="0" u="none" kern="1200" dirty="0">
                          <a:solidFill>
                            <a:schemeClr val="tx1"/>
                          </a:solidFill>
                          <a:effectLst/>
                          <a:latin typeface="Times New Roman" panose="02020603050405020304" pitchFamily="18" charset="0"/>
                          <a:ea typeface="+mn-ea"/>
                          <a:cs typeface="Times New Roman" panose="02020603050405020304" pitchFamily="18" charset="0"/>
                        </a:rPr>
                        <a:t>OpenCL 2.1</a:t>
                      </a:r>
                      <a:endParaRPr lang="zh-TW" altLang="en-US" sz="14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u="none" kern="1200" dirty="0">
                          <a:solidFill>
                            <a:schemeClr val="tx1"/>
                          </a:solidFill>
                          <a:effectLst/>
                          <a:latin typeface="Times New Roman" panose="02020603050405020304" pitchFamily="18" charset="0"/>
                          <a:ea typeface="+mn-ea"/>
                          <a:cs typeface="Times New Roman" panose="02020603050405020304" pitchFamily="18" charset="0"/>
                        </a:rPr>
                        <a:t>Vulkan® 1.3</a:t>
                      </a:r>
                      <a:endParaRPr lang="zh-TW" altLang="en-US" sz="14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u="none" kern="1200" dirty="0">
                          <a:solidFill>
                            <a:schemeClr val="tx1"/>
                          </a:solidFill>
                          <a:effectLst/>
                          <a:latin typeface="Times New Roman" panose="02020603050405020304" pitchFamily="18" charset="0"/>
                          <a:ea typeface="+mn-ea"/>
                          <a:cs typeface="Times New Roman" panose="02020603050405020304" pitchFamily="18" charset="0"/>
                        </a:rPr>
                        <a:t>Gen 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5022969"/>
                  </a:ext>
                </a:extLst>
              </a:tr>
              <a:tr h="4969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dirty="0">
                          <a:solidFill>
                            <a:schemeClr val="tx1"/>
                          </a:solidFill>
                          <a:latin typeface="Times New Roman" panose="02020603050405020304" pitchFamily="18" charset="0"/>
                          <a:cs typeface="Times New Roman" panose="02020603050405020304" pitchFamily="18" charset="0"/>
                        </a:rPr>
                        <a:t>AMD </a:t>
                      </a:r>
                      <a:r>
                        <a:rPr lang="pt-BR" altLang="zh-TW" sz="1400" b="0" i="0" kern="1200" dirty="0">
                          <a:solidFill>
                            <a:schemeClr val="dk1"/>
                          </a:solidFill>
                          <a:effectLst/>
                          <a:latin typeface="Times New Roman" panose="02020603050405020304" pitchFamily="18" charset="0"/>
                          <a:ea typeface="+mn-ea"/>
                          <a:cs typeface="Times New Roman" panose="02020603050405020304" pitchFamily="18" charset="0"/>
                        </a:rPr>
                        <a:t>Radeon™  RX </a:t>
                      </a:r>
                      <a:r>
                        <a:rPr lang="en-US" altLang="zh-TW" sz="1400" b="0" dirty="0">
                          <a:solidFill>
                            <a:schemeClr val="tx1"/>
                          </a:solidFill>
                          <a:latin typeface="Times New Roman" panose="02020603050405020304" pitchFamily="18" charset="0"/>
                          <a:cs typeface="Times New Roman" panose="02020603050405020304" pitchFamily="18" charset="0"/>
                        </a:rPr>
                        <a:t>6800</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u="none" kern="1200" dirty="0">
                          <a:solidFill>
                            <a:schemeClr val="tx1"/>
                          </a:solidFill>
                          <a:effectLst/>
                          <a:latin typeface="Times New Roman" panose="02020603050405020304" pitchFamily="18" charset="0"/>
                          <a:ea typeface="+mn-ea"/>
                          <a:cs typeface="Times New Roman" panose="02020603050405020304" pitchFamily="18" charset="0"/>
                        </a:rPr>
                        <a:t>AMD RDNA™ 2</a:t>
                      </a:r>
                      <a:endParaRPr lang="zh-TW" altLang="en-US" sz="1400" b="0" u="none" kern="1200" dirty="0">
                        <a:solidFill>
                          <a:schemeClr val="tx1"/>
                        </a:solidFill>
                        <a:effectLst/>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b="0" i="0" kern="1200" dirty="0">
                          <a:solidFill>
                            <a:schemeClr val="tx1"/>
                          </a:solidFill>
                          <a:effectLst/>
                          <a:latin typeface="Times New Roman" panose="02020603050405020304" pitchFamily="18" charset="0"/>
                          <a:ea typeface="+mn-ea"/>
                          <a:cs typeface="Times New Roman" panose="02020603050405020304" pitchFamily="18" charset="0"/>
                        </a:rPr>
                        <a:t>DirectX® 12-2</a:t>
                      </a:r>
                      <a:endParaRPr lang="en-US" altLang="zh-TW" sz="1400" b="0" i="0" u="none" kern="1200" dirty="0">
                        <a:solidFill>
                          <a:schemeClr val="tx1"/>
                        </a:solidFill>
                        <a:effectLst/>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i="0" u="none" kern="1200" dirty="0">
                          <a:solidFill>
                            <a:schemeClr val="tx1"/>
                          </a:solidFill>
                          <a:effectLst/>
                          <a:latin typeface="Times New Roman" panose="02020603050405020304" pitchFamily="18" charset="0"/>
                          <a:ea typeface="+mn-ea"/>
                          <a:cs typeface="Times New Roman" panose="02020603050405020304" pitchFamily="18" charset="0"/>
                        </a:rPr>
                        <a:t>OpenGL 4.6</a:t>
                      </a:r>
                      <a:endParaRPr lang="zh-TW" altLang="en-US" sz="14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i="0" u="none" kern="1200" dirty="0">
                          <a:solidFill>
                            <a:schemeClr val="tx1"/>
                          </a:solidFill>
                          <a:effectLst/>
                          <a:latin typeface="Times New Roman" panose="02020603050405020304" pitchFamily="18" charset="0"/>
                          <a:ea typeface="+mn-ea"/>
                          <a:cs typeface="Times New Roman" panose="02020603050405020304" pitchFamily="18" charset="0"/>
                        </a:rPr>
                        <a:t>OpenCL 2.1</a:t>
                      </a:r>
                      <a:endParaRPr lang="zh-TW" altLang="en-US" sz="14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u="none" kern="1200" dirty="0">
                          <a:solidFill>
                            <a:schemeClr val="tx1"/>
                          </a:solidFill>
                          <a:effectLst/>
                          <a:latin typeface="Times New Roman" panose="02020603050405020304" pitchFamily="18" charset="0"/>
                          <a:ea typeface="+mn-ea"/>
                          <a:cs typeface="Times New Roman" panose="02020603050405020304" pitchFamily="18" charset="0"/>
                        </a:rPr>
                        <a:t>Vulkan® 1.3</a:t>
                      </a:r>
                      <a:endParaRPr lang="zh-TW" altLang="en-US" sz="14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u="none" kern="1200" dirty="0">
                          <a:solidFill>
                            <a:schemeClr val="tx1"/>
                          </a:solidFill>
                          <a:effectLst/>
                          <a:latin typeface="Times New Roman" panose="02020603050405020304" pitchFamily="18" charset="0"/>
                          <a:ea typeface="+mn-ea"/>
                          <a:cs typeface="Times New Roman" panose="02020603050405020304" pitchFamily="18" charset="0"/>
                        </a:rPr>
                        <a:t>Gen 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4389584"/>
                  </a:ext>
                </a:extLst>
              </a:tr>
            </a:tbl>
          </a:graphicData>
        </a:graphic>
      </p:graphicFrame>
      <p:sp>
        <p:nvSpPr>
          <p:cNvPr id="7" name="文字方塊 6">
            <a:extLst>
              <a:ext uri="{FF2B5EF4-FFF2-40B4-BE49-F238E27FC236}">
                <a16:creationId xmlns:a16="http://schemas.microsoft.com/office/drawing/2014/main" id="{E6FBBCF8-385F-39A6-58FC-D7C4232AAD07}"/>
              </a:ext>
            </a:extLst>
          </p:cNvPr>
          <p:cNvSpPr txBox="1"/>
          <p:nvPr/>
        </p:nvSpPr>
        <p:spPr>
          <a:xfrm>
            <a:off x="9013825" y="568559"/>
            <a:ext cx="2659605" cy="307777"/>
          </a:xfrm>
          <a:prstGeom prst="rect">
            <a:avLst/>
          </a:prstGeom>
          <a:noFill/>
        </p:spPr>
        <p:txBody>
          <a:bodyPr wrap="square">
            <a:spAutoFit/>
          </a:bodyPr>
          <a:lstStyle/>
          <a:p>
            <a:r>
              <a:rPr lang="en-US" altLang="zh-TW" sz="1400" dirty="0">
                <a:latin typeface="Times New Roman" panose="02020603050405020304" pitchFamily="18" charset="0"/>
                <a:cs typeface="Times New Roman" panose="02020603050405020304" pitchFamily="18" charset="0"/>
              </a:rPr>
              <a:t>Information from official website. </a:t>
            </a:r>
          </a:p>
        </p:txBody>
      </p:sp>
      <p:pic>
        <p:nvPicPr>
          <p:cNvPr id="1026" name="Picture 2" descr="Star ">
            <a:extLst>
              <a:ext uri="{FF2B5EF4-FFF2-40B4-BE49-F238E27FC236}">
                <a16:creationId xmlns:a16="http://schemas.microsoft.com/office/drawing/2014/main" id="{B3B0BBCA-6DC3-D527-278F-56B4B95D65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580" y="1484254"/>
            <a:ext cx="450850" cy="4508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Star ">
            <a:extLst>
              <a:ext uri="{FF2B5EF4-FFF2-40B4-BE49-F238E27FC236}">
                <a16:creationId xmlns:a16="http://schemas.microsoft.com/office/drawing/2014/main" id="{B575BFEC-01AF-C4F7-2C46-FA8060A8C2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580" y="4472047"/>
            <a:ext cx="450850" cy="45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790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802EA6B-99F6-4C50-8C99-A79E360C6569}"/>
              </a:ext>
            </a:extLst>
          </p:cNvPr>
          <p:cNvSpPr/>
          <p:nvPr/>
        </p:nvSpPr>
        <p:spPr>
          <a:xfrm>
            <a:off x="233362" y="245872"/>
            <a:ext cx="11725276" cy="597395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椭圆 4">
            <a:extLst>
              <a:ext uri="{FF2B5EF4-FFF2-40B4-BE49-F238E27FC236}">
                <a16:creationId xmlns:a16="http://schemas.microsoft.com/office/drawing/2014/main" id="{A170D15F-981C-4296-BC4E-B7ED449F3150}"/>
              </a:ext>
            </a:extLst>
          </p:cNvPr>
          <p:cNvSpPr/>
          <p:nvPr/>
        </p:nvSpPr>
        <p:spPr>
          <a:xfrm>
            <a:off x="5003409" y="833192"/>
            <a:ext cx="2185182" cy="2185182"/>
          </a:xfrm>
          <a:prstGeom prst="ellipse">
            <a:avLst/>
          </a:prstGeom>
          <a:solidFill>
            <a:schemeClr val="accent5">
              <a:lumMod val="75000"/>
            </a:schemeClr>
          </a:solidFill>
          <a:ln>
            <a:noFill/>
          </a:ln>
          <a:effectLst>
            <a:outerShdw blurRad="342900" dist="63500" dir="3000000" sx="106000" sy="106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箭头: V 形 6">
            <a:extLst>
              <a:ext uri="{FF2B5EF4-FFF2-40B4-BE49-F238E27FC236}">
                <a16:creationId xmlns:a16="http://schemas.microsoft.com/office/drawing/2014/main" id="{72C941B3-6167-4048-95D2-1C34DC13C341}"/>
              </a:ext>
            </a:extLst>
          </p:cNvPr>
          <p:cNvSpPr/>
          <p:nvPr/>
        </p:nvSpPr>
        <p:spPr>
          <a:xfrm rot="16200000" flipH="1">
            <a:off x="5827111" y="5030488"/>
            <a:ext cx="615338" cy="1030608"/>
          </a:xfrm>
          <a:prstGeom prst="chevron">
            <a:avLst>
              <a:gd name="adj" fmla="val 4940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10" name="椭圆 9">
            <a:extLst>
              <a:ext uri="{FF2B5EF4-FFF2-40B4-BE49-F238E27FC236}">
                <a16:creationId xmlns:a16="http://schemas.microsoft.com/office/drawing/2014/main" id="{A6BE628C-B17A-4536-A2A2-07911FC51FCD}"/>
              </a:ext>
            </a:extLst>
          </p:cNvPr>
          <p:cNvSpPr/>
          <p:nvPr/>
        </p:nvSpPr>
        <p:spPr>
          <a:xfrm>
            <a:off x="10719174" y="3045706"/>
            <a:ext cx="132522" cy="132522"/>
          </a:xfrm>
          <a:prstGeom prst="ellipse">
            <a:avLst/>
          </a:prstGeom>
          <a:solidFill>
            <a:schemeClr val="accent1">
              <a:lumMod val="75000"/>
            </a:schemeClr>
          </a:solidFill>
          <a:ln>
            <a:noFill/>
          </a:ln>
          <a:effectLst>
            <a:outerShdw blurRad="342900" dist="63500" dir="3000000" sx="106000" sy="106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a:extLst>
              <a:ext uri="{FF2B5EF4-FFF2-40B4-BE49-F238E27FC236}">
                <a16:creationId xmlns:a16="http://schemas.microsoft.com/office/drawing/2014/main" id="{F3B69637-6629-4AAA-A63C-49931F2763DA}"/>
              </a:ext>
            </a:extLst>
          </p:cNvPr>
          <p:cNvSpPr/>
          <p:nvPr/>
        </p:nvSpPr>
        <p:spPr>
          <a:xfrm>
            <a:off x="2711992" y="833192"/>
            <a:ext cx="159026" cy="159026"/>
          </a:xfrm>
          <a:prstGeom prst="ellipse">
            <a:avLst/>
          </a:prstGeom>
          <a:solidFill>
            <a:schemeClr val="accent5">
              <a:lumMod val="40000"/>
              <a:lumOff val="60000"/>
            </a:schemeClr>
          </a:solidFill>
          <a:ln>
            <a:noFill/>
          </a:ln>
          <a:effectLst>
            <a:outerShdw blurRad="342900" dist="63500" dir="3000000" sx="106000" sy="106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a:extLst>
              <a:ext uri="{FF2B5EF4-FFF2-40B4-BE49-F238E27FC236}">
                <a16:creationId xmlns:a16="http://schemas.microsoft.com/office/drawing/2014/main" id="{A9DEC223-8831-4C3E-B668-D5D73B5ADB96}"/>
              </a:ext>
            </a:extLst>
          </p:cNvPr>
          <p:cNvSpPr/>
          <p:nvPr/>
        </p:nvSpPr>
        <p:spPr>
          <a:xfrm>
            <a:off x="8517682" y="1326335"/>
            <a:ext cx="185530" cy="185530"/>
          </a:xfrm>
          <a:prstGeom prst="ellipse">
            <a:avLst/>
          </a:prstGeom>
          <a:solidFill>
            <a:schemeClr val="accent5">
              <a:lumMod val="40000"/>
              <a:lumOff val="60000"/>
            </a:schemeClr>
          </a:solidFill>
          <a:ln>
            <a:noFill/>
          </a:ln>
          <a:effectLst>
            <a:outerShdw blurRad="342900" dist="63500" dir="3000000" sx="106000" sy="106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a:extLst>
              <a:ext uri="{FF2B5EF4-FFF2-40B4-BE49-F238E27FC236}">
                <a16:creationId xmlns:a16="http://schemas.microsoft.com/office/drawing/2014/main" id="{ECDA3895-3A95-47BE-AF9F-76438CD56B4C}"/>
              </a:ext>
            </a:extLst>
          </p:cNvPr>
          <p:cNvSpPr/>
          <p:nvPr/>
        </p:nvSpPr>
        <p:spPr>
          <a:xfrm>
            <a:off x="4015448" y="2458804"/>
            <a:ext cx="303092" cy="303092"/>
          </a:xfrm>
          <a:prstGeom prst="ellipse">
            <a:avLst/>
          </a:prstGeom>
          <a:solidFill>
            <a:schemeClr val="accent1">
              <a:lumMod val="60000"/>
              <a:lumOff val="40000"/>
            </a:schemeClr>
          </a:solidFill>
          <a:ln>
            <a:noFill/>
          </a:ln>
          <a:effectLst>
            <a:outerShdw blurRad="342900" dist="63500" dir="3000000" sx="106000" sy="106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5" name="椭圆 14">
            <a:extLst>
              <a:ext uri="{FF2B5EF4-FFF2-40B4-BE49-F238E27FC236}">
                <a16:creationId xmlns:a16="http://schemas.microsoft.com/office/drawing/2014/main" id="{6E0E1BF6-A655-4AE1-846D-54C0CCAE1E1F}"/>
              </a:ext>
            </a:extLst>
          </p:cNvPr>
          <p:cNvSpPr/>
          <p:nvPr/>
        </p:nvSpPr>
        <p:spPr>
          <a:xfrm>
            <a:off x="9639574" y="4353952"/>
            <a:ext cx="369096" cy="369096"/>
          </a:xfrm>
          <a:prstGeom prst="ellipse">
            <a:avLst/>
          </a:prstGeom>
          <a:solidFill>
            <a:schemeClr val="accent5">
              <a:lumMod val="60000"/>
              <a:lumOff val="40000"/>
            </a:schemeClr>
          </a:solidFill>
          <a:ln>
            <a:noFill/>
          </a:ln>
          <a:effectLst>
            <a:outerShdw blurRad="342900" dist="63500" dir="3000000" sx="106000" sy="106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字方塊 1">
            <a:extLst>
              <a:ext uri="{FF2B5EF4-FFF2-40B4-BE49-F238E27FC236}">
                <a16:creationId xmlns:a16="http://schemas.microsoft.com/office/drawing/2014/main" id="{1514A8F5-0BE1-0C1C-00B0-3D3B9A3A3021}"/>
              </a:ext>
            </a:extLst>
          </p:cNvPr>
          <p:cNvSpPr txBox="1"/>
          <p:nvPr/>
        </p:nvSpPr>
        <p:spPr>
          <a:xfrm>
            <a:off x="5702008" y="1202508"/>
            <a:ext cx="748923" cy="1446550"/>
          </a:xfrm>
          <a:prstGeom prst="rect">
            <a:avLst/>
          </a:prstGeom>
          <a:noFill/>
        </p:spPr>
        <p:txBody>
          <a:bodyPr wrap="none" rtlCol="0">
            <a:spAutoFit/>
          </a:bodyPr>
          <a:lstStyle/>
          <a:p>
            <a:r>
              <a:rPr lang="en-US" altLang="zh-TW" sz="8800" dirty="0">
                <a:solidFill>
                  <a:schemeClr val="bg1"/>
                </a:solidFill>
                <a:latin typeface="Times New Roman" panose="02020603050405020304" pitchFamily="18" charset="0"/>
                <a:cs typeface="Times New Roman" panose="02020603050405020304" pitchFamily="18" charset="0"/>
              </a:rPr>
              <a:t>4</a:t>
            </a:r>
            <a:endParaRPr lang="zh-TW" altLang="en-US" sz="8800" dirty="0">
              <a:solidFill>
                <a:schemeClr val="bg1"/>
              </a:solidFill>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6ACEA314-E17D-43E2-E81A-89A63EF3748D}"/>
              </a:ext>
            </a:extLst>
          </p:cNvPr>
          <p:cNvSpPr/>
          <p:nvPr/>
        </p:nvSpPr>
        <p:spPr>
          <a:xfrm>
            <a:off x="1104935" y="3557819"/>
            <a:ext cx="10336484" cy="563616"/>
          </a:xfrm>
          <a:prstGeom prst="rect">
            <a:avLst/>
          </a:prstGeom>
        </p:spPr>
        <p:txBody>
          <a:bodyPr wrap="square">
            <a:spAutoFit/>
          </a:bodyPr>
          <a:lstStyle/>
          <a:p>
            <a:pPr algn="l">
              <a:lnSpc>
                <a:spcPts val="3400"/>
              </a:lnSpc>
            </a:pPr>
            <a:r>
              <a:rPr lang="en-US" altLang="zh-TW" sz="4800" b="1" i="0" dirty="0">
                <a:solidFill>
                  <a:schemeClr val="bg2">
                    <a:lumMod val="25000"/>
                  </a:schemeClr>
                </a:solidFill>
                <a:effectLst/>
                <a:latin typeface="Times New Roman" panose="02020603050405020304" pitchFamily="18" charset="0"/>
                <a:cs typeface="Times New Roman" panose="02020603050405020304" pitchFamily="18" charset="0"/>
              </a:rPr>
              <a:t>Compare Top Benchmarking Software</a:t>
            </a:r>
          </a:p>
        </p:txBody>
      </p:sp>
    </p:spTree>
    <p:extLst>
      <p:ext uri="{BB962C8B-B14F-4D97-AF65-F5344CB8AC3E}">
        <p14:creationId xmlns:p14="http://schemas.microsoft.com/office/powerpoint/2010/main" val="34275590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圓角 7">
            <a:extLst>
              <a:ext uri="{FF2B5EF4-FFF2-40B4-BE49-F238E27FC236}">
                <a16:creationId xmlns:a16="http://schemas.microsoft.com/office/drawing/2014/main" id="{55E7B8E8-9466-4E98-EDFF-F33DDC0A2991}"/>
              </a:ext>
            </a:extLst>
          </p:cNvPr>
          <p:cNvSpPr/>
          <p:nvPr/>
        </p:nvSpPr>
        <p:spPr>
          <a:xfrm>
            <a:off x="1090332" y="4286199"/>
            <a:ext cx="9984441" cy="1732086"/>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2" name="表格 2">
            <a:extLst>
              <a:ext uri="{FF2B5EF4-FFF2-40B4-BE49-F238E27FC236}">
                <a16:creationId xmlns:a16="http://schemas.microsoft.com/office/drawing/2014/main" id="{8018CFB9-A7E0-8BEB-2939-B0268CF9C95B}"/>
              </a:ext>
            </a:extLst>
          </p:cNvPr>
          <p:cNvGraphicFramePr>
            <a:graphicFrameLocks noGrp="1"/>
          </p:cNvGraphicFramePr>
          <p:nvPr>
            <p:extLst>
              <p:ext uri="{D42A27DB-BD31-4B8C-83A1-F6EECF244321}">
                <p14:modId xmlns:p14="http://schemas.microsoft.com/office/powerpoint/2010/main" val="3318898883"/>
              </p:ext>
            </p:extLst>
          </p:nvPr>
        </p:nvGraphicFramePr>
        <p:xfrm>
          <a:off x="518569" y="834557"/>
          <a:ext cx="11336826" cy="3063490"/>
        </p:xfrm>
        <a:graphic>
          <a:graphicData uri="http://schemas.openxmlformats.org/drawingml/2006/table">
            <a:tbl>
              <a:tblPr firstRow="1" bandRow="1">
                <a:tableStyleId>{5C22544A-7EE6-4342-B048-85BDC9FD1C3A}</a:tableStyleId>
              </a:tblPr>
              <a:tblGrid>
                <a:gridCol w="1798340">
                  <a:extLst>
                    <a:ext uri="{9D8B030D-6E8A-4147-A177-3AD203B41FA5}">
                      <a16:colId xmlns:a16="http://schemas.microsoft.com/office/drawing/2014/main" val="596115361"/>
                    </a:ext>
                  </a:extLst>
                </a:gridCol>
                <a:gridCol w="5143871">
                  <a:extLst>
                    <a:ext uri="{9D8B030D-6E8A-4147-A177-3AD203B41FA5}">
                      <a16:colId xmlns:a16="http://schemas.microsoft.com/office/drawing/2014/main" val="2765086272"/>
                    </a:ext>
                  </a:extLst>
                </a:gridCol>
                <a:gridCol w="2330846">
                  <a:extLst>
                    <a:ext uri="{9D8B030D-6E8A-4147-A177-3AD203B41FA5}">
                      <a16:colId xmlns:a16="http://schemas.microsoft.com/office/drawing/2014/main" val="2722524649"/>
                    </a:ext>
                  </a:extLst>
                </a:gridCol>
                <a:gridCol w="2063769">
                  <a:extLst>
                    <a:ext uri="{9D8B030D-6E8A-4147-A177-3AD203B41FA5}">
                      <a16:colId xmlns:a16="http://schemas.microsoft.com/office/drawing/2014/main" val="159513056"/>
                    </a:ext>
                  </a:extLst>
                </a:gridCol>
              </a:tblGrid>
              <a:tr h="242146">
                <a:tc>
                  <a:txBody>
                    <a:bodyPr/>
                    <a:lstStyle/>
                    <a:p>
                      <a:pPr algn="ctr" fontAlgn="ctr" latinLnBrk="0">
                        <a:lnSpc>
                          <a:spcPts val="1300"/>
                        </a:lnSpc>
                      </a:pPr>
                      <a:r>
                        <a:rPr lang="en-US" sz="1400" b="1" dirty="0">
                          <a:solidFill>
                            <a:schemeClr val="tx1"/>
                          </a:solidFill>
                          <a:effectLst/>
                          <a:latin typeface="Times New Roman" panose="02020603050405020304" pitchFamily="18" charset="0"/>
                          <a:cs typeface="Times New Roman" panose="02020603050405020304" pitchFamily="18" charset="0"/>
                        </a:rPr>
                        <a:t>Tool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algn="ctr" defTabSz="914400" rtl="0" eaLnBrk="1" fontAlgn="ctr" latinLnBrk="0" hangingPunct="1">
                        <a:lnSpc>
                          <a:spcPts val="1300"/>
                        </a:lnSpc>
                      </a:pPr>
                      <a:r>
                        <a:rPr lang="en-US" altLang="zh-TW" sz="1400" b="1" kern="1200" dirty="0">
                          <a:solidFill>
                            <a:schemeClr val="tx1"/>
                          </a:solidFill>
                          <a:effectLst/>
                          <a:latin typeface="Times New Roman" panose="02020603050405020304" pitchFamily="18" charset="0"/>
                          <a:ea typeface="+mn-ea"/>
                          <a:cs typeface="Times New Roman" panose="02020603050405020304" pitchFamily="18" charset="0"/>
                        </a:rPr>
                        <a:t>Features</a:t>
                      </a:r>
                      <a:endParaRPr lang="en-US" sz="1400" b="1" kern="1200" dirty="0">
                        <a:solidFill>
                          <a:schemeClr val="tx1"/>
                        </a:solidFill>
                        <a:effectLst/>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fontAlgn="ctr" latinLnBrk="0">
                        <a:lnSpc>
                          <a:spcPts val="1300"/>
                        </a:lnSpc>
                      </a:pPr>
                      <a:r>
                        <a:rPr lang="en-US" sz="1400" b="1" dirty="0">
                          <a:solidFill>
                            <a:schemeClr val="tx1"/>
                          </a:solidFill>
                          <a:effectLst/>
                          <a:latin typeface="Times New Roman" panose="02020603050405020304" pitchFamily="18" charset="0"/>
                          <a:cs typeface="Times New Roman" panose="02020603050405020304" pitchFamily="18" charset="0"/>
                        </a:rPr>
                        <a:t>Platform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fontAlgn="ctr" latinLnBrk="0">
                        <a:lnSpc>
                          <a:spcPts val="1300"/>
                        </a:lnSpc>
                      </a:pPr>
                      <a:r>
                        <a:rPr lang="en-US" sz="1400" b="1" dirty="0">
                          <a:solidFill>
                            <a:schemeClr val="tx1"/>
                          </a:solidFill>
                          <a:effectLst/>
                          <a:latin typeface="Times New Roman" panose="02020603050405020304" pitchFamily="18" charset="0"/>
                          <a:cs typeface="Times New Roman" panose="02020603050405020304" pitchFamily="18" charset="0"/>
                        </a:rPr>
                        <a:t>Price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272593229"/>
                  </a:ext>
                </a:extLst>
              </a:tr>
              <a:tr h="1003931">
                <a:tc>
                  <a:txBody>
                    <a:bodyPr/>
                    <a:lstStyle/>
                    <a:p>
                      <a:pPr marL="0" marR="0" lvl="0" indent="0" algn="ctr" defTabSz="914400" rtl="0" eaLnBrk="1" fontAlgn="t" latinLnBrk="0" hangingPunct="1">
                        <a:lnSpc>
                          <a:spcPts val="1300"/>
                        </a:lnSpc>
                        <a:spcBef>
                          <a:spcPts val="0"/>
                        </a:spcBef>
                        <a:spcAft>
                          <a:spcPts val="0"/>
                        </a:spcAft>
                        <a:buClrTx/>
                        <a:buSzTx/>
                        <a:buFontTx/>
                        <a:buNone/>
                        <a:tabLst/>
                        <a:defRPr/>
                      </a:pPr>
                      <a:endParaRPr lang="en-US" altLang="zh-TW" sz="1600" b="0" i="0" u="none" strike="noStrike" kern="1200" dirty="0">
                        <a:solidFill>
                          <a:schemeClr val="tx1"/>
                        </a:solidFill>
                        <a:effectLst/>
                        <a:latin typeface="Times New Roman" panose="02020603050405020304" pitchFamily="18" charset="0"/>
                        <a:ea typeface="+mn-ea"/>
                        <a:cs typeface="Times New Roman" panose="02020603050405020304" pitchFamily="18" charset="0"/>
                        <a:hlinkClick r:id="rId3">
                          <a:extLst>
                            <a:ext uri="{A12FA001-AC4F-418D-AE19-62706E023703}">
                              <ahyp:hlinkClr xmlns:ahyp="http://schemas.microsoft.com/office/drawing/2018/hyperlinkcolor" val="tx"/>
                            </a:ext>
                          </a:extLst>
                        </a:hlinkClick>
                      </a:endParaRPr>
                    </a:p>
                    <a:p>
                      <a:pPr marL="0" marR="0" lvl="0" indent="0" algn="ctr" defTabSz="914400" rtl="0" eaLnBrk="1" fontAlgn="t" latinLnBrk="0" hangingPunct="1">
                        <a:lnSpc>
                          <a:spcPts val="1300"/>
                        </a:lnSpc>
                        <a:spcBef>
                          <a:spcPts val="0"/>
                        </a:spcBef>
                        <a:spcAft>
                          <a:spcPts val="0"/>
                        </a:spcAft>
                        <a:buClrTx/>
                        <a:buSzTx/>
                        <a:buFontTx/>
                        <a:buNone/>
                        <a:tabLst/>
                        <a:defRPr/>
                      </a:pPr>
                      <a:endParaRPr lang="en-US" altLang="zh-TW" sz="1600" b="0" i="0" u="none" strike="noStrike" kern="1200" dirty="0">
                        <a:solidFill>
                          <a:schemeClr val="tx1"/>
                        </a:solidFill>
                        <a:effectLst/>
                        <a:latin typeface="Times New Roman" panose="02020603050405020304" pitchFamily="18" charset="0"/>
                        <a:ea typeface="+mn-ea"/>
                        <a:cs typeface="Times New Roman" panose="02020603050405020304" pitchFamily="18" charset="0"/>
                        <a:hlinkClick r:id="rId3">
                          <a:extLst>
                            <a:ext uri="{A12FA001-AC4F-418D-AE19-62706E023703}">
                              <ahyp:hlinkClr xmlns:ahyp="http://schemas.microsoft.com/office/drawing/2018/hyperlinkcolor" val="tx"/>
                            </a:ext>
                          </a:extLst>
                        </a:hlinkClick>
                      </a:endParaRPr>
                    </a:p>
                    <a:p>
                      <a:pPr marL="0" marR="0" lvl="0" indent="0" algn="ctr" defTabSz="914400" rtl="0" eaLnBrk="1" fontAlgn="t" latinLnBrk="0" hangingPunct="1">
                        <a:lnSpc>
                          <a:spcPts val="1300"/>
                        </a:lnSpc>
                        <a:spcBef>
                          <a:spcPts val="0"/>
                        </a:spcBef>
                        <a:spcAft>
                          <a:spcPts val="0"/>
                        </a:spcAft>
                        <a:buClrTx/>
                        <a:buSzTx/>
                        <a:buFontTx/>
                        <a:buNone/>
                        <a:tabLst/>
                        <a:defRPr/>
                      </a:pPr>
                      <a:r>
                        <a:rPr lang="en-US" altLang="zh-TW" sz="1600" b="0" i="0" u="none" strike="noStrike" kern="1200" dirty="0">
                          <a:solidFill>
                            <a:schemeClr val="tx1"/>
                          </a:solidFill>
                          <a:effectLst/>
                          <a:latin typeface="Times New Roman" panose="02020603050405020304" pitchFamily="18" charset="0"/>
                          <a:ea typeface="+mn-ea"/>
                          <a:cs typeface="Times New Roman" panose="02020603050405020304" pitchFamily="18" charset="0"/>
                          <a:hlinkClick r:id="rId3">
                            <a:extLst>
                              <a:ext uri="{A12FA001-AC4F-418D-AE19-62706E023703}">
                                <ahyp:hlinkClr xmlns:ahyp="http://schemas.microsoft.com/office/drawing/2018/hyperlinkcolor" val="tx"/>
                              </a:ext>
                            </a:extLst>
                          </a:hlinkClick>
                        </a:rPr>
                        <a:t>AIDA64 Extreme</a:t>
                      </a:r>
                      <a:endParaRPr lang="en-US" altLang="zh-TW" sz="1600" b="0" i="0" kern="1200" dirty="0">
                        <a:solidFill>
                          <a:schemeClr val="tx1"/>
                        </a:solidFill>
                        <a:effectLst/>
                        <a:latin typeface="Times New Roman" panose="02020603050405020304" pitchFamily="18" charset="0"/>
                        <a:ea typeface="+mn-ea"/>
                        <a:cs typeface="Times New Roman" panose="02020603050405020304" pitchFamily="18" charset="0"/>
                      </a:endParaRPr>
                    </a:p>
                    <a:p>
                      <a:pPr algn="ctr" fontAlgn="t" latinLnBrk="0">
                        <a:lnSpc>
                          <a:spcPts val="1300"/>
                        </a:lnSpc>
                      </a:pPr>
                      <a:endParaRPr lang="en-US" sz="1600" b="0" u="none" dirty="0">
                        <a:solidFill>
                          <a:schemeClr val="tx1"/>
                        </a:solidFill>
                        <a:effectLst/>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lnSpc>
                          <a:spcPts val="1300"/>
                        </a:lnSpc>
                        <a:buFont typeface="Arial" panose="020B0604020202020204" pitchFamily="34" charset="0"/>
                        <a:buChar char="•"/>
                      </a:pPr>
                      <a:r>
                        <a:rPr lang="en-US" altLang="zh-TW" sz="1200" b="0" i="0" kern="1200" dirty="0">
                          <a:solidFill>
                            <a:schemeClr val="dk1"/>
                          </a:solidFill>
                          <a:effectLst/>
                          <a:latin typeface="Times New Roman" panose="02020603050405020304" pitchFamily="18" charset="0"/>
                          <a:ea typeface="+mn-ea"/>
                          <a:cs typeface="Times New Roman" panose="02020603050405020304" pitchFamily="18" charset="0"/>
                        </a:rPr>
                        <a:t>It offers more than 50 pages of information on installed programs, software licenses, etc.</a:t>
                      </a:r>
                    </a:p>
                    <a:p>
                      <a:pPr marL="285750" marR="0" lvl="0" indent="-285750" algn="l" defTabSz="914400" rtl="0" eaLnBrk="1" fontAlgn="auto" latinLnBrk="0" hangingPunct="1">
                        <a:lnSpc>
                          <a:spcPts val="1300"/>
                        </a:lnSpc>
                        <a:spcBef>
                          <a:spcPts val="0"/>
                        </a:spcBef>
                        <a:spcAft>
                          <a:spcPts val="0"/>
                        </a:spcAft>
                        <a:buClrTx/>
                        <a:buSzTx/>
                        <a:buFont typeface="Arial" panose="020B0604020202020204" pitchFamily="34" charset="0"/>
                        <a:buChar char="•"/>
                        <a:tabLst/>
                        <a:defRPr/>
                      </a:pPr>
                      <a:r>
                        <a:rPr lang="en-US" altLang="zh-TW" sz="1200" b="0" i="0" kern="1200" dirty="0">
                          <a:solidFill>
                            <a:schemeClr val="dk1"/>
                          </a:solidFill>
                          <a:effectLst/>
                          <a:latin typeface="Times New Roman" panose="02020603050405020304" pitchFamily="18" charset="0"/>
                          <a:ea typeface="+mn-ea"/>
                          <a:cs typeface="Times New Roman" panose="02020603050405020304" pitchFamily="18" charset="0"/>
                        </a:rPr>
                        <a:t>Supports multi-threaded memory and cache to analyze system RAM bandwidth.</a:t>
                      </a:r>
                    </a:p>
                    <a:p>
                      <a:pPr marL="285750" marR="0" lvl="0" indent="-285750" algn="l" defTabSz="914400" rtl="0" eaLnBrk="1" fontAlgn="auto" latinLnBrk="0" hangingPunct="1">
                        <a:lnSpc>
                          <a:spcPts val="1300"/>
                        </a:lnSpc>
                        <a:spcBef>
                          <a:spcPts val="0"/>
                        </a:spcBef>
                        <a:spcAft>
                          <a:spcPts val="0"/>
                        </a:spcAft>
                        <a:buClrTx/>
                        <a:buSzTx/>
                        <a:buFont typeface="Arial" panose="020B0604020202020204" pitchFamily="34" charset="0"/>
                        <a:buChar char="•"/>
                        <a:tabLst/>
                        <a:defRPr/>
                      </a:pPr>
                      <a:r>
                        <a:rPr lang="en-US" altLang="zh-TW" sz="1200" b="0" i="0" kern="1200" dirty="0">
                          <a:solidFill>
                            <a:schemeClr val="dk1"/>
                          </a:solidFill>
                          <a:effectLst/>
                          <a:latin typeface="Times New Roman" panose="02020603050405020304" pitchFamily="18" charset="0"/>
                          <a:ea typeface="+mn-ea"/>
                          <a:cs typeface="Times New Roman" panose="02020603050405020304" pitchFamily="18" charset="0"/>
                        </a:rPr>
                        <a:t>The information given by this software can be saved in CSV (Comma Separated Values), HTML, or XML formats.</a:t>
                      </a:r>
                      <a:endParaRPr lang="en-US" altLang="zh-TW" sz="1200" b="0" kern="1200" dirty="0">
                        <a:solidFill>
                          <a:schemeClr val="tx1"/>
                        </a:solidFill>
                        <a:effectLst/>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latinLnBrk="0">
                        <a:lnSpc>
                          <a:spcPts val="1300"/>
                        </a:lnSpc>
                      </a:pPr>
                      <a:endParaRPr lang="en-US" sz="1200" b="0" dirty="0">
                        <a:solidFill>
                          <a:schemeClr val="tx1"/>
                        </a:solidFill>
                        <a:effectLst/>
                        <a:latin typeface="Times New Roman" panose="02020603050405020304" pitchFamily="18" charset="0"/>
                        <a:cs typeface="Times New Roman" panose="02020603050405020304" pitchFamily="18" charset="0"/>
                      </a:endParaRPr>
                    </a:p>
                    <a:p>
                      <a:pPr algn="ctr" fontAlgn="t" latinLnBrk="0">
                        <a:lnSpc>
                          <a:spcPts val="1300"/>
                        </a:lnSpc>
                      </a:pPr>
                      <a:endParaRPr lang="en-US" altLang="zh-TW" sz="1200" b="0" i="0" kern="1200" dirty="0">
                        <a:solidFill>
                          <a:schemeClr val="tx1"/>
                        </a:solidFill>
                        <a:effectLst/>
                        <a:latin typeface="Times New Roman" panose="02020603050405020304" pitchFamily="18" charset="0"/>
                        <a:ea typeface="+mn-ea"/>
                        <a:cs typeface="Times New Roman" panose="02020603050405020304" pitchFamily="18" charset="0"/>
                      </a:endParaRPr>
                    </a:p>
                    <a:p>
                      <a:pPr algn="ctr" fontAlgn="t" latinLnBrk="0">
                        <a:lnSpc>
                          <a:spcPts val="1300"/>
                        </a:lnSpc>
                      </a:pPr>
                      <a:r>
                        <a:rPr lang="en-US" altLang="zh-TW" sz="1200" b="0" i="0" kern="1200" dirty="0">
                          <a:solidFill>
                            <a:schemeClr val="tx1"/>
                          </a:solidFill>
                          <a:effectLst/>
                          <a:latin typeface="Times New Roman" panose="02020603050405020304" pitchFamily="18" charset="0"/>
                          <a:ea typeface="+mn-ea"/>
                          <a:cs typeface="Times New Roman" panose="02020603050405020304" pitchFamily="18" charset="0"/>
                        </a:rPr>
                        <a:t>Windows, iOS, and Android platforms</a:t>
                      </a:r>
                      <a:endParaRPr lang="en-US" sz="1200" b="0" dirty="0">
                        <a:solidFill>
                          <a:schemeClr val="tx1"/>
                        </a:solidFill>
                        <a:effectLst/>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latinLnBrk="0">
                        <a:lnSpc>
                          <a:spcPts val="1300"/>
                        </a:lnSpc>
                      </a:pPr>
                      <a:endParaRPr lang="en-US" sz="1200" b="0" dirty="0">
                        <a:solidFill>
                          <a:schemeClr val="tx1"/>
                        </a:solidFill>
                        <a:effectLst/>
                        <a:latin typeface="Times New Roman" panose="02020603050405020304" pitchFamily="18" charset="0"/>
                        <a:cs typeface="Times New Roman" panose="02020603050405020304" pitchFamily="18" charset="0"/>
                      </a:endParaRPr>
                    </a:p>
                    <a:p>
                      <a:pPr algn="ctr" fontAlgn="t" latinLnBrk="0">
                        <a:lnSpc>
                          <a:spcPts val="1300"/>
                        </a:lnSpc>
                      </a:pPr>
                      <a:endParaRPr lang="en-US" sz="1200" b="0" dirty="0">
                        <a:solidFill>
                          <a:schemeClr val="tx1"/>
                        </a:solidFill>
                        <a:effectLst/>
                        <a:latin typeface="Times New Roman" panose="02020603050405020304" pitchFamily="18" charset="0"/>
                        <a:cs typeface="Times New Roman" panose="02020603050405020304" pitchFamily="18" charset="0"/>
                      </a:endParaRPr>
                    </a:p>
                    <a:p>
                      <a:pPr algn="ctr" fontAlgn="t" latinLnBrk="0">
                        <a:lnSpc>
                          <a:spcPts val="1300"/>
                        </a:lnSpc>
                      </a:pPr>
                      <a:r>
                        <a:rPr lang="en-US" sz="1200" b="0" dirty="0">
                          <a:solidFill>
                            <a:schemeClr val="tx1"/>
                          </a:solidFill>
                          <a:effectLst/>
                          <a:latin typeface="Times New Roman" panose="02020603050405020304" pitchFamily="18" charset="0"/>
                          <a:cs typeface="Times New Roman" panose="02020603050405020304" pitchFamily="18" charset="0"/>
                        </a:rPr>
                        <a:t>Free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73062332"/>
                  </a:ext>
                </a:extLst>
              </a:tr>
              <a:tr h="548509">
                <a:tc>
                  <a:txBody>
                    <a:bodyPr/>
                    <a:lstStyle/>
                    <a:p>
                      <a:pPr marL="0" marR="0" lvl="0" indent="0" algn="ctr" defTabSz="914400" rtl="0" eaLnBrk="1" fontAlgn="t" latinLnBrk="0" hangingPunct="1">
                        <a:lnSpc>
                          <a:spcPts val="1300"/>
                        </a:lnSpc>
                        <a:spcBef>
                          <a:spcPts val="0"/>
                        </a:spcBef>
                        <a:spcAft>
                          <a:spcPts val="0"/>
                        </a:spcAft>
                        <a:buClrTx/>
                        <a:buSzTx/>
                        <a:buFontTx/>
                        <a:buNone/>
                        <a:tabLst/>
                        <a:defRPr/>
                      </a:pPr>
                      <a:endParaRPr lang="en-US" altLang="zh-TW" sz="1600" b="0" u="none" strike="noStrike" dirty="0">
                        <a:solidFill>
                          <a:schemeClr val="tx1"/>
                        </a:solidFill>
                        <a:effectLs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endParaRPr>
                    </a:p>
                    <a:p>
                      <a:pPr marL="0" marR="0" lvl="0" indent="0" algn="ctr" defTabSz="914400" rtl="0" eaLnBrk="1" fontAlgn="t" latinLnBrk="0" hangingPunct="1">
                        <a:lnSpc>
                          <a:spcPts val="1300"/>
                        </a:lnSpc>
                        <a:spcBef>
                          <a:spcPts val="0"/>
                        </a:spcBef>
                        <a:spcAft>
                          <a:spcPts val="0"/>
                        </a:spcAft>
                        <a:buClrTx/>
                        <a:buSzTx/>
                        <a:buFontTx/>
                        <a:buNone/>
                        <a:tabLst/>
                        <a:defRPr/>
                      </a:pPr>
                      <a:r>
                        <a:rPr lang="en-US" altLang="zh-TW" sz="1600" b="0" u="none" strike="noStrike" dirty="0" err="1">
                          <a:solidFill>
                            <a:schemeClr val="tx1"/>
                          </a:solidFill>
                          <a:effectLs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PassMark</a:t>
                      </a:r>
                      <a:endParaRPr lang="en-US" altLang="zh-TW" sz="1600" b="0" u="none" dirty="0">
                        <a:solidFill>
                          <a:schemeClr val="tx1"/>
                        </a:solidFill>
                        <a:effectLst/>
                        <a:latin typeface="Times New Roman" panose="02020603050405020304" pitchFamily="18" charset="0"/>
                        <a:cs typeface="Times New Roman" panose="02020603050405020304" pitchFamily="18" charset="0"/>
                      </a:endParaRPr>
                    </a:p>
                    <a:p>
                      <a:pPr algn="ctr" fontAlgn="t" latinLnBrk="0">
                        <a:lnSpc>
                          <a:spcPts val="1300"/>
                        </a:lnSpc>
                      </a:pPr>
                      <a:endParaRPr lang="en-US" sz="1600" b="0" u="none" dirty="0">
                        <a:solidFill>
                          <a:schemeClr val="tx1"/>
                        </a:solidFill>
                        <a:effectLst/>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marR="0" lvl="0" indent="-285750" algn="l" defTabSz="914400" rtl="0" eaLnBrk="1" fontAlgn="auto" latinLnBrk="0" hangingPunct="1">
                        <a:lnSpc>
                          <a:spcPts val="1300"/>
                        </a:lnSpc>
                        <a:spcBef>
                          <a:spcPts val="0"/>
                        </a:spcBef>
                        <a:spcAft>
                          <a:spcPts val="0"/>
                        </a:spcAft>
                        <a:buClrTx/>
                        <a:buSzTx/>
                        <a:buFont typeface="Arial" panose="020B0604020202020204" pitchFamily="34" charset="0"/>
                        <a:buChar char="•"/>
                        <a:tabLst/>
                        <a:defRPr/>
                      </a:pPr>
                      <a:r>
                        <a:rPr lang="en-US" altLang="zh-TW" sz="1200" b="0" i="0" kern="1200" dirty="0">
                          <a:solidFill>
                            <a:schemeClr val="tx1"/>
                          </a:solidFill>
                          <a:effectLst/>
                          <a:latin typeface="Times New Roman" panose="02020603050405020304" pitchFamily="18" charset="0"/>
                          <a:ea typeface="+mn-ea"/>
                          <a:cs typeface="Times New Roman" panose="02020603050405020304" pitchFamily="18" charset="0"/>
                        </a:rPr>
                        <a:t>Allows you to run GPU performance tests directly from a USB drive.</a:t>
                      </a:r>
                    </a:p>
                    <a:p>
                      <a:pPr marL="285750" marR="0" lvl="0" indent="-285750" algn="l" defTabSz="914400" rtl="0" eaLnBrk="1" fontAlgn="auto" latinLnBrk="0" hangingPunct="1">
                        <a:lnSpc>
                          <a:spcPts val="1300"/>
                        </a:lnSpc>
                        <a:spcBef>
                          <a:spcPts val="0"/>
                        </a:spcBef>
                        <a:spcAft>
                          <a:spcPts val="0"/>
                        </a:spcAft>
                        <a:buClrTx/>
                        <a:buSzTx/>
                        <a:buFont typeface="Arial" panose="020B0604020202020204" pitchFamily="34" charset="0"/>
                        <a:buChar char="•"/>
                        <a:tabLst/>
                        <a:defRPr/>
                      </a:pPr>
                      <a:r>
                        <a:rPr lang="en-US" altLang="zh-TW" sz="1200" b="0" i="0" kern="1200" dirty="0">
                          <a:solidFill>
                            <a:schemeClr val="tx1"/>
                          </a:solidFill>
                          <a:effectLst/>
                          <a:latin typeface="Times New Roman" panose="02020603050405020304" pitchFamily="18" charset="0"/>
                          <a:ea typeface="+mn-ea"/>
                          <a:cs typeface="Times New Roman" panose="02020603050405020304" pitchFamily="18" charset="0"/>
                        </a:rPr>
                        <a:t>Test the speed of the 3D video card for free.</a:t>
                      </a:r>
                    </a:p>
                    <a:p>
                      <a:pPr marL="285750" marR="0" lvl="0" indent="-285750" algn="l" defTabSz="914400" rtl="0" eaLnBrk="1" fontAlgn="auto" latinLnBrk="0" hangingPunct="1">
                        <a:lnSpc>
                          <a:spcPts val="1300"/>
                        </a:lnSpc>
                        <a:spcBef>
                          <a:spcPts val="0"/>
                        </a:spcBef>
                        <a:spcAft>
                          <a:spcPts val="0"/>
                        </a:spcAft>
                        <a:buClrTx/>
                        <a:buSzTx/>
                        <a:buFont typeface="Arial" panose="020B0604020202020204" pitchFamily="34" charset="0"/>
                        <a:buChar char="•"/>
                        <a:tabLst/>
                        <a:defRPr/>
                      </a:pPr>
                      <a:r>
                        <a:rPr lang="en-US" altLang="zh-TW" sz="1200" b="0" i="0" kern="1200" dirty="0">
                          <a:solidFill>
                            <a:schemeClr val="tx1"/>
                          </a:solidFill>
                          <a:effectLst/>
                          <a:latin typeface="Times New Roman" panose="02020603050405020304" pitchFamily="18" charset="0"/>
                          <a:ea typeface="+mn-ea"/>
                          <a:cs typeface="Times New Roman" panose="02020603050405020304" pitchFamily="18" charset="0"/>
                        </a:rPr>
                        <a:t>You can measure the network speed between two computers using TCP/IP.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latinLnBrk="0">
                        <a:lnSpc>
                          <a:spcPts val="1300"/>
                        </a:lnSpc>
                      </a:pPr>
                      <a:endParaRPr lang="en-US" altLang="zh-TW" sz="1200" b="0" dirty="0">
                        <a:solidFill>
                          <a:schemeClr val="tx1"/>
                        </a:solidFill>
                        <a:effectLst/>
                        <a:latin typeface="Times New Roman" panose="02020603050405020304" pitchFamily="18" charset="0"/>
                        <a:cs typeface="Times New Roman" panose="02020603050405020304" pitchFamily="18" charset="0"/>
                      </a:endParaRPr>
                    </a:p>
                    <a:p>
                      <a:pPr algn="ctr" fontAlgn="t" latinLnBrk="0">
                        <a:lnSpc>
                          <a:spcPts val="1300"/>
                        </a:lnSpc>
                      </a:pPr>
                      <a:r>
                        <a:rPr lang="en-US" altLang="zh-TW" sz="1200" b="0" i="0" kern="1200" dirty="0">
                          <a:solidFill>
                            <a:schemeClr val="tx1"/>
                          </a:solidFill>
                          <a:effectLst/>
                          <a:latin typeface="Times New Roman" panose="02020603050405020304" pitchFamily="18" charset="0"/>
                          <a:ea typeface="+mn-ea"/>
                          <a:cs typeface="Times New Roman" panose="02020603050405020304" pitchFamily="18" charset="0"/>
                        </a:rPr>
                        <a:t>Windows and Android</a:t>
                      </a:r>
                      <a:endParaRPr lang="en-US" sz="1200" b="0" dirty="0">
                        <a:solidFill>
                          <a:schemeClr val="tx1"/>
                        </a:solidFill>
                        <a:effectLst/>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t" latinLnBrk="0" hangingPunct="1">
                        <a:lnSpc>
                          <a:spcPts val="1300"/>
                        </a:lnSpc>
                        <a:spcBef>
                          <a:spcPts val="0"/>
                        </a:spcBef>
                        <a:spcAft>
                          <a:spcPts val="0"/>
                        </a:spcAft>
                        <a:buClrTx/>
                        <a:buSzTx/>
                        <a:buFontTx/>
                        <a:buNone/>
                        <a:tabLst/>
                        <a:defRPr/>
                      </a:pPr>
                      <a:endParaRPr lang="en-US" altLang="zh-TW" sz="1200" b="0" dirty="0">
                        <a:solidFill>
                          <a:schemeClr val="tx1"/>
                        </a:solidFill>
                        <a:effectLst/>
                        <a:latin typeface="Times New Roman" panose="02020603050405020304" pitchFamily="18" charset="0"/>
                        <a:cs typeface="Times New Roman" panose="02020603050405020304" pitchFamily="18" charset="0"/>
                      </a:endParaRPr>
                    </a:p>
                    <a:p>
                      <a:pPr marL="0" marR="0" lvl="0" indent="0" algn="ctr" defTabSz="914400" rtl="0" eaLnBrk="1" fontAlgn="t" latinLnBrk="0" hangingPunct="1">
                        <a:lnSpc>
                          <a:spcPts val="1300"/>
                        </a:lnSpc>
                        <a:spcBef>
                          <a:spcPts val="0"/>
                        </a:spcBef>
                        <a:spcAft>
                          <a:spcPts val="0"/>
                        </a:spcAft>
                        <a:buClrTx/>
                        <a:buSzTx/>
                        <a:buFontTx/>
                        <a:buNone/>
                        <a:tabLst/>
                        <a:defRPr/>
                      </a:pPr>
                      <a:r>
                        <a:rPr lang="en-US" altLang="zh-TW" sz="1200" b="0" dirty="0">
                          <a:solidFill>
                            <a:schemeClr val="tx1"/>
                          </a:solidFill>
                          <a:effectLst/>
                          <a:latin typeface="Times New Roman" panose="02020603050405020304" pitchFamily="18" charset="0"/>
                          <a:cs typeface="Times New Roman" panose="02020603050405020304" pitchFamily="18" charset="0"/>
                        </a:rPr>
                        <a:t>Free</a:t>
                      </a:r>
                    </a:p>
                    <a:p>
                      <a:pPr algn="ctr" fontAlgn="t" latinLnBrk="0">
                        <a:lnSpc>
                          <a:spcPts val="1300"/>
                        </a:lnSpc>
                      </a:pPr>
                      <a:endParaRPr lang="en-US" sz="1200" b="0" dirty="0">
                        <a:solidFill>
                          <a:schemeClr val="tx1"/>
                        </a:solidFill>
                        <a:effectLst/>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8494557"/>
                  </a:ext>
                </a:extLst>
              </a:tr>
              <a:tr h="573735">
                <a:tc>
                  <a:txBody>
                    <a:bodyPr/>
                    <a:lstStyle/>
                    <a:p>
                      <a:pPr algn="ctr" fontAlgn="t" latinLnBrk="0">
                        <a:lnSpc>
                          <a:spcPts val="1300"/>
                        </a:lnSpc>
                      </a:pPr>
                      <a:endParaRPr lang="en-US" sz="1600" b="0" u="none" strike="noStrike" dirty="0">
                        <a:solidFill>
                          <a:schemeClr val="tx1"/>
                        </a:solidFill>
                        <a:effectLst/>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endParaRPr>
                    </a:p>
                    <a:p>
                      <a:pPr algn="ctr" fontAlgn="t" latinLnBrk="0">
                        <a:lnSpc>
                          <a:spcPts val="1300"/>
                        </a:lnSpc>
                      </a:pPr>
                      <a:r>
                        <a:rPr lang="en-US" sz="1600" b="0" u="none" strike="noStrike" dirty="0">
                          <a:solidFill>
                            <a:schemeClr val="tx1"/>
                          </a:solidFill>
                          <a:effectLst/>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3DMark</a:t>
                      </a:r>
                      <a:endParaRPr lang="en-US" sz="1600" b="0" u="none" dirty="0">
                        <a:solidFill>
                          <a:schemeClr val="tx1"/>
                        </a:solidFill>
                        <a:effectLst/>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marR="0" lvl="0" indent="-285750" algn="l" defTabSz="914400" rtl="0" eaLnBrk="1" fontAlgn="auto" latinLnBrk="0" hangingPunct="1">
                        <a:lnSpc>
                          <a:spcPts val="1300"/>
                        </a:lnSpc>
                        <a:spcBef>
                          <a:spcPts val="0"/>
                        </a:spcBef>
                        <a:spcAft>
                          <a:spcPts val="0"/>
                        </a:spcAft>
                        <a:buClrTx/>
                        <a:buSzTx/>
                        <a:buFont typeface="Arial" panose="020B0604020202020204" pitchFamily="34" charset="0"/>
                        <a:buChar char="•"/>
                        <a:tabLst/>
                        <a:defRPr/>
                      </a:pPr>
                      <a:r>
                        <a:rPr lang="en-US" altLang="zh-TW" sz="1200" b="0" i="0" kern="1200" dirty="0">
                          <a:solidFill>
                            <a:schemeClr val="tx1"/>
                          </a:solidFill>
                          <a:effectLst/>
                          <a:latin typeface="Times New Roman" panose="02020603050405020304" pitchFamily="18" charset="0"/>
                          <a:ea typeface="+mn-ea"/>
                          <a:cs typeface="Times New Roman" panose="02020603050405020304" pitchFamily="18" charset="0"/>
                        </a:rPr>
                        <a:t>Monitor GPU and CPU temperatures, clock speeds, and frame rate.</a:t>
                      </a:r>
                    </a:p>
                    <a:p>
                      <a:pPr marL="285750" marR="0" lvl="0" indent="-285750" algn="l" defTabSz="914400" rtl="0" eaLnBrk="1" fontAlgn="auto" latinLnBrk="0" hangingPunct="1">
                        <a:lnSpc>
                          <a:spcPts val="1300"/>
                        </a:lnSpc>
                        <a:spcBef>
                          <a:spcPts val="0"/>
                        </a:spcBef>
                        <a:spcAft>
                          <a:spcPts val="0"/>
                        </a:spcAft>
                        <a:buClrTx/>
                        <a:buSzTx/>
                        <a:buFont typeface="Arial" panose="020B0604020202020204" pitchFamily="34" charset="0"/>
                        <a:buChar char="•"/>
                        <a:tabLst/>
                        <a:defRPr/>
                      </a:pPr>
                      <a:r>
                        <a:rPr lang="en-US" altLang="zh-TW" sz="1200" b="0" i="0" kern="1200" dirty="0">
                          <a:solidFill>
                            <a:schemeClr val="tx1"/>
                          </a:solidFill>
                          <a:effectLst/>
                          <a:latin typeface="Times New Roman" panose="02020603050405020304" pitchFamily="18" charset="0"/>
                          <a:ea typeface="+mn-ea"/>
                          <a:cs typeface="Times New Roman" panose="02020603050405020304" pitchFamily="18" charset="0"/>
                        </a:rPr>
                        <a:t>Offers custom settings to benchmark according to your need.</a:t>
                      </a:r>
                    </a:p>
                    <a:p>
                      <a:pPr marL="285750" marR="0" lvl="0" indent="-285750" algn="l" defTabSz="914400" rtl="0" eaLnBrk="1" fontAlgn="auto" latinLnBrk="0" hangingPunct="1">
                        <a:lnSpc>
                          <a:spcPts val="1300"/>
                        </a:lnSpc>
                        <a:spcBef>
                          <a:spcPts val="0"/>
                        </a:spcBef>
                        <a:spcAft>
                          <a:spcPts val="0"/>
                        </a:spcAft>
                        <a:buClrTx/>
                        <a:buSzTx/>
                        <a:buFont typeface="Arial" panose="020B0604020202020204" pitchFamily="34" charset="0"/>
                        <a:buChar char="•"/>
                        <a:tabLst/>
                        <a:defRPr/>
                      </a:pPr>
                      <a:r>
                        <a:rPr lang="en-US" altLang="zh-TW" sz="1200" b="0" i="0" kern="1200" dirty="0">
                          <a:solidFill>
                            <a:schemeClr val="tx1"/>
                          </a:solidFill>
                          <a:effectLst/>
                          <a:latin typeface="Times New Roman" panose="02020603050405020304" pitchFamily="18" charset="0"/>
                          <a:ea typeface="+mn-ea"/>
                          <a:cs typeface="Times New Roman" panose="02020603050405020304" pitchFamily="18" charset="0"/>
                        </a:rPr>
                        <a:t>Two ways to test your device: a quick benchmark and a longer stress 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latinLnBrk="0">
                        <a:lnSpc>
                          <a:spcPts val="1300"/>
                        </a:lnSpc>
                      </a:pPr>
                      <a:endParaRPr lang="en-US" sz="1200" b="0" dirty="0">
                        <a:solidFill>
                          <a:schemeClr val="tx1"/>
                        </a:solidFill>
                        <a:effectLst/>
                        <a:latin typeface="Times New Roman" panose="02020603050405020304" pitchFamily="18" charset="0"/>
                        <a:cs typeface="Times New Roman" panose="02020603050405020304" pitchFamily="18" charset="0"/>
                      </a:endParaRPr>
                    </a:p>
                    <a:p>
                      <a:pPr algn="ctr" fontAlgn="t" latinLnBrk="0">
                        <a:lnSpc>
                          <a:spcPts val="1300"/>
                        </a:lnSpc>
                      </a:pPr>
                      <a:r>
                        <a:rPr lang="en-US" sz="1200" b="0" dirty="0">
                          <a:solidFill>
                            <a:schemeClr val="tx1"/>
                          </a:solidFill>
                          <a:effectLst/>
                          <a:latin typeface="Times New Roman" panose="02020603050405020304" pitchFamily="18" charset="0"/>
                          <a:cs typeface="Times New Roman" panose="02020603050405020304" pitchFamily="18" charset="0"/>
                        </a:rPr>
                        <a:t>Windows and Mac devices.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fontAlgn="t" latinLnBrk="0">
                        <a:lnSpc>
                          <a:spcPts val="1300"/>
                        </a:lnSpc>
                        <a:buFont typeface="Arial" panose="020B0604020202020204" pitchFamily="34" charset="0"/>
                        <a:buNone/>
                      </a:pPr>
                      <a:r>
                        <a:rPr lang="en-US" sz="1200" b="0" dirty="0">
                          <a:solidFill>
                            <a:schemeClr val="tx1"/>
                          </a:solidFill>
                          <a:effectLst/>
                          <a:latin typeface="Times New Roman" panose="02020603050405020304" pitchFamily="18" charset="0"/>
                          <a:cs typeface="Times New Roman" panose="02020603050405020304" pitchFamily="18" charset="0"/>
                        </a:rPr>
                        <a:t>Basic: Free</a:t>
                      </a:r>
                      <a:br>
                        <a:rPr lang="en-US" sz="1200" b="0" dirty="0">
                          <a:solidFill>
                            <a:schemeClr val="tx1"/>
                          </a:solidFill>
                          <a:effectLst/>
                          <a:latin typeface="Times New Roman" panose="02020603050405020304" pitchFamily="18" charset="0"/>
                          <a:cs typeface="Times New Roman" panose="02020603050405020304" pitchFamily="18" charset="0"/>
                        </a:rPr>
                      </a:br>
                      <a:r>
                        <a:rPr lang="en-US" sz="1200" b="0" dirty="0">
                          <a:solidFill>
                            <a:schemeClr val="tx1"/>
                          </a:solidFill>
                          <a:effectLst/>
                          <a:latin typeface="Times New Roman" panose="02020603050405020304" pitchFamily="18" charset="0"/>
                          <a:cs typeface="Times New Roman" panose="02020603050405020304" pitchFamily="18" charset="0"/>
                        </a:rPr>
                        <a:t>Advanced: $29.99</a:t>
                      </a:r>
                      <a:br>
                        <a:rPr lang="en-US" sz="1200" b="0" dirty="0">
                          <a:solidFill>
                            <a:schemeClr val="tx1"/>
                          </a:solidFill>
                          <a:effectLst/>
                          <a:latin typeface="Times New Roman" panose="02020603050405020304" pitchFamily="18" charset="0"/>
                          <a:cs typeface="Times New Roman" panose="02020603050405020304" pitchFamily="18" charset="0"/>
                        </a:rPr>
                      </a:br>
                      <a:r>
                        <a:rPr lang="en-US" sz="1200" b="0" dirty="0">
                          <a:solidFill>
                            <a:schemeClr val="tx1"/>
                          </a:solidFill>
                          <a:effectLst/>
                          <a:latin typeface="Times New Roman" panose="02020603050405020304" pitchFamily="18" charset="0"/>
                          <a:cs typeface="Times New Roman" panose="02020603050405020304" pitchFamily="18" charset="0"/>
                        </a:rPr>
                        <a:t>Professional: $1,495 per 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5296814"/>
                  </a:ext>
                </a:extLst>
              </a:tr>
              <a:tr h="515235">
                <a:tc>
                  <a:txBody>
                    <a:bodyPr/>
                    <a:lstStyle/>
                    <a:p>
                      <a:pPr algn="ctr" fontAlgn="t" latinLnBrk="0">
                        <a:lnSpc>
                          <a:spcPts val="1300"/>
                        </a:lnSpc>
                      </a:pPr>
                      <a:endParaRPr lang="en-US" sz="1600" b="0" u="none" strike="noStrike" dirty="0">
                        <a:solidFill>
                          <a:schemeClr val="tx1"/>
                        </a:solidFill>
                        <a:effectLst/>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endParaRPr>
                    </a:p>
                    <a:p>
                      <a:pPr algn="ctr" fontAlgn="t" latinLnBrk="0">
                        <a:lnSpc>
                          <a:spcPts val="1300"/>
                        </a:lnSpc>
                      </a:pPr>
                      <a:r>
                        <a:rPr lang="en-US" sz="1600" b="0" u="none" strike="noStrike" dirty="0" err="1">
                          <a:solidFill>
                            <a:schemeClr val="tx1"/>
                          </a:solidFill>
                          <a:effectLst/>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Geekbench</a:t>
                      </a:r>
                      <a:endParaRPr lang="en-US" sz="1600" b="0" u="none" dirty="0">
                        <a:solidFill>
                          <a:schemeClr val="tx1"/>
                        </a:solidFill>
                        <a:effectLst/>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lgn="l" defTabSz="914400" rtl="0" eaLnBrk="1" latinLnBrk="0" hangingPunct="1">
                        <a:lnSpc>
                          <a:spcPts val="1300"/>
                        </a:lnSpc>
                        <a:buFont typeface="Arial" panose="020B0604020202020204" pitchFamily="34" charset="0"/>
                        <a:buChar char="•"/>
                      </a:pPr>
                      <a:r>
                        <a:rPr lang="en-US" altLang="zh-TW" sz="1200" b="0" kern="1200" dirty="0">
                          <a:solidFill>
                            <a:schemeClr val="tx1"/>
                          </a:solidFill>
                          <a:effectLst/>
                          <a:latin typeface="Times New Roman" panose="02020603050405020304" pitchFamily="18" charset="0"/>
                          <a:ea typeface="+mn-ea"/>
                          <a:cs typeface="Times New Roman" panose="02020603050405020304" pitchFamily="18" charset="0"/>
                        </a:rPr>
                        <a:t>Game and image-processing test.</a:t>
                      </a:r>
                    </a:p>
                    <a:p>
                      <a:pPr marL="285750" indent="-285750" algn="l" defTabSz="914400" rtl="0" eaLnBrk="1" latinLnBrk="0" hangingPunct="1">
                        <a:lnSpc>
                          <a:spcPts val="1300"/>
                        </a:lnSpc>
                        <a:buFont typeface="Arial" panose="020B0604020202020204" pitchFamily="34" charset="0"/>
                        <a:buChar char="•"/>
                      </a:pPr>
                      <a:r>
                        <a:rPr lang="en-US" altLang="zh-TW" sz="1200" b="0" i="0" kern="1200" dirty="0">
                          <a:solidFill>
                            <a:schemeClr val="dk1"/>
                          </a:solidFill>
                          <a:effectLst/>
                          <a:latin typeface="Times New Roman" panose="02020603050405020304" pitchFamily="18" charset="0"/>
                          <a:ea typeface="+mn-ea"/>
                          <a:cs typeface="Times New Roman" panose="02020603050405020304" pitchFamily="18" charset="0"/>
                        </a:rPr>
                        <a:t>Measure the multi-core and single-core power processor.</a:t>
                      </a:r>
                      <a:endParaRPr lang="en-US" altLang="zh-TW" sz="1200" b="0" kern="1200" dirty="0">
                        <a:solidFill>
                          <a:schemeClr val="tx1"/>
                        </a:solidFill>
                        <a:effectLst/>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latinLnBrk="0">
                        <a:lnSpc>
                          <a:spcPts val="1300"/>
                        </a:lnSpc>
                      </a:pPr>
                      <a:r>
                        <a:rPr lang="en-US" altLang="zh-TW" sz="1200" b="0" i="0" kern="1200" dirty="0">
                          <a:solidFill>
                            <a:schemeClr val="dk1"/>
                          </a:solidFill>
                          <a:effectLst/>
                          <a:latin typeface="Times New Roman" panose="02020603050405020304" pitchFamily="18" charset="0"/>
                          <a:ea typeface="+mn-ea"/>
                          <a:cs typeface="Times New Roman" panose="02020603050405020304" pitchFamily="18" charset="0"/>
                        </a:rPr>
                        <a:t>Windows, Linux, Mac, iOS, and Android</a:t>
                      </a:r>
                      <a:endParaRPr lang="en-US" sz="1200" b="0" dirty="0">
                        <a:solidFill>
                          <a:schemeClr val="tx1"/>
                        </a:solidFill>
                        <a:effectLst/>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latinLnBrk="0">
                        <a:lnSpc>
                          <a:spcPts val="1300"/>
                        </a:lnSpc>
                      </a:pPr>
                      <a:endParaRPr lang="en-US" sz="1200" b="0" dirty="0">
                        <a:solidFill>
                          <a:schemeClr val="tx1"/>
                        </a:solidFill>
                        <a:effectLst/>
                        <a:latin typeface="Times New Roman" panose="02020603050405020304" pitchFamily="18" charset="0"/>
                        <a:cs typeface="Times New Roman" panose="02020603050405020304" pitchFamily="18" charset="0"/>
                      </a:endParaRPr>
                    </a:p>
                    <a:p>
                      <a:pPr algn="ctr" fontAlgn="t" latinLnBrk="0">
                        <a:lnSpc>
                          <a:spcPts val="1300"/>
                        </a:lnSpc>
                      </a:pPr>
                      <a:r>
                        <a:rPr lang="en-US" sz="1200" b="0" dirty="0">
                          <a:solidFill>
                            <a:schemeClr val="tx1"/>
                          </a:solidFill>
                          <a:effectLst/>
                          <a:latin typeface="Times New Roman" panose="02020603050405020304" pitchFamily="18" charset="0"/>
                          <a:cs typeface="Times New Roman" panose="02020603050405020304" pitchFamily="18" charset="0"/>
                        </a:rPr>
                        <a:t>Free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8557352"/>
                  </a:ext>
                </a:extLst>
              </a:tr>
            </a:tbl>
          </a:graphicData>
        </a:graphic>
      </p:graphicFrame>
      <p:sp>
        <p:nvSpPr>
          <p:cNvPr id="3" name="文字方塊 2">
            <a:extLst>
              <a:ext uri="{FF2B5EF4-FFF2-40B4-BE49-F238E27FC236}">
                <a16:creationId xmlns:a16="http://schemas.microsoft.com/office/drawing/2014/main" id="{2A29145C-D483-EBB7-E0E0-1C4A0E355D3D}"/>
              </a:ext>
            </a:extLst>
          </p:cNvPr>
          <p:cNvSpPr txBox="1"/>
          <p:nvPr/>
        </p:nvSpPr>
        <p:spPr>
          <a:xfrm>
            <a:off x="771392" y="209552"/>
            <a:ext cx="8241075" cy="461665"/>
          </a:xfrm>
          <a:prstGeom prst="rect">
            <a:avLst/>
          </a:prstGeom>
          <a:noFill/>
        </p:spPr>
        <p:txBody>
          <a:bodyPr wrap="square">
            <a:spAutoFit/>
          </a:bodyPr>
          <a:lstStyle/>
          <a:p>
            <a:pPr algn="l"/>
            <a:r>
              <a:rPr lang="en-US" altLang="zh-TW" sz="2400" b="1" dirty="0">
                <a:latin typeface="Times New Roman" panose="02020603050405020304" pitchFamily="18" charset="0"/>
                <a:cs typeface="Times New Roman" panose="02020603050405020304" pitchFamily="18" charset="0"/>
              </a:rPr>
              <a:t>GPU </a:t>
            </a:r>
            <a:r>
              <a:rPr lang="en-US" altLang="zh-TW" sz="2400" b="1" i="0" dirty="0">
                <a:effectLst/>
                <a:latin typeface="Times New Roman" panose="02020603050405020304" pitchFamily="18" charset="0"/>
                <a:cs typeface="Times New Roman" panose="02020603050405020304" pitchFamily="18" charset="0"/>
              </a:rPr>
              <a:t>Benchmarking Software</a:t>
            </a:r>
          </a:p>
        </p:txBody>
      </p:sp>
      <p:sp>
        <p:nvSpPr>
          <p:cNvPr id="4" name="矩形 3">
            <a:extLst>
              <a:ext uri="{FF2B5EF4-FFF2-40B4-BE49-F238E27FC236}">
                <a16:creationId xmlns:a16="http://schemas.microsoft.com/office/drawing/2014/main" id="{69650E50-D228-9ED1-78A0-E1CB7C73C2DC}"/>
              </a:ext>
            </a:extLst>
          </p:cNvPr>
          <p:cNvSpPr/>
          <p:nvPr/>
        </p:nvSpPr>
        <p:spPr>
          <a:xfrm>
            <a:off x="518570" y="260392"/>
            <a:ext cx="187725" cy="39534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AAD46C27-3581-45EC-C2B1-3553368CE71C}"/>
              </a:ext>
            </a:extLst>
          </p:cNvPr>
          <p:cNvSpPr txBox="1"/>
          <p:nvPr/>
        </p:nvSpPr>
        <p:spPr>
          <a:xfrm>
            <a:off x="1898809" y="4504396"/>
            <a:ext cx="9076764" cy="1419619"/>
          </a:xfrm>
          <a:prstGeom prst="rect">
            <a:avLst/>
          </a:prstGeom>
          <a:noFill/>
        </p:spPr>
        <p:txBody>
          <a:bodyPr wrap="square">
            <a:spAutoFit/>
          </a:bodyPr>
          <a:lstStyle/>
          <a:p>
            <a:pPr marL="285750" indent="-285750" algn="l">
              <a:lnSpc>
                <a:spcPts val="2100"/>
              </a:lnSpc>
              <a:buFont typeface="Arial" panose="020B0604020202020204" pitchFamily="34" charset="0"/>
              <a:buChar char="•"/>
            </a:pPr>
            <a:r>
              <a:rPr lang="en-US" altLang="zh-TW" sz="1600" b="0" i="0" dirty="0">
                <a:solidFill>
                  <a:srgbClr val="222222"/>
                </a:solidFill>
                <a:effectLst/>
                <a:latin typeface="Times New Roman" panose="02020603050405020304" pitchFamily="18" charset="0"/>
                <a:cs typeface="Times New Roman" panose="02020603050405020304" pitchFamily="18" charset="0"/>
              </a:rPr>
              <a:t>You can perform a cross API benchmark using OpenGL and Vulkan 2D and 3D graphics applications.</a:t>
            </a:r>
          </a:p>
          <a:p>
            <a:pPr marL="285750" indent="-285750" algn="l">
              <a:lnSpc>
                <a:spcPts val="2100"/>
              </a:lnSpc>
              <a:buFont typeface="Arial" panose="020B0604020202020204" pitchFamily="34" charset="0"/>
              <a:buChar char="•"/>
            </a:pPr>
            <a:r>
              <a:rPr lang="en-US" altLang="zh-TW" sz="1600" b="0" i="0" dirty="0">
                <a:solidFill>
                  <a:srgbClr val="222222"/>
                </a:solidFill>
                <a:effectLst/>
                <a:latin typeface="Times New Roman" panose="02020603050405020304" pitchFamily="18" charset="0"/>
                <a:cs typeface="Times New Roman" panose="02020603050405020304" pitchFamily="18" charset="0"/>
              </a:rPr>
              <a:t>Test the performance of mobile and desktop PC.</a:t>
            </a:r>
          </a:p>
          <a:p>
            <a:pPr marL="285750" indent="-285750" algn="l">
              <a:lnSpc>
                <a:spcPts val="2100"/>
              </a:lnSpc>
              <a:buFont typeface="Arial" panose="020B0604020202020204" pitchFamily="34" charset="0"/>
              <a:buChar char="•"/>
            </a:pPr>
            <a:r>
              <a:rPr lang="en-US" altLang="zh-TW" sz="1600" b="0" i="0" dirty="0">
                <a:solidFill>
                  <a:srgbClr val="222222"/>
                </a:solidFill>
                <a:effectLst/>
                <a:latin typeface="Times New Roman" panose="02020603050405020304" pitchFamily="18" charset="0"/>
                <a:cs typeface="Times New Roman" panose="02020603050405020304" pitchFamily="18" charset="0"/>
              </a:rPr>
              <a:t>Enables you to monitor GPU temperature.</a:t>
            </a:r>
          </a:p>
          <a:p>
            <a:pPr marL="285750" indent="-285750" algn="l">
              <a:lnSpc>
                <a:spcPts val="2100"/>
              </a:lnSpc>
              <a:buFont typeface="Arial" panose="020B0604020202020204" pitchFamily="34" charset="0"/>
              <a:buChar char="•"/>
            </a:pPr>
            <a:r>
              <a:rPr lang="en-US" altLang="zh-TW" sz="1600" b="0" i="0" dirty="0">
                <a:solidFill>
                  <a:srgbClr val="222222"/>
                </a:solidFill>
                <a:effectLst/>
                <a:latin typeface="Times New Roman" panose="02020603050405020304" pitchFamily="18" charset="0"/>
                <a:cs typeface="Times New Roman" panose="02020603050405020304" pitchFamily="18" charset="0"/>
              </a:rPr>
              <a:t>Helps you to do software audits on installed software, program, security applications, and licenses.</a:t>
            </a:r>
          </a:p>
          <a:p>
            <a:pPr marL="285750" indent="-285750" algn="l">
              <a:lnSpc>
                <a:spcPts val="2100"/>
              </a:lnSpc>
              <a:buFont typeface="Arial" panose="020B0604020202020204" pitchFamily="34" charset="0"/>
              <a:buChar char="•"/>
            </a:pPr>
            <a:r>
              <a:rPr lang="en-US" altLang="zh-TW" sz="1600" b="0" i="0" dirty="0">
                <a:solidFill>
                  <a:srgbClr val="222222"/>
                </a:solidFill>
                <a:effectLst/>
                <a:latin typeface="Times New Roman" panose="02020603050405020304" pitchFamily="18" charset="0"/>
                <a:cs typeface="Times New Roman" panose="02020603050405020304" pitchFamily="18" charset="0"/>
              </a:rPr>
              <a:t>It enables you to perform extreme hardware stability testing.</a:t>
            </a:r>
          </a:p>
        </p:txBody>
      </p:sp>
      <p:sp>
        <p:nvSpPr>
          <p:cNvPr id="11" name="文字方塊 10">
            <a:extLst>
              <a:ext uri="{FF2B5EF4-FFF2-40B4-BE49-F238E27FC236}">
                <a16:creationId xmlns:a16="http://schemas.microsoft.com/office/drawing/2014/main" id="{CF46AEC5-A992-688B-C763-DEC663EE0C5C}"/>
              </a:ext>
            </a:extLst>
          </p:cNvPr>
          <p:cNvSpPr txBox="1"/>
          <p:nvPr/>
        </p:nvSpPr>
        <p:spPr>
          <a:xfrm>
            <a:off x="6267280" y="549525"/>
            <a:ext cx="6110576" cy="261610"/>
          </a:xfrm>
          <a:prstGeom prst="rect">
            <a:avLst/>
          </a:prstGeom>
          <a:noFill/>
        </p:spPr>
        <p:txBody>
          <a:bodyPr wrap="square">
            <a:spAutoFit/>
          </a:bodyPr>
          <a:lstStyle/>
          <a:p>
            <a:r>
              <a:rPr lang="en-US" altLang="zh-TW" sz="1100" dirty="0"/>
              <a:t>More information from: </a:t>
            </a:r>
            <a:r>
              <a:rPr lang="zh-TW" altLang="en-US" sz="1100" dirty="0"/>
              <a:t>https://www.guru99.com/best-benchmark-software.html#7-novabench</a:t>
            </a:r>
          </a:p>
        </p:txBody>
      </p:sp>
      <p:grpSp>
        <p:nvGrpSpPr>
          <p:cNvPr id="6" name="群組 5">
            <a:extLst>
              <a:ext uri="{FF2B5EF4-FFF2-40B4-BE49-F238E27FC236}">
                <a16:creationId xmlns:a16="http://schemas.microsoft.com/office/drawing/2014/main" id="{0FC29E78-8D77-6098-3A94-6B600852254C}"/>
              </a:ext>
            </a:extLst>
          </p:cNvPr>
          <p:cNvGrpSpPr/>
          <p:nvPr/>
        </p:nvGrpSpPr>
        <p:grpSpPr>
          <a:xfrm>
            <a:off x="3013009" y="4003909"/>
            <a:ext cx="6347946" cy="458704"/>
            <a:chOff x="3302372" y="4038527"/>
            <a:chExt cx="6347946" cy="458704"/>
          </a:xfrm>
        </p:grpSpPr>
        <p:sp>
          <p:nvSpPr>
            <p:cNvPr id="5" name="矩形: 圓角 4">
              <a:extLst>
                <a:ext uri="{FF2B5EF4-FFF2-40B4-BE49-F238E27FC236}">
                  <a16:creationId xmlns:a16="http://schemas.microsoft.com/office/drawing/2014/main" id="{24C77E76-1A4A-E4DD-E219-2A36B97EDB11}"/>
                </a:ext>
              </a:extLst>
            </p:cNvPr>
            <p:cNvSpPr/>
            <p:nvPr/>
          </p:nvSpPr>
          <p:spPr>
            <a:xfrm>
              <a:off x="3302372" y="4038527"/>
              <a:ext cx="6076577" cy="458704"/>
            </a:xfrm>
            <a:prstGeom prst="round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48DFEB09-755B-CDB4-AFE6-E1C2FFBB8C94}"/>
                </a:ext>
              </a:extLst>
            </p:cNvPr>
            <p:cNvSpPr txBox="1"/>
            <p:nvPr/>
          </p:nvSpPr>
          <p:spPr>
            <a:xfrm>
              <a:off x="3454586" y="4079833"/>
              <a:ext cx="6195732" cy="369332"/>
            </a:xfrm>
            <a:prstGeom prst="rect">
              <a:avLst/>
            </a:prstGeom>
            <a:noFill/>
          </p:spPr>
          <p:txBody>
            <a:bodyPr wrap="square">
              <a:spAutoFit/>
            </a:bodyPr>
            <a:lstStyle/>
            <a:p>
              <a:pPr algn="l"/>
              <a:r>
                <a:rPr lang="en-US" altLang="zh-TW" sz="1800" b="1" i="0" dirty="0">
                  <a:solidFill>
                    <a:schemeClr val="bg1"/>
                  </a:solidFill>
                  <a:effectLst/>
                  <a:latin typeface="Times New Roman" panose="02020603050405020304" pitchFamily="18" charset="0"/>
                  <a:cs typeface="Times New Roman" panose="02020603050405020304" pitchFamily="18" charset="0"/>
                </a:rPr>
                <a:t>Why we need to use Graphic Card Benchmark Software? </a:t>
              </a:r>
            </a:p>
          </p:txBody>
        </p:sp>
      </p:grpSp>
    </p:spTree>
    <p:extLst>
      <p:ext uri="{BB962C8B-B14F-4D97-AF65-F5344CB8AC3E}">
        <p14:creationId xmlns:p14="http://schemas.microsoft.com/office/powerpoint/2010/main" val="3186374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802EA6B-99F6-4C50-8C99-A79E360C6569}"/>
              </a:ext>
            </a:extLst>
          </p:cNvPr>
          <p:cNvSpPr/>
          <p:nvPr/>
        </p:nvSpPr>
        <p:spPr>
          <a:xfrm>
            <a:off x="233362" y="245872"/>
            <a:ext cx="11725276" cy="597395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椭圆 4">
            <a:extLst>
              <a:ext uri="{FF2B5EF4-FFF2-40B4-BE49-F238E27FC236}">
                <a16:creationId xmlns:a16="http://schemas.microsoft.com/office/drawing/2014/main" id="{A170D15F-981C-4296-BC4E-B7ED449F3150}"/>
              </a:ext>
            </a:extLst>
          </p:cNvPr>
          <p:cNvSpPr/>
          <p:nvPr/>
        </p:nvSpPr>
        <p:spPr>
          <a:xfrm>
            <a:off x="5003409" y="833192"/>
            <a:ext cx="2185182" cy="2185182"/>
          </a:xfrm>
          <a:prstGeom prst="ellipse">
            <a:avLst/>
          </a:prstGeom>
          <a:solidFill>
            <a:schemeClr val="accent5">
              <a:lumMod val="75000"/>
            </a:schemeClr>
          </a:solidFill>
          <a:ln>
            <a:noFill/>
          </a:ln>
          <a:effectLst>
            <a:outerShdw blurRad="342900" dist="63500" dir="3000000" sx="106000" sy="106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箭头: V 形 6">
            <a:extLst>
              <a:ext uri="{FF2B5EF4-FFF2-40B4-BE49-F238E27FC236}">
                <a16:creationId xmlns:a16="http://schemas.microsoft.com/office/drawing/2014/main" id="{72C941B3-6167-4048-95D2-1C34DC13C341}"/>
              </a:ext>
            </a:extLst>
          </p:cNvPr>
          <p:cNvSpPr/>
          <p:nvPr/>
        </p:nvSpPr>
        <p:spPr>
          <a:xfrm rot="16200000" flipH="1">
            <a:off x="5827111" y="5030488"/>
            <a:ext cx="615338" cy="1030608"/>
          </a:xfrm>
          <a:prstGeom prst="chevron">
            <a:avLst>
              <a:gd name="adj" fmla="val 4940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10" name="椭圆 9">
            <a:extLst>
              <a:ext uri="{FF2B5EF4-FFF2-40B4-BE49-F238E27FC236}">
                <a16:creationId xmlns:a16="http://schemas.microsoft.com/office/drawing/2014/main" id="{A6BE628C-B17A-4536-A2A2-07911FC51FCD}"/>
              </a:ext>
            </a:extLst>
          </p:cNvPr>
          <p:cNvSpPr/>
          <p:nvPr/>
        </p:nvSpPr>
        <p:spPr>
          <a:xfrm>
            <a:off x="10719174" y="3045706"/>
            <a:ext cx="132522" cy="132522"/>
          </a:xfrm>
          <a:prstGeom prst="ellipse">
            <a:avLst/>
          </a:prstGeom>
          <a:solidFill>
            <a:schemeClr val="accent1">
              <a:lumMod val="75000"/>
            </a:schemeClr>
          </a:solidFill>
          <a:ln>
            <a:noFill/>
          </a:ln>
          <a:effectLst>
            <a:outerShdw blurRad="342900" dist="63500" dir="3000000" sx="106000" sy="106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a:extLst>
              <a:ext uri="{FF2B5EF4-FFF2-40B4-BE49-F238E27FC236}">
                <a16:creationId xmlns:a16="http://schemas.microsoft.com/office/drawing/2014/main" id="{F3B69637-6629-4AAA-A63C-49931F2763DA}"/>
              </a:ext>
            </a:extLst>
          </p:cNvPr>
          <p:cNvSpPr/>
          <p:nvPr/>
        </p:nvSpPr>
        <p:spPr>
          <a:xfrm>
            <a:off x="2711992" y="833192"/>
            <a:ext cx="159026" cy="159026"/>
          </a:xfrm>
          <a:prstGeom prst="ellipse">
            <a:avLst/>
          </a:prstGeom>
          <a:solidFill>
            <a:schemeClr val="accent5">
              <a:lumMod val="40000"/>
              <a:lumOff val="60000"/>
            </a:schemeClr>
          </a:solidFill>
          <a:ln>
            <a:noFill/>
          </a:ln>
          <a:effectLst>
            <a:outerShdw blurRad="342900" dist="63500" dir="3000000" sx="106000" sy="106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a:extLst>
              <a:ext uri="{FF2B5EF4-FFF2-40B4-BE49-F238E27FC236}">
                <a16:creationId xmlns:a16="http://schemas.microsoft.com/office/drawing/2014/main" id="{A9DEC223-8831-4C3E-B668-D5D73B5ADB96}"/>
              </a:ext>
            </a:extLst>
          </p:cNvPr>
          <p:cNvSpPr/>
          <p:nvPr/>
        </p:nvSpPr>
        <p:spPr>
          <a:xfrm>
            <a:off x="8517682" y="1326335"/>
            <a:ext cx="185530" cy="185530"/>
          </a:xfrm>
          <a:prstGeom prst="ellipse">
            <a:avLst/>
          </a:prstGeom>
          <a:solidFill>
            <a:schemeClr val="accent5">
              <a:lumMod val="40000"/>
              <a:lumOff val="60000"/>
            </a:schemeClr>
          </a:solidFill>
          <a:ln>
            <a:noFill/>
          </a:ln>
          <a:effectLst>
            <a:outerShdw blurRad="342900" dist="63500" dir="3000000" sx="106000" sy="106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a:extLst>
              <a:ext uri="{FF2B5EF4-FFF2-40B4-BE49-F238E27FC236}">
                <a16:creationId xmlns:a16="http://schemas.microsoft.com/office/drawing/2014/main" id="{ECDA3895-3A95-47BE-AF9F-76438CD56B4C}"/>
              </a:ext>
            </a:extLst>
          </p:cNvPr>
          <p:cNvSpPr/>
          <p:nvPr/>
        </p:nvSpPr>
        <p:spPr>
          <a:xfrm>
            <a:off x="4015448" y="2458804"/>
            <a:ext cx="303092" cy="303092"/>
          </a:xfrm>
          <a:prstGeom prst="ellipse">
            <a:avLst/>
          </a:prstGeom>
          <a:solidFill>
            <a:schemeClr val="accent1">
              <a:lumMod val="60000"/>
              <a:lumOff val="40000"/>
            </a:schemeClr>
          </a:solidFill>
          <a:ln>
            <a:noFill/>
          </a:ln>
          <a:effectLst>
            <a:outerShdw blurRad="342900" dist="63500" dir="3000000" sx="106000" sy="106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5" name="椭圆 14">
            <a:extLst>
              <a:ext uri="{FF2B5EF4-FFF2-40B4-BE49-F238E27FC236}">
                <a16:creationId xmlns:a16="http://schemas.microsoft.com/office/drawing/2014/main" id="{6E0E1BF6-A655-4AE1-846D-54C0CCAE1E1F}"/>
              </a:ext>
            </a:extLst>
          </p:cNvPr>
          <p:cNvSpPr/>
          <p:nvPr/>
        </p:nvSpPr>
        <p:spPr>
          <a:xfrm>
            <a:off x="9639574" y="4353952"/>
            <a:ext cx="369096" cy="369096"/>
          </a:xfrm>
          <a:prstGeom prst="ellipse">
            <a:avLst/>
          </a:prstGeom>
          <a:solidFill>
            <a:schemeClr val="accent5">
              <a:lumMod val="60000"/>
              <a:lumOff val="40000"/>
            </a:schemeClr>
          </a:solidFill>
          <a:ln>
            <a:noFill/>
          </a:ln>
          <a:effectLst>
            <a:outerShdw blurRad="342900" dist="63500" dir="3000000" sx="106000" sy="106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字方塊 1">
            <a:extLst>
              <a:ext uri="{FF2B5EF4-FFF2-40B4-BE49-F238E27FC236}">
                <a16:creationId xmlns:a16="http://schemas.microsoft.com/office/drawing/2014/main" id="{1514A8F5-0BE1-0C1C-00B0-3D3B9A3A3021}"/>
              </a:ext>
            </a:extLst>
          </p:cNvPr>
          <p:cNvSpPr txBox="1"/>
          <p:nvPr/>
        </p:nvSpPr>
        <p:spPr>
          <a:xfrm>
            <a:off x="5702008" y="1202508"/>
            <a:ext cx="748923" cy="1446550"/>
          </a:xfrm>
          <a:prstGeom prst="rect">
            <a:avLst/>
          </a:prstGeom>
          <a:noFill/>
        </p:spPr>
        <p:txBody>
          <a:bodyPr wrap="none" rtlCol="0">
            <a:spAutoFit/>
          </a:bodyPr>
          <a:lstStyle/>
          <a:p>
            <a:r>
              <a:rPr lang="en-US" altLang="zh-TW" sz="8800" dirty="0">
                <a:solidFill>
                  <a:schemeClr val="bg1"/>
                </a:solidFill>
                <a:latin typeface="Times New Roman" panose="02020603050405020304" pitchFamily="18" charset="0"/>
                <a:cs typeface="Times New Roman" panose="02020603050405020304" pitchFamily="18" charset="0"/>
              </a:rPr>
              <a:t>5</a:t>
            </a:r>
            <a:endParaRPr lang="zh-TW" altLang="en-US" sz="8800"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0C91C06F-35E0-50E1-A4AD-411112370E77}"/>
              </a:ext>
            </a:extLst>
          </p:cNvPr>
          <p:cNvSpPr/>
          <p:nvPr/>
        </p:nvSpPr>
        <p:spPr>
          <a:xfrm>
            <a:off x="1586099" y="3429000"/>
            <a:ext cx="9097362" cy="769441"/>
          </a:xfrm>
          <a:prstGeom prst="rect">
            <a:avLst/>
          </a:prstGeom>
        </p:spPr>
        <p:txBody>
          <a:bodyPr wrap="none">
            <a:spAutoFit/>
          </a:bodyPr>
          <a:lstStyle/>
          <a:p>
            <a:r>
              <a:rPr lang="en-US" altLang="zh-TW" sz="4400" b="1" i="0" dirty="0">
                <a:solidFill>
                  <a:schemeClr val="bg2">
                    <a:lumMod val="25000"/>
                  </a:schemeClr>
                </a:solidFill>
                <a:effectLst/>
                <a:latin typeface="Times New Roman" panose="02020603050405020304" pitchFamily="18" charset="0"/>
                <a:cs typeface="Times New Roman" panose="02020603050405020304" pitchFamily="18" charset="0"/>
              </a:rPr>
              <a:t>Which GPU is the most cost-effective</a:t>
            </a:r>
            <a:endParaRPr lang="zh-TW" altLang="en-US" sz="4400" b="1"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31800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MD Radeon RX 7900 XTX and RX 7900 XT">
            <a:extLst>
              <a:ext uri="{FF2B5EF4-FFF2-40B4-BE49-F238E27FC236}">
                <a16:creationId xmlns:a16="http://schemas.microsoft.com/office/drawing/2014/main" id="{0CC443D2-2BFB-D8B1-B05F-82BB6B22AE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 y="773048"/>
            <a:ext cx="5982269" cy="3844618"/>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9D5F569C-531F-A3BF-31D0-FC25CD2C5510}"/>
              </a:ext>
            </a:extLst>
          </p:cNvPr>
          <p:cNvSpPr txBox="1"/>
          <p:nvPr/>
        </p:nvSpPr>
        <p:spPr>
          <a:xfrm>
            <a:off x="5769752" y="440385"/>
            <a:ext cx="6422248" cy="276999"/>
          </a:xfrm>
          <a:prstGeom prst="rect">
            <a:avLst/>
          </a:prstGeom>
          <a:noFill/>
        </p:spPr>
        <p:txBody>
          <a:bodyPr wrap="square">
            <a:spAutoFit/>
          </a:bodyPr>
          <a:lstStyle/>
          <a:p>
            <a:r>
              <a:rPr lang="zh-TW" altLang="en-US" sz="1200" dirty="0"/>
              <a:t>https://www.4gamers.com.tw/news/detail/56252/amd-radeon-rx-7900-xtx-and-rx-7900-xt-review</a:t>
            </a:r>
          </a:p>
        </p:txBody>
      </p:sp>
      <p:sp>
        <p:nvSpPr>
          <p:cNvPr id="4" name="文字方塊 3">
            <a:extLst>
              <a:ext uri="{FF2B5EF4-FFF2-40B4-BE49-F238E27FC236}">
                <a16:creationId xmlns:a16="http://schemas.microsoft.com/office/drawing/2014/main" id="{FAF00EBE-52A3-EBEE-8A44-CD0F7C13C0EF}"/>
              </a:ext>
            </a:extLst>
          </p:cNvPr>
          <p:cNvSpPr txBox="1"/>
          <p:nvPr/>
        </p:nvSpPr>
        <p:spPr>
          <a:xfrm>
            <a:off x="706296" y="209553"/>
            <a:ext cx="5749096" cy="461665"/>
          </a:xfrm>
          <a:prstGeom prst="rect">
            <a:avLst/>
          </a:prstGeom>
          <a:noFill/>
        </p:spPr>
        <p:txBody>
          <a:bodyPr wrap="square">
            <a:spAutoFit/>
          </a:bodyPr>
          <a:lstStyle/>
          <a:p>
            <a:pPr algn="l"/>
            <a:r>
              <a:rPr lang="en-US" altLang="zh-TW" sz="2400" b="1" dirty="0">
                <a:latin typeface="Times New Roman" panose="02020603050405020304" pitchFamily="18" charset="0"/>
                <a:cs typeface="Times New Roman" panose="02020603050405020304" pitchFamily="18" charset="0"/>
              </a:rPr>
              <a:t>Time Spy </a:t>
            </a:r>
            <a:endParaRPr lang="en-US" altLang="zh-TW" sz="2400" b="1" i="0" dirty="0">
              <a:effectLst/>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F02C00B0-D4F6-3CFC-27EA-16974068322C}"/>
              </a:ext>
            </a:extLst>
          </p:cNvPr>
          <p:cNvSpPr/>
          <p:nvPr/>
        </p:nvSpPr>
        <p:spPr>
          <a:xfrm>
            <a:off x="518570" y="260392"/>
            <a:ext cx="187725" cy="39534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102" name="Picture 6" descr="AMD Radeon RX 7900 XTX and RX 7900 XT">
            <a:extLst>
              <a:ext uri="{FF2B5EF4-FFF2-40B4-BE49-F238E27FC236}">
                <a16:creationId xmlns:a16="http://schemas.microsoft.com/office/drawing/2014/main" id="{66479784-BC89-A1E6-706C-A642754E70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7215" y="773047"/>
            <a:ext cx="6194785" cy="3844617"/>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467D82E6-A5D6-0331-8B8C-12940B82704A}"/>
              </a:ext>
            </a:extLst>
          </p:cNvPr>
          <p:cNvSpPr txBox="1"/>
          <p:nvPr/>
        </p:nvSpPr>
        <p:spPr>
          <a:xfrm>
            <a:off x="291437" y="4734974"/>
            <a:ext cx="11609126" cy="1438855"/>
          </a:xfrm>
          <a:prstGeom prst="rect">
            <a:avLst/>
          </a:prstGeom>
          <a:noFill/>
        </p:spPr>
        <p:txBody>
          <a:bodyPr wrap="square">
            <a:spAutoFit/>
          </a:bodyPr>
          <a:lstStyle/>
          <a:p>
            <a:pPr marL="285750" indent="-285750">
              <a:lnSpc>
                <a:spcPts val="1500"/>
              </a:lnSpc>
              <a:buFont typeface="Arial" panose="020B0604020202020204" pitchFamily="34" charset="0"/>
              <a:buChar char="•"/>
            </a:pPr>
            <a:r>
              <a:rPr lang="en-US" altLang="zh-TW" sz="1400" b="0" i="0" dirty="0">
                <a:effectLst/>
                <a:latin typeface="微軟正黑體" panose="020B0604030504040204" pitchFamily="34" charset="-120"/>
                <a:ea typeface="微軟正黑體" panose="020B0604030504040204" pitchFamily="34" charset="-120"/>
              </a:rPr>
              <a:t>Time Spy</a:t>
            </a:r>
            <a:br>
              <a:rPr lang="en-US" altLang="zh-TW" sz="1400" b="0" i="0" dirty="0">
                <a:effectLst/>
                <a:latin typeface="微軟正黑體" panose="020B0604030504040204" pitchFamily="34" charset="-120"/>
                <a:ea typeface="微軟正黑體" panose="020B0604030504040204" pitchFamily="34" charset="-120"/>
              </a:rPr>
            </a:br>
            <a:r>
              <a:rPr lang="zh-TW" altLang="en-US" sz="1400" b="0" i="0" dirty="0">
                <a:solidFill>
                  <a:srgbClr val="333333"/>
                </a:solidFill>
                <a:effectLst/>
                <a:latin typeface="Microsoft JhengHei" panose="020B0604030504040204" pitchFamily="34" charset="-120"/>
                <a:ea typeface="Microsoft JhengHei" panose="020B0604030504040204" pitchFamily="34" charset="-120"/>
              </a:rPr>
              <a:t>整個</a:t>
            </a:r>
            <a:r>
              <a:rPr lang="en-US" altLang="zh-TW" sz="1400" b="0" i="0" dirty="0">
                <a:solidFill>
                  <a:srgbClr val="333333"/>
                </a:solidFill>
                <a:effectLst/>
                <a:latin typeface="Microsoft JhengHei" panose="020B0604030504040204" pitchFamily="34" charset="-120"/>
                <a:ea typeface="Microsoft JhengHei" panose="020B0604030504040204" pitchFamily="34" charset="-120"/>
              </a:rPr>
              <a:t>Time Spy Extreme</a:t>
            </a:r>
            <a:r>
              <a:rPr lang="zh-TW" altLang="en-US" sz="1400" b="0" i="0" dirty="0">
                <a:solidFill>
                  <a:srgbClr val="333333"/>
                </a:solidFill>
                <a:effectLst/>
                <a:latin typeface="Microsoft JhengHei" panose="020B0604030504040204" pitchFamily="34" charset="-120"/>
                <a:ea typeface="Microsoft JhengHei" panose="020B0604030504040204" pitchFamily="34" charset="-120"/>
              </a:rPr>
              <a:t>可以分成</a:t>
            </a:r>
            <a:r>
              <a:rPr lang="en-US" altLang="zh-TW" sz="1400" b="0" i="0" dirty="0">
                <a:solidFill>
                  <a:srgbClr val="333333"/>
                </a:solidFill>
                <a:effectLst/>
                <a:latin typeface="Microsoft JhengHei" panose="020B0604030504040204" pitchFamily="34" charset="-120"/>
                <a:ea typeface="Microsoft JhengHei" panose="020B0604030504040204" pitchFamily="34" charset="-120"/>
              </a:rPr>
              <a:t>3</a:t>
            </a:r>
            <a:r>
              <a:rPr lang="zh-TW" altLang="en-US" sz="1400" b="0" i="0" dirty="0">
                <a:solidFill>
                  <a:srgbClr val="333333"/>
                </a:solidFill>
                <a:effectLst/>
                <a:latin typeface="Microsoft JhengHei" panose="020B0604030504040204" pitchFamily="34" charset="-120"/>
                <a:ea typeface="Microsoft JhengHei" panose="020B0604030504040204" pitchFamily="34" charset="-120"/>
              </a:rPr>
              <a:t>段測試，圖型測試</a:t>
            </a:r>
            <a:r>
              <a:rPr lang="en-US" altLang="zh-TW" sz="1400" b="0" i="0" dirty="0">
                <a:solidFill>
                  <a:srgbClr val="333333"/>
                </a:solidFill>
                <a:effectLst/>
                <a:latin typeface="Microsoft JhengHei" panose="020B0604030504040204" pitchFamily="34" charset="-120"/>
                <a:ea typeface="Microsoft JhengHei" panose="020B0604030504040204" pitchFamily="34" charset="-120"/>
              </a:rPr>
              <a:t>1</a:t>
            </a:r>
            <a:r>
              <a:rPr lang="zh-TW" altLang="en-US" sz="1400" b="0" i="0" dirty="0">
                <a:solidFill>
                  <a:srgbClr val="333333"/>
                </a:solidFill>
                <a:effectLst/>
                <a:latin typeface="Microsoft JhengHei" panose="020B0604030504040204" pitchFamily="34" charset="-120"/>
                <a:ea typeface="Microsoft JhengHei" panose="020B0604030504040204" pitchFamily="34" charset="-120"/>
              </a:rPr>
              <a:t>包含許多透明物件、粒子陰影（</a:t>
            </a:r>
            <a:r>
              <a:rPr lang="en-US" altLang="zh-TW" sz="1400" b="0" i="0" dirty="0">
                <a:solidFill>
                  <a:srgbClr val="333333"/>
                </a:solidFill>
                <a:effectLst/>
                <a:latin typeface="Microsoft JhengHei" panose="020B0604030504040204" pitchFamily="34" charset="-120"/>
                <a:ea typeface="Microsoft JhengHei" panose="020B0604030504040204" pitchFamily="34" charset="-120"/>
              </a:rPr>
              <a:t>Particle Shadows</a:t>
            </a:r>
            <a:r>
              <a:rPr lang="zh-TW" altLang="en-US" sz="1400" b="0" i="0" dirty="0">
                <a:solidFill>
                  <a:srgbClr val="333333"/>
                </a:solidFill>
                <a:effectLst/>
                <a:latin typeface="Microsoft JhengHei" panose="020B0604030504040204" pitchFamily="34" charset="-120"/>
                <a:ea typeface="Microsoft JhengHei" panose="020B0604030504040204" pitchFamily="34" charset="-120"/>
              </a:rPr>
              <a:t>）與曲面細分（</a:t>
            </a:r>
            <a:r>
              <a:rPr lang="en-US" altLang="zh-TW" sz="1400" b="0" i="0" dirty="0">
                <a:solidFill>
                  <a:srgbClr val="333333"/>
                </a:solidFill>
                <a:effectLst/>
                <a:latin typeface="Microsoft JhengHei" panose="020B0604030504040204" pitchFamily="34" charset="-120"/>
                <a:ea typeface="Microsoft JhengHei" panose="020B0604030504040204" pitchFamily="34" charset="-120"/>
              </a:rPr>
              <a:t>Tessellation</a:t>
            </a:r>
            <a:r>
              <a:rPr lang="zh-TW" altLang="en-US" sz="1400" b="0" i="0" dirty="0">
                <a:solidFill>
                  <a:srgbClr val="333333"/>
                </a:solidFill>
                <a:effectLst/>
                <a:latin typeface="Microsoft JhengHei" panose="020B0604030504040204" pitchFamily="34" charset="-120"/>
                <a:ea typeface="Microsoft JhengHei" panose="020B0604030504040204" pitchFamily="34" charset="-120"/>
              </a:rPr>
              <a:t>）。</a:t>
            </a:r>
            <a:br>
              <a:rPr lang="en-US" altLang="zh-TW" sz="1400" b="0" i="0" dirty="0">
                <a:solidFill>
                  <a:srgbClr val="333333"/>
                </a:solidFill>
                <a:effectLst/>
                <a:latin typeface="Microsoft JhengHei" panose="020B0604030504040204" pitchFamily="34" charset="-120"/>
                <a:ea typeface="Microsoft JhengHei" panose="020B0604030504040204" pitchFamily="34" charset="-120"/>
              </a:rPr>
            </a:br>
            <a:r>
              <a:rPr lang="zh-TW" altLang="en-US" sz="1400" b="0" i="0" dirty="0">
                <a:solidFill>
                  <a:srgbClr val="333333"/>
                </a:solidFill>
                <a:effectLst/>
                <a:latin typeface="Microsoft JhengHei" panose="020B0604030504040204" pitchFamily="34" charset="-120"/>
                <a:ea typeface="Microsoft JhengHei" panose="020B0604030504040204" pitchFamily="34" charset="-120"/>
              </a:rPr>
              <a:t>圖型測試</a:t>
            </a:r>
            <a:r>
              <a:rPr lang="en-US" altLang="zh-TW" sz="1400" b="0" i="0" dirty="0">
                <a:solidFill>
                  <a:srgbClr val="333333"/>
                </a:solidFill>
                <a:effectLst/>
                <a:latin typeface="Microsoft JhengHei" panose="020B0604030504040204" pitchFamily="34" charset="-120"/>
                <a:ea typeface="Microsoft JhengHei" panose="020B0604030504040204" pitchFamily="34" charset="-120"/>
              </a:rPr>
              <a:t>2</a:t>
            </a:r>
            <a:r>
              <a:rPr lang="zh-TW" altLang="en-US" sz="1400" b="0" i="0" dirty="0">
                <a:solidFill>
                  <a:srgbClr val="333333"/>
                </a:solidFill>
                <a:effectLst/>
                <a:latin typeface="Microsoft JhengHei" panose="020B0604030504040204" pitchFamily="34" charset="-120"/>
                <a:ea typeface="Microsoft JhengHei" panose="020B0604030504040204" pitchFamily="34" charset="-120"/>
              </a:rPr>
              <a:t>則以數百道光源的體積光照（</a:t>
            </a:r>
            <a:r>
              <a:rPr lang="en-US" altLang="zh-TW" sz="1400" b="0" i="0" dirty="0">
                <a:solidFill>
                  <a:srgbClr val="333333"/>
                </a:solidFill>
                <a:effectLst/>
                <a:latin typeface="Microsoft JhengHei" panose="020B0604030504040204" pitchFamily="34" charset="-120"/>
                <a:ea typeface="Microsoft JhengHei" panose="020B0604030504040204" pitchFamily="34" charset="-120"/>
              </a:rPr>
              <a:t>Volumetric Illumination</a:t>
            </a:r>
            <a:r>
              <a:rPr lang="zh-TW" altLang="en-US" sz="1400" b="0" i="0" dirty="0">
                <a:solidFill>
                  <a:srgbClr val="333333"/>
                </a:solidFill>
                <a:effectLst/>
                <a:latin typeface="Microsoft JhengHei" panose="020B0604030504040204" pitchFamily="34" charset="-120"/>
                <a:ea typeface="Microsoft JhengHei" panose="020B0604030504040204" pitchFamily="34" charset="-120"/>
              </a:rPr>
              <a:t>）搭配大量粒子為測試項目。圖形測試</a:t>
            </a:r>
            <a:r>
              <a:rPr lang="en-US" altLang="zh-TW" sz="1400" b="0" i="0" dirty="0">
                <a:solidFill>
                  <a:srgbClr val="333333"/>
                </a:solidFill>
                <a:effectLst/>
                <a:latin typeface="Microsoft JhengHei" panose="020B0604030504040204" pitchFamily="34" charset="-120"/>
                <a:ea typeface="Microsoft JhengHei" panose="020B0604030504040204" pitchFamily="34" charset="-120"/>
              </a:rPr>
              <a:t>3</a:t>
            </a:r>
            <a:r>
              <a:rPr lang="zh-TW" altLang="en-US" sz="1400" b="0" i="0" dirty="0">
                <a:solidFill>
                  <a:srgbClr val="333333"/>
                </a:solidFill>
                <a:effectLst/>
                <a:latin typeface="Microsoft JhengHei" panose="020B0604030504040204" pitchFamily="34" charset="-120"/>
                <a:ea typeface="Microsoft JhengHei" panose="020B0604030504040204" pitchFamily="34" charset="-120"/>
              </a:rPr>
              <a:t>為處理器測試，與</a:t>
            </a:r>
            <a:r>
              <a:rPr lang="en-US" altLang="zh-TW" sz="1400" b="0" i="0" dirty="0">
                <a:solidFill>
                  <a:srgbClr val="333333"/>
                </a:solidFill>
                <a:effectLst/>
                <a:latin typeface="Microsoft JhengHei" panose="020B0604030504040204" pitchFamily="34" charset="-120"/>
                <a:ea typeface="Microsoft JhengHei" panose="020B0604030504040204" pitchFamily="34" charset="-120"/>
              </a:rPr>
              <a:t>Time Spy</a:t>
            </a:r>
            <a:r>
              <a:rPr lang="zh-TW" altLang="en-US" sz="1400" b="0" i="0" dirty="0">
                <a:solidFill>
                  <a:srgbClr val="333333"/>
                </a:solidFill>
                <a:effectLst/>
                <a:latin typeface="Microsoft JhengHei" panose="020B0604030504040204" pitchFamily="34" charset="-120"/>
                <a:ea typeface="Microsoft JhengHei" panose="020B0604030504040204" pitchFamily="34" charset="-120"/>
              </a:rPr>
              <a:t>測試相比，將運算需求量大幅提升至</a:t>
            </a:r>
            <a:r>
              <a:rPr lang="en-US" altLang="zh-TW" sz="1400" b="0" i="0" dirty="0">
                <a:solidFill>
                  <a:srgbClr val="333333"/>
                </a:solidFill>
                <a:effectLst/>
                <a:latin typeface="Microsoft JhengHei" panose="020B0604030504040204" pitchFamily="34" charset="-120"/>
                <a:ea typeface="Microsoft JhengHei" panose="020B0604030504040204" pitchFamily="34" charset="-120"/>
              </a:rPr>
              <a:t>3</a:t>
            </a:r>
            <a:r>
              <a:rPr lang="zh-TW" altLang="en-US" sz="1400" b="0" i="0" dirty="0">
                <a:solidFill>
                  <a:srgbClr val="333333"/>
                </a:solidFill>
                <a:effectLst/>
                <a:latin typeface="Microsoft JhengHei" panose="020B0604030504040204" pitchFamily="34" charset="-120"/>
                <a:ea typeface="Microsoft JhengHei" panose="020B0604030504040204" pitchFamily="34" charset="-120"/>
              </a:rPr>
              <a:t>倍，讓搭載先進指令集與</a:t>
            </a:r>
            <a:r>
              <a:rPr lang="en-US" altLang="zh-TW" sz="1400" b="0" i="0" dirty="0">
                <a:solidFill>
                  <a:srgbClr val="333333"/>
                </a:solidFill>
                <a:effectLst/>
                <a:latin typeface="Microsoft JhengHei" panose="020B0604030504040204" pitchFamily="34" charset="-120"/>
                <a:ea typeface="Microsoft JhengHei" panose="020B0604030504040204" pitchFamily="34" charset="-120"/>
              </a:rPr>
              <a:t>8</a:t>
            </a:r>
            <a:r>
              <a:rPr lang="zh-TW" altLang="en-US" sz="1400" b="0" i="0" dirty="0">
                <a:solidFill>
                  <a:srgbClr val="333333"/>
                </a:solidFill>
                <a:effectLst/>
                <a:latin typeface="Microsoft JhengHei" panose="020B0604030504040204" pitchFamily="34" charset="-120"/>
                <a:ea typeface="Microsoft JhengHei" panose="020B0604030504040204" pitchFamily="34" charset="-120"/>
              </a:rPr>
              <a:t>核心以上處理器能施展拳腳。</a:t>
            </a:r>
            <a:br>
              <a:rPr lang="en-US" altLang="zh-TW" sz="1400" b="0" i="0" dirty="0">
                <a:effectLst/>
                <a:latin typeface="微軟正黑體" panose="020B0604030504040204" pitchFamily="34" charset="-120"/>
                <a:ea typeface="微軟正黑體" panose="020B0604030504040204" pitchFamily="34" charset="-120"/>
              </a:rPr>
            </a:br>
            <a:endParaRPr lang="en-US" altLang="zh-TW" sz="1400" dirty="0">
              <a:latin typeface="微軟正黑體" panose="020B0604030504040204" pitchFamily="34" charset="-120"/>
              <a:ea typeface="微軟正黑體" panose="020B0604030504040204" pitchFamily="34" charset="-120"/>
            </a:endParaRPr>
          </a:p>
          <a:p>
            <a:pPr marL="285750" indent="-285750">
              <a:lnSpc>
                <a:spcPts val="1500"/>
              </a:lnSpc>
              <a:buFont typeface="Arial" panose="020B0604020202020204" pitchFamily="34" charset="0"/>
              <a:buChar char="•"/>
            </a:pPr>
            <a:r>
              <a:rPr lang="zh-TW" altLang="en-US" sz="1400" b="0" i="0" dirty="0">
                <a:effectLst/>
                <a:latin typeface="微軟正黑體" panose="020B0604030504040204" pitchFamily="34" charset="-120"/>
                <a:ea typeface="微軟正黑體" panose="020B0604030504040204" pitchFamily="34" charset="-120"/>
              </a:rPr>
              <a:t>在模擬 </a:t>
            </a:r>
            <a:r>
              <a:rPr lang="en-US" altLang="zh-TW" sz="1400" b="0" i="0" dirty="0">
                <a:effectLst/>
                <a:latin typeface="微軟正黑體" panose="020B0604030504040204" pitchFamily="34" charset="-120"/>
                <a:ea typeface="微軟正黑體" panose="020B0604030504040204" pitchFamily="34" charset="-120"/>
              </a:rPr>
              <a:t>DirectX 12 </a:t>
            </a:r>
            <a:r>
              <a:rPr lang="zh-TW" altLang="en-US" sz="1400" b="0" i="0" dirty="0">
                <a:effectLst/>
                <a:latin typeface="微軟正黑體" panose="020B0604030504040204" pitchFamily="34" charset="-120"/>
                <a:ea typeface="微軟正黑體" panose="020B0604030504040204" pitchFamily="34" charset="-120"/>
              </a:rPr>
              <a:t>遊戲的 </a:t>
            </a:r>
            <a:r>
              <a:rPr lang="en-US" altLang="zh-TW" sz="1400" b="0" i="0" dirty="0">
                <a:effectLst/>
                <a:latin typeface="微軟正黑體" panose="020B0604030504040204" pitchFamily="34" charset="-120"/>
                <a:ea typeface="微軟正黑體" panose="020B0604030504040204" pitchFamily="34" charset="-120"/>
              </a:rPr>
              <a:t>Time Spy </a:t>
            </a:r>
            <a:r>
              <a:rPr lang="zh-TW" altLang="en-US" sz="1400" b="0" i="0" dirty="0">
                <a:effectLst/>
                <a:latin typeface="微軟正黑體" panose="020B0604030504040204" pitchFamily="34" charset="-120"/>
                <a:ea typeface="微軟正黑體" panose="020B0604030504040204" pitchFamily="34" charset="-120"/>
              </a:rPr>
              <a:t>與 </a:t>
            </a:r>
            <a:r>
              <a:rPr lang="en-US" altLang="zh-TW" sz="1400" b="0" i="0" dirty="0">
                <a:effectLst/>
                <a:latin typeface="微軟正黑體" panose="020B0604030504040204" pitchFamily="34" charset="-120"/>
                <a:ea typeface="微軟正黑體" panose="020B0604030504040204" pitchFamily="34" charset="-120"/>
              </a:rPr>
              <a:t>Time Spy Extreme </a:t>
            </a:r>
            <a:r>
              <a:rPr lang="zh-TW" altLang="en-US" sz="1400" b="0" i="0" dirty="0">
                <a:effectLst/>
                <a:latin typeface="微軟正黑體" panose="020B0604030504040204" pitchFamily="34" charset="-120"/>
                <a:ea typeface="微軟正黑體" panose="020B0604030504040204" pitchFamily="34" charset="-120"/>
              </a:rPr>
              <a:t>測試中，</a:t>
            </a:r>
            <a:r>
              <a:rPr lang="en-US" altLang="zh-TW" sz="1400" b="0" i="0" dirty="0">
                <a:effectLst/>
                <a:latin typeface="微軟正黑體" panose="020B0604030504040204" pitchFamily="34" charset="-120"/>
                <a:ea typeface="微軟正黑體" panose="020B0604030504040204" pitchFamily="34" charset="-120"/>
              </a:rPr>
              <a:t>NVIDIA GeForce RTX 4080</a:t>
            </a:r>
            <a:r>
              <a:rPr lang="zh-TW" altLang="en-US" sz="1400" dirty="0">
                <a:latin typeface="微軟正黑體" panose="020B0604030504040204" pitchFamily="34" charset="-120"/>
                <a:ea typeface="微軟正黑體" panose="020B0604030504040204" pitchFamily="34" charset="-120"/>
              </a:rPr>
              <a:t>和</a:t>
            </a:r>
            <a:r>
              <a:rPr lang="en-US" altLang="zh-TW" sz="1400" b="0" i="0" dirty="0">
                <a:effectLst/>
                <a:latin typeface="微軟正黑體" panose="020B0604030504040204" pitchFamily="34" charset="-120"/>
                <a:ea typeface="微軟正黑體" panose="020B0604030504040204" pitchFamily="34" charset="-120"/>
              </a:rPr>
              <a:t>AMD RX 7900 XTX </a:t>
            </a:r>
            <a:r>
              <a:rPr lang="zh-TW" altLang="en-US" sz="1400" b="0" i="0" dirty="0">
                <a:effectLst/>
                <a:latin typeface="微軟正黑體" panose="020B0604030504040204" pitchFamily="34" charset="-120"/>
                <a:ea typeface="微軟正黑體" panose="020B0604030504040204" pitchFamily="34" charset="-120"/>
              </a:rPr>
              <a:t>幾乎打成平手或險勝 </a:t>
            </a:r>
            <a:r>
              <a:rPr lang="en-US" altLang="zh-TW" sz="1400" b="0" i="0" dirty="0">
                <a:effectLst/>
                <a:latin typeface="微軟正黑體" panose="020B0604030504040204" pitchFamily="34" charset="-120"/>
                <a:ea typeface="微軟正黑體" panose="020B0604030504040204" pitchFamily="34" charset="-120"/>
              </a:rPr>
              <a:t>1%</a:t>
            </a:r>
            <a:r>
              <a:rPr lang="zh-TW" altLang="en-US" sz="1400" b="0" i="0" dirty="0">
                <a:effectLst/>
                <a:latin typeface="微軟正黑體" panose="020B0604030504040204" pitchFamily="34" charset="-120"/>
                <a:ea typeface="微軟正黑體" panose="020B0604030504040204" pitchFamily="34" charset="-120"/>
              </a:rPr>
              <a:t>，</a:t>
            </a:r>
            <a:r>
              <a:rPr lang="en-US" altLang="zh-TW" sz="1400" b="0" i="0" dirty="0">
                <a:effectLst/>
                <a:latin typeface="微軟正黑體" panose="020B0604030504040204" pitchFamily="34" charset="-120"/>
                <a:ea typeface="微軟正黑體" panose="020B0604030504040204" pitchFamily="34" charset="-120"/>
              </a:rPr>
              <a:t>AMD RX 7900 XT </a:t>
            </a:r>
            <a:r>
              <a:rPr lang="zh-TW" altLang="en-US" sz="1400" b="0" i="0" dirty="0">
                <a:effectLst/>
                <a:latin typeface="微軟正黑體" panose="020B0604030504040204" pitchFamily="34" charset="-120"/>
                <a:ea typeface="微軟正黑體" panose="020B0604030504040204" pitchFamily="34" charset="-120"/>
              </a:rPr>
              <a:t>則落後 </a:t>
            </a:r>
            <a:r>
              <a:rPr lang="en-US" altLang="zh-TW" sz="1400" b="0" i="0" dirty="0">
                <a:effectLst/>
                <a:latin typeface="微軟正黑體" panose="020B0604030504040204" pitchFamily="34" charset="-120"/>
                <a:ea typeface="微軟正黑體" panose="020B0604030504040204" pitchFamily="34" charset="-120"/>
              </a:rPr>
              <a:t>12% </a:t>
            </a:r>
            <a:r>
              <a:rPr lang="zh-TW" altLang="en-US" sz="1400" b="0" i="0" dirty="0">
                <a:effectLst/>
                <a:latin typeface="微軟正黑體" panose="020B0604030504040204" pitchFamily="34" charset="-120"/>
                <a:ea typeface="微軟正黑體" panose="020B0604030504040204" pitchFamily="34" charset="-120"/>
              </a:rPr>
              <a:t>上下。</a:t>
            </a:r>
            <a:endParaRPr lang="zh-TW" altLang="en-US" sz="1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79924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MD Radeon RX 7900 XTX and RX 7900 XT">
            <a:extLst>
              <a:ext uri="{FF2B5EF4-FFF2-40B4-BE49-F238E27FC236}">
                <a16:creationId xmlns:a16="http://schemas.microsoft.com/office/drawing/2014/main" id="{E774046A-AEEC-5543-220E-D88F797F05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88" y="979225"/>
            <a:ext cx="6519892" cy="3892113"/>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ADC78B32-709C-8A6F-0EB2-F9E617E1F201}"/>
              </a:ext>
            </a:extLst>
          </p:cNvPr>
          <p:cNvSpPr txBox="1"/>
          <p:nvPr/>
        </p:nvSpPr>
        <p:spPr>
          <a:xfrm>
            <a:off x="298744" y="5179346"/>
            <a:ext cx="11412841" cy="523220"/>
          </a:xfrm>
          <a:prstGeom prst="rect">
            <a:avLst/>
          </a:prstGeom>
          <a:noFill/>
        </p:spPr>
        <p:txBody>
          <a:bodyPr wrap="square">
            <a:spAutoFit/>
          </a:bodyPr>
          <a:lstStyle/>
          <a:p>
            <a:pPr marL="285750" indent="-285750" algn="just">
              <a:buFont typeface="Arial" panose="020B0604020202020204" pitchFamily="34" charset="0"/>
              <a:buChar char="•"/>
            </a:pPr>
            <a:r>
              <a:rPr lang="en-US" altLang="zh-TW" sz="1400" b="0" i="0" dirty="0">
                <a:effectLst/>
                <a:latin typeface="微軟正黑體" panose="020B0604030504040204" pitchFamily="34" charset="-120"/>
                <a:ea typeface="微軟正黑體" panose="020B0604030504040204" pitchFamily="34" charset="-120"/>
              </a:rPr>
              <a:t>Speed Way</a:t>
            </a:r>
            <a:r>
              <a:rPr lang="zh-TW" altLang="en-US" sz="1400" b="0" i="0" dirty="0">
                <a:solidFill>
                  <a:srgbClr val="333333"/>
                </a:solidFill>
                <a:effectLst/>
                <a:latin typeface="微軟正黑體" panose="020B0604030504040204" pitchFamily="34" charset="-120"/>
                <a:ea typeface="微軟正黑體" panose="020B0604030504040204" pitchFamily="34" charset="-120"/>
              </a:rPr>
              <a:t>納入包括光線追蹤、即時全局照明、網格著色與 </a:t>
            </a:r>
            <a:r>
              <a:rPr lang="en-US" altLang="zh-TW" sz="1400" b="0" i="0" dirty="0">
                <a:solidFill>
                  <a:srgbClr val="333333"/>
                </a:solidFill>
                <a:effectLst/>
                <a:latin typeface="微軟正黑體" panose="020B0604030504040204" pitchFamily="34" charset="-120"/>
                <a:ea typeface="微軟正黑體" panose="020B0604030504040204" pitchFamily="34" charset="-120"/>
              </a:rPr>
              <a:t>VRR </a:t>
            </a:r>
            <a:r>
              <a:rPr lang="zh-TW" altLang="en-US" sz="1400" b="0" i="0" dirty="0">
                <a:solidFill>
                  <a:srgbClr val="333333"/>
                </a:solidFill>
                <a:effectLst/>
                <a:latin typeface="微軟正黑體" panose="020B0604030504040204" pitchFamily="34" charset="-120"/>
                <a:ea typeface="微軟正黑體" panose="020B0604030504040204" pitchFamily="34" charset="-120"/>
              </a:rPr>
              <a:t>等測試評估，</a:t>
            </a:r>
            <a:r>
              <a:rPr lang="zh-TW" altLang="en-US" sz="1400" b="0" i="0" dirty="0">
                <a:effectLst/>
                <a:latin typeface="微軟正黑體" panose="020B0604030504040204" pitchFamily="34" charset="-120"/>
                <a:ea typeface="微軟正黑體" panose="020B0604030504040204" pitchFamily="34" charset="-120"/>
              </a:rPr>
              <a:t>所以 </a:t>
            </a:r>
            <a:r>
              <a:rPr lang="en-US" altLang="zh-TW" sz="1400" b="0" i="0" dirty="0">
                <a:effectLst/>
                <a:latin typeface="微軟正黑體" panose="020B0604030504040204" pitchFamily="34" charset="-120"/>
                <a:ea typeface="微軟正黑體" panose="020B0604030504040204" pitchFamily="34" charset="-120"/>
              </a:rPr>
              <a:t>AMD RX 7900 XTX / AMD RX 7900 XT </a:t>
            </a:r>
            <a:r>
              <a:rPr lang="zh-TW" altLang="en-US" sz="1400" b="0" i="0" dirty="0">
                <a:effectLst/>
                <a:latin typeface="微軟正黑體" panose="020B0604030504040204" pitchFamily="34" charset="-120"/>
                <a:ea typeface="微軟正黑體" panose="020B0604030504040204" pitchFamily="34" charset="-120"/>
              </a:rPr>
              <a:t>相較 </a:t>
            </a:r>
            <a:r>
              <a:rPr lang="en-US" altLang="zh-TW" sz="1400" b="0" i="0" dirty="0">
                <a:effectLst/>
                <a:latin typeface="微軟正黑體" panose="020B0604030504040204" pitchFamily="34" charset="-120"/>
                <a:ea typeface="微軟正黑體" panose="020B0604030504040204" pitchFamily="34" charset="-120"/>
              </a:rPr>
              <a:t>NVIDIA</a:t>
            </a:r>
            <a:r>
              <a:rPr lang="zh-TW" altLang="en-US" sz="1400" b="0" i="0" dirty="0">
                <a:effectLst/>
                <a:latin typeface="微軟正黑體" panose="020B0604030504040204" pitchFamily="34" charset="-120"/>
                <a:ea typeface="微軟正黑體" panose="020B0604030504040204" pitchFamily="34" charset="-120"/>
              </a:rPr>
              <a:t> </a:t>
            </a:r>
            <a:r>
              <a:rPr lang="en-US" altLang="zh-TW" sz="1400" b="0" i="0" dirty="0">
                <a:effectLst/>
                <a:latin typeface="微軟正黑體" panose="020B0604030504040204" pitchFamily="34" charset="-120"/>
                <a:ea typeface="微軟正黑體" panose="020B0604030504040204" pitchFamily="34" charset="-120"/>
              </a:rPr>
              <a:t>RTX 4080 </a:t>
            </a:r>
            <a:r>
              <a:rPr lang="zh-TW" altLang="en-US" sz="1400" b="0" i="0" dirty="0">
                <a:effectLst/>
                <a:latin typeface="微軟正黑體" panose="020B0604030504040204" pitchFamily="34" charset="-120"/>
                <a:ea typeface="微軟正黑體" panose="020B0604030504040204" pitchFamily="34" charset="-120"/>
              </a:rPr>
              <a:t>達 </a:t>
            </a:r>
            <a:r>
              <a:rPr lang="en-US" altLang="zh-TW" sz="1400" b="0" i="0" dirty="0">
                <a:effectLst/>
                <a:latin typeface="微軟正黑體" panose="020B0604030504040204" pitchFamily="34" charset="-120"/>
                <a:ea typeface="微軟正黑體" panose="020B0604030504040204" pitchFamily="34" charset="-120"/>
              </a:rPr>
              <a:t>20% </a:t>
            </a:r>
            <a:r>
              <a:rPr lang="zh-TW" altLang="en-US" sz="1400" b="0" i="0" dirty="0">
                <a:effectLst/>
                <a:latin typeface="微軟正黑體" panose="020B0604030504040204" pitchFamily="34" charset="-120"/>
                <a:ea typeface="微軟正黑體" panose="020B0604030504040204" pitchFamily="34" charset="-120"/>
              </a:rPr>
              <a:t>和 </a:t>
            </a:r>
            <a:r>
              <a:rPr lang="en-US" altLang="zh-TW" sz="1400" b="0" i="0" dirty="0">
                <a:effectLst/>
                <a:latin typeface="微軟正黑體" panose="020B0604030504040204" pitchFamily="34" charset="-120"/>
                <a:ea typeface="微軟正黑體" panose="020B0604030504040204" pitchFamily="34" charset="-120"/>
              </a:rPr>
              <a:t>30%</a:t>
            </a:r>
            <a:r>
              <a:rPr lang="zh-TW" altLang="en-US" sz="1400" b="0" i="0" dirty="0">
                <a:effectLst/>
                <a:latin typeface="微軟正黑體" panose="020B0604030504040204" pitchFamily="34" charset="-120"/>
                <a:ea typeface="微軟正黑體" panose="020B0604030504040204" pitchFamily="34" charset="-120"/>
              </a:rPr>
              <a:t>。</a:t>
            </a:r>
            <a:endParaRPr lang="zh-TW" altLang="en-US" sz="1400" dirty="0">
              <a:latin typeface="微軟正黑體" panose="020B0604030504040204" pitchFamily="34" charset="-120"/>
              <a:ea typeface="微軟正黑體" panose="020B0604030504040204" pitchFamily="34" charset="-120"/>
            </a:endParaRPr>
          </a:p>
        </p:txBody>
      </p:sp>
      <p:sp>
        <p:nvSpPr>
          <p:cNvPr id="4" name="文字方塊 3">
            <a:extLst>
              <a:ext uri="{FF2B5EF4-FFF2-40B4-BE49-F238E27FC236}">
                <a16:creationId xmlns:a16="http://schemas.microsoft.com/office/drawing/2014/main" id="{09F7BAE3-B03A-70A1-8D52-EE7B02247BF5}"/>
              </a:ext>
            </a:extLst>
          </p:cNvPr>
          <p:cNvSpPr txBox="1"/>
          <p:nvPr/>
        </p:nvSpPr>
        <p:spPr>
          <a:xfrm>
            <a:off x="771392" y="209552"/>
            <a:ext cx="8241075" cy="461665"/>
          </a:xfrm>
          <a:prstGeom prst="rect">
            <a:avLst/>
          </a:prstGeom>
          <a:noFill/>
        </p:spPr>
        <p:txBody>
          <a:bodyPr wrap="square">
            <a:spAutoFit/>
          </a:bodyPr>
          <a:lstStyle/>
          <a:p>
            <a:pPr algn="l"/>
            <a:r>
              <a:rPr lang="en-US" altLang="zh-TW" sz="2400" b="1" dirty="0">
                <a:latin typeface="Times New Roman" panose="02020603050405020304" pitchFamily="18" charset="0"/>
                <a:cs typeface="Times New Roman" panose="02020603050405020304" pitchFamily="18" charset="0"/>
              </a:rPr>
              <a:t>Speed Way</a:t>
            </a:r>
            <a:endParaRPr lang="en-US" altLang="zh-TW" sz="2400" b="1" i="0" dirty="0">
              <a:effectLst/>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550E71D2-322C-850F-DAFA-EF49BD569BF8}"/>
              </a:ext>
            </a:extLst>
          </p:cNvPr>
          <p:cNvSpPr/>
          <p:nvPr/>
        </p:nvSpPr>
        <p:spPr>
          <a:xfrm>
            <a:off x="518570" y="260392"/>
            <a:ext cx="187725" cy="39534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圖片 5">
            <a:extLst>
              <a:ext uri="{FF2B5EF4-FFF2-40B4-BE49-F238E27FC236}">
                <a16:creationId xmlns:a16="http://schemas.microsoft.com/office/drawing/2014/main" id="{CFE4EA78-14B4-E450-DCAB-08226F79A079}"/>
              </a:ext>
            </a:extLst>
          </p:cNvPr>
          <p:cNvPicPr>
            <a:picLocks noChangeAspect="1"/>
          </p:cNvPicPr>
          <p:nvPr/>
        </p:nvPicPr>
        <p:blipFill rotWithShape="1">
          <a:blip r:embed="rId3"/>
          <a:srcRect t="14961" b="15105"/>
          <a:stretch/>
        </p:blipFill>
        <p:spPr>
          <a:xfrm>
            <a:off x="6540080" y="979226"/>
            <a:ext cx="5651920" cy="3892112"/>
          </a:xfrm>
          <a:prstGeom prst="rect">
            <a:avLst/>
          </a:prstGeom>
        </p:spPr>
      </p:pic>
      <p:sp>
        <p:nvSpPr>
          <p:cNvPr id="2" name="文字方塊 1">
            <a:extLst>
              <a:ext uri="{FF2B5EF4-FFF2-40B4-BE49-F238E27FC236}">
                <a16:creationId xmlns:a16="http://schemas.microsoft.com/office/drawing/2014/main" id="{43CB3987-9886-784A-1BD6-6796162D2FB9}"/>
              </a:ext>
            </a:extLst>
          </p:cNvPr>
          <p:cNvSpPr txBox="1"/>
          <p:nvPr/>
        </p:nvSpPr>
        <p:spPr>
          <a:xfrm>
            <a:off x="5769752" y="655738"/>
            <a:ext cx="6422248" cy="276999"/>
          </a:xfrm>
          <a:prstGeom prst="rect">
            <a:avLst/>
          </a:prstGeom>
          <a:noFill/>
        </p:spPr>
        <p:txBody>
          <a:bodyPr wrap="square">
            <a:spAutoFit/>
          </a:bodyPr>
          <a:lstStyle/>
          <a:p>
            <a:r>
              <a:rPr lang="zh-TW" altLang="en-US" sz="1200" dirty="0"/>
              <a:t>https://www.4gamers.com.tw/news/detail/56252/amd-radeon-rx-7900-xtx-and-rx-7900-xt-review</a:t>
            </a:r>
          </a:p>
        </p:txBody>
      </p:sp>
    </p:spTree>
    <p:extLst>
      <p:ext uri="{BB962C8B-B14F-4D97-AF65-F5344CB8AC3E}">
        <p14:creationId xmlns:p14="http://schemas.microsoft.com/office/powerpoint/2010/main" val="11304482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AMD Radeon RX 7900 XTX and RX 7900 XT">
            <a:extLst>
              <a:ext uri="{FF2B5EF4-FFF2-40B4-BE49-F238E27FC236}">
                <a16:creationId xmlns:a16="http://schemas.microsoft.com/office/drawing/2014/main" id="{D211799F-5059-A8E6-28B7-B4B3F97A12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12690"/>
            <a:ext cx="6209731" cy="3604289"/>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3CBA8FEB-F729-23EE-C559-07588DE132A5}"/>
              </a:ext>
            </a:extLst>
          </p:cNvPr>
          <p:cNvSpPr txBox="1"/>
          <p:nvPr/>
        </p:nvSpPr>
        <p:spPr>
          <a:xfrm>
            <a:off x="771392" y="209552"/>
            <a:ext cx="8241075" cy="461665"/>
          </a:xfrm>
          <a:prstGeom prst="rect">
            <a:avLst/>
          </a:prstGeom>
          <a:noFill/>
        </p:spPr>
        <p:txBody>
          <a:bodyPr wrap="square">
            <a:spAutoFit/>
          </a:bodyPr>
          <a:lstStyle/>
          <a:p>
            <a:pPr algn="l"/>
            <a:r>
              <a:rPr lang="en-US" altLang="zh-TW" sz="2400" b="1" dirty="0">
                <a:latin typeface="Times New Roman" panose="02020603050405020304" pitchFamily="18" charset="0"/>
                <a:cs typeface="Times New Roman" panose="02020603050405020304" pitchFamily="18" charset="0"/>
              </a:rPr>
              <a:t>Ray Tracing – Port Royal</a:t>
            </a:r>
            <a:endParaRPr lang="en-US" altLang="zh-TW" sz="2400" b="1" i="0" dirty="0">
              <a:effectLst/>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EE849E9C-AFC0-95CD-B8D1-C07A52360089}"/>
              </a:ext>
            </a:extLst>
          </p:cNvPr>
          <p:cNvSpPr/>
          <p:nvPr/>
        </p:nvSpPr>
        <p:spPr>
          <a:xfrm>
            <a:off x="518570" y="260392"/>
            <a:ext cx="187725" cy="39534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172" name="Picture 4" descr="rtxon rtxoff">
            <a:extLst>
              <a:ext uri="{FF2B5EF4-FFF2-40B4-BE49-F238E27FC236}">
                <a16:creationId xmlns:a16="http://schemas.microsoft.com/office/drawing/2014/main" id="{17C265E2-0E16-2597-5717-6D26DF4BEE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4" r="1579"/>
          <a:stretch/>
        </p:blipFill>
        <p:spPr bwMode="auto">
          <a:xfrm>
            <a:off x="6209731" y="936035"/>
            <a:ext cx="5982269" cy="4109568"/>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FCF85792-87A5-3A78-AAD4-33024954C0AD}"/>
              </a:ext>
            </a:extLst>
          </p:cNvPr>
          <p:cNvSpPr txBox="1"/>
          <p:nvPr/>
        </p:nvSpPr>
        <p:spPr>
          <a:xfrm>
            <a:off x="5769752" y="673244"/>
            <a:ext cx="6422248" cy="276999"/>
          </a:xfrm>
          <a:prstGeom prst="rect">
            <a:avLst/>
          </a:prstGeom>
          <a:noFill/>
        </p:spPr>
        <p:txBody>
          <a:bodyPr wrap="square">
            <a:spAutoFit/>
          </a:bodyPr>
          <a:lstStyle/>
          <a:p>
            <a:r>
              <a:rPr lang="zh-TW" altLang="en-US" sz="1200" dirty="0"/>
              <a:t>https://www.4gamers.com.tw/news/detail/56252/amd-radeon-rx-7900-xtx-and-rx-7900-xt-review</a:t>
            </a:r>
          </a:p>
        </p:txBody>
      </p:sp>
      <p:sp>
        <p:nvSpPr>
          <p:cNvPr id="5" name="文字方塊 4">
            <a:extLst>
              <a:ext uri="{FF2B5EF4-FFF2-40B4-BE49-F238E27FC236}">
                <a16:creationId xmlns:a16="http://schemas.microsoft.com/office/drawing/2014/main" id="{CADF3CC4-7FAA-BCD0-C2B1-FD9137E89480}"/>
              </a:ext>
            </a:extLst>
          </p:cNvPr>
          <p:cNvSpPr txBox="1"/>
          <p:nvPr/>
        </p:nvSpPr>
        <p:spPr>
          <a:xfrm>
            <a:off x="217706" y="4958452"/>
            <a:ext cx="11584715" cy="954107"/>
          </a:xfrm>
          <a:prstGeom prst="rect">
            <a:avLst/>
          </a:prstGeom>
          <a:noFill/>
        </p:spPr>
        <p:txBody>
          <a:bodyPr wrap="square">
            <a:spAutoFit/>
          </a:bodyPr>
          <a:lstStyle/>
          <a:p>
            <a:pPr marL="285750" indent="-285750" algn="just">
              <a:buFont typeface="Arial" panose="020B0604020202020204" pitchFamily="34" charset="0"/>
              <a:buChar char="•"/>
            </a:pPr>
            <a:r>
              <a:rPr lang="en-US" altLang="zh-TW" sz="1400" b="0" i="0" dirty="0">
                <a:solidFill>
                  <a:srgbClr val="202124"/>
                </a:solidFill>
                <a:effectLst/>
                <a:latin typeface="微軟正黑體" panose="020B0604030504040204" pitchFamily="34" charset="-120"/>
                <a:ea typeface="微軟正黑體" panose="020B0604030504040204" pitchFamily="34" charset="-120"/>
              </a:rPr>
              <a:t>Port Royal </a:t>
            </a:r>
            <a:r>
              <a:rPr lang="zh-TW" altLang="en-US" sz="1400" b="0" i="0" dirty="0">
                <a:solidFill>
                  <a:srgbClr val="202124"/>
                </a:solidFill>
                <a:effectLst/>
                <a:latin typeface="微軟正黑體" panose="020B0604030504040204" pitchFamily="34" charset="-120"/>
                <a:ea typeface="微軟正黑體" panose="020B0604030504040204" pitchFamily="34" charset="-120"/>
              </a:rPr>
              <a:t>以</a:t>
            </a:r>
            <a:r>
              <a:rPr lang="en-US" altLang="zh-TW" sz="1400" b="0" i="0" dirty="0">
                <a:solidFill>
                  <a:srgbClr val="202124"/>
                </a:solidFill>
                <a:effectLst/>
                <a:latin typeface="微軟正黑體" panose="020B0604030504040204" pitchFamily="34" charset="-120"/>
                <a:ea typeface="微軟正黑體" panose="020B0604030504040204" pitchFamily="34" charset="-120"/>
              </a:rPr>
              <a:t>2K </a:t>
            </a:r>
            <a:r>
              <a:rPr lang="zh-TW" altLang="en-US" sz="1400" b="0" i="0" dirty="0">
                <a:solidFill>
                  <a:srgbClr val="202124"/>
                </a:solidFill>
                <a:effectLst/>
                <a:latin typeface="微軟正黑體" panose="020B0604030504040204" pitchFamily="34" charset="-120"/>
                <a:ea typeface="微軟正黑體" panose="020B0604030504040204" pitchFamily="34" charset="-120"/>
              </a:rPr>
              <a:t>解析度進行測試，也就是</a:t>
            </a:r>
            <a:r>
              <a:rPr lang="en-US" altLang="zh-TW" sz="1400" b="0" i="0" dirty="0">
                <a:solidFill>
                  <a:srgbClr val="202124"/>
                </a:solidFill>
                <a:effectLst/>
                <a:latin typeface="微軟正黑體" panose="020B0604030504040204" pitchFamily="34" charset="-120"/>
                <a:ea typeface="微軟正黑體" panose="020B0604030504040204" pitchFamily="34" charset="-120"/>
              </a:rPr>
              <a:t>1440p</a:t>
            </a:r>
            <a:r>
              <a:rPr lang="zh-TW" altLang="en-US" sz="1400" b="0" i="0" dirty="0">
                <a:solidFill>
                  <a:srgbClr val="202124"/>
                </a:solidFill>
                <a:effectLst/>
                <a:latin typeface="微軟正黑體" panose="020B0604030504040204" pitchFamily="34" charset="-120"/>
                <a:ea typeface="微軟正黑體" panose="020B0604030504040204" pitchFamily="34" charset="-120"/>
              </a:rPr>
              <a:t>、</a:t>
            </a:r>
            <a:r>
              <a:rPr lang="en-US" altLang="zh-TW" sz="1400" b="0" i="0" dirty="0">
                <a:solidFill>
                  <a:srgbClr val="202124"/>
                </a:solidFill>
                <a:effectLst/>
                <a:latin typeface="微軟正黑體" panose="020B0604030504040204" pitchFamily="34" charset="-120"/>
                <a:ea typeface="微軟正黑體" panose="020B0604030504040204" pitchFamily="34" charset="-120"/>
              </a:rPr>
              <a:t>2560x1440</a:t>
            </a:r>
            <a:r>
              <a:rPr lang="zh-TW" altLang="en-US" sz="1400" b="0" i="0" dirty="0">
                <a:solidFill>
                  <a:srgbClr val="202124"/>
                </a:solidFill>
                <a:effectLst/>
                <a:latin typeface="微軟正黑體" panose="020B0604030504040204" pitchFamily="34" charset="-120"/>
                <a:ea typeface="微軟正黑體" panose="020B0604030504040204" pitchFamily="34" charset="-120"/>
              </a:rPr>
              <a:t>，</a:t>
            </a:r>
            <a:r>
              <a:rPr lang="zh-TW" altLang="en-US" sz="1400" b="0" i="0" dirty="0">
                <a:solidFill>
                  <a:srgbClr val="040C28"/>
                </a:solidFill>
                <a:effectLst/>
                <a:latin typeface="微軟正黑體" panose="020B0604030504040204" pitchFamily="34" charset="-120"/>
                <a:ea typeface="微軟正黑體" panose="020B0604030504040204" pitchFamily="34" charset="-120"/>
              </a:rPr>
              <a:t>利用光線追蹤技術運算物體表面反射以及物件的硬陰影，除此之外也包含</a:t>
            </a:r>
            <a:r>
              <a:rPr lang="en-US" altLang="zh-TW" sz="1400" b="0" i="0" dirty="0">
                <a:solidFill>
                  <a:srgbClr val="040C28"/>
                </a:solidFill>
                <a:effectLst/>
                <a:latin typeface="微軟正黑體" panose="020B0604030504040204" pitchFamily="34" charset="-120"/>
                <a:ea typeface="微軟正黑體" panose="020B0604030504040204" pitchFamily="34" charset="-120"/>
              </a:rPr>
              <a:t>bloom </a:t>
            </a:r>
            <a:r>
              <a:rPr lang="zh-TW" altLang="en-US" sz="1400" b="0" i="0" dirty="0">
                <a:solidFill>
                  <a:srgbClr val="040C28"/>
                </a:solidFill>
                <a:effectLst/>
                <a:latin typeface="微軟正黑體" panose="020B0604030504040204" pitchFamily="34" charset="-120"/>
                <a:ea typeface="微軟正黑體" panose="020B0604030504040204" pitchFamily="34" charset="-120"/>
              </a:rPr>
              <a:t>光暈、</a:t>
            </a:r>
            <a:r>
              <a:rPr lang="en-US" altLang="zh-TW" sz="1400" b="0" i="0" dirty="0" err="1">
                <a:solidFill>
                  <a:srgbClr val="040C28"/>
                </a:solidFill>
                <a:effectLst/>
                <a:latin typeface="微軟正黑體" panose="020B0604030504040204" pitchFamily="34" charset="-120"/>
                <a:ea typeface="微軟正黑體" panose="020B0604030504040204" pitchFamily="34" charset="-120"/>
              </a:rPr>
              <a:t>DoF</a:t>
            </a:r>
            <a:r>
              <a:rPr lang="en-US" altLang="zh-TW" sz="1400" b="0" i="0" dirty="0">
                <a:solidFill>
                  <a:srgbClr val="040C28"/>
                </a:solidFill>
                <a:effectLst/>
                <a:latin typeface="微軟正黑體" panose="020B0604030504040204" pitchFamily="34" charset="-120"/>
                <a:ea typeface="微軟正黑體" panose="020B0604030504040204" pitchFamily="34" charset="-120"/>
              </a:rPr>
              <a:t> </a:t>
            </a:r>
            <a:r>
              <a:rPr lang="zh-TW" altLang="en-US" sz="1400" b="0" i="0" dirty="0">
                <a:solidFill>
                  <a:srgbClr val="040C28"/>
                </a:solidFill>
                <a:effectLst/>
                <a:latin typeface="微軟正黑體" panose="020B0604030504040204" pitchFamily="34" charset="-120"/>
                <a:ea typeface="微軟正黑體" panose="020B0604030504040204" pitchFamily="34" charset="-120"/>
              </a:rPr>
              <a:t>場景深度、</a:t>
            </a:r>
            <a:r>
              <a:rPr lang="en-US" altLang="zh-TW" sz="1400" b="0" i="0" dirty="0">
                <a:solidFill>
                  <a:srgbClr val="040C28"/>
                </a:solidFill>
                <a:effectLst/>
                <a:latin typeface="微軟正黑體" panose="020B0604030504040204" pitchFamily="34" charset="-120"/>
                <a:ea typeface="微軟正黑體" panose="020B0604030504040204" pitchFamily="34" charset="-120"/>
              </a:rPr>
              <a:t>tone mapping </a:t>
            </a:r>
            <a:r>
              <a:rPr lang="zh-TW" altLang="en-US" sz="1400" b="0" i="0" dirty="0">
                <a:solidFill>
                  <a:srgbClr val="040C28"/>
                </a:solidFill>
                <a:effectLst/>
                <a:latin typeface="微軟正黑體" panose="020B0604030504040204" pitchFamily="34" charset="-120"/>
                <a:ea typeface="微軟正黑體" panose="020B0604030504040204" pitchFamily="34" charset="-120"/>
              </a:rPr>
              <a:t>色調映射等後處理項目。</a:t>
            </a:r>
            <a:endParaRPr lang="en-US" altLang="zh-TW" sz="1400" b="0" i="0" dirty="0">
              <a:solidFill>
                <a:srgbClr val="040C28"/>
              </a:solidFill>
              <a:effectLst/>
              <a:latin typeface="微軟正黑體" panose="020B0604030504040204" pitchFamily="34" charset="-120"/>
              <a:ea typeface="微軟正黑體" panose="020B0604030504040204" pitchFamily="34" charset="-120"/>
            </a:endParaRPr>
          </a:p>
          <a:p>
            <a:pPr marL="285750" indent="-285750" algn="just">
              <a:buFont typeface="Arial" panose="020B0604020202020204" pitchFamily="34" charset="0"/>
              <a:buChar char="•"/>
            </a:pPr>
            <a:endParaRPr lang="en-US" altLang="zh-TW" sz="1400" b="0" i="0" dirty="0">
              <a:solidFill>
                <a:srgbClr val="040C28"/>
              </a:solidFill>
              <a:effectLst/>
              <a:latin typeface="微軟正黑體" panose="020B0604030504040204" pitchFamily="34" charset="-120"/>
              <a:ea typeface="微軟正黑體" panose="020B0604030504040204" pitchFamily="34" charset="-120"/>
            </a:endParaRPr>
          </a:p>
          <a:p>
            <a:pPr marL="285750" indent="-285750" algn="just">
              <a:buFont typeface="Arial" panose="020B0604020202020204" pitchFamily="34" charset="0"/>
              <a:buChar char="•"/>
            </a:pPr>
            <a:r>
              <a:rPr lang="en-US" altLang="zh-TW" sz="1400" b="0" i="0" dirty="0">
                <a:effectLst/>
                <a:latin typeface="微軟正黑體" panose="020B0604030504040204" pitchFamily="34" charset="-120"/>
                <a:ea typeface="微軟正黑體" panose="020B0604030504040204" pitchFamily="34" charset="-120"/>
              </a:rPr>
              <a:t>Port Royal </a:t>
            </a:r>
            <a:r>
              <a:rPr lang="zh-TW" altLang="en-US" sz="1400" b="0" i="0" dirty="0">
                <a:effectLst/>
                <a:latin typeface="微軟正黑體" panose="020B0604030504040204" pitchFamily="34" charset="-120"/>
                <a:ea typeface="微軟正黑體" panose="020B0604030504040204" pitchFamily="34" charset="-120"/>
              </a:rPr>
              <a:t>測試也是模擬光線追蹤遊戲，</a:t>
            </a:r>
            <a:r>
              <a:rPr lang="en-US" altLang="zh-TW" sz="1400" b="0" i="0" dirty="0">
                <a:effectLst/>
                <a:latin typeface="微軟正黑體" panose="020B0604030504040204" pitchFamily="34" charset="-120"/>
                <a:ea typeface="微軟正黑體" panose="020B0604030504040204" pitchFamily="34" charset="-120"/>
              </a:rPr>
              <a:t>AMD RX 7900 XTX / AMD RX 7900 XT </a:t>
            </a:r>
            <a:r>
              <a:rPr lang="zh-TW" altLang="en-US" sz="1400" b="0" i="0" dirty="0">
                <a:effectLst/>
                <a:latin typeface="微軟正黑體" panose="020B0604030504040204" pitchFamily="34" charset="-120"/>
                <a:ea typeface="微軟正黑體" panose="020B0604030504040204" pitchFamily="34" charset="-120"/>
              </a:rPr>
              <a:t>落後</a:t>
            </a:r>
            <a:r>
              <a:rPr lang="en-US" altLang="zh-TW" sz="1400" b="0" i="0" dirty="0">
                <a:effectLst/>
                <a:latin typeface="微軟正黑體" panose="020B0604030504040204" pitchFamily="34" charset="-120"/>
                <a:ea typeface="微軟正黑體" panose="020B0604030504040204" pitchFamily="34" charset="-120"/>
              </a:rPr>
              <a:t>NVIDIA</a:t>
            </a:r>
            <a:r>
              <a:rPr lang="zh-TW" altLang="en-US" sz="1400" b="0" i="0" dirty="0">
                <a:effectLst/>
                <a:latin typeface="微軟正黑體" panose="020B0604030504040204" pitchFamily="34" charset="-120"/>
                <a:ea typeface="微軟正黑體" panose="020B0604030504040204" pitchFamily="34" charset="-120"/>
              </a:rPr>
              <a:t> </a:t>
            </a:r>
            <a:r>
              <a:rPr lang="en-US" altLang="zh-TW" sz="1400" b="0" i="0" dirty="0">
                <a:effectLst/>
                <a:latin typeface="微軟正黑體" panose="020B0604030504040204" pitchFamily="34" charset="-120"/>
                <a:ea typeface="微軟正黑體" panose="020B0604030504040204" pitchFamily="34" charset="-120"/>
              </a:rPr>
              <a:t>RTX 4080 </a:t>
            </a:r>
            <a:r>
              <a:rPr lang="zh-TW" altLang="en-US" sz="1400" b="0" i="0" dirty="0">
                <a:effectLst/>
                <a:latin typeface="微軟正黑體" panose="020B0604030504040204" pitchFamily="34" charset="-120"/>
                <a:ea typeface="微軟正黑體" panose="020B0604030504040204" pitchFamily="34" charset="-120"/>
              </a:rPr>
              <a:t>有 </a:t>
            </a:r>
            <a:r>
              <a:rPr lang="en-US" altLang="zh-TW" sz="1400" b="0" i="0" dirty="0">
                <a:effectLst/>
                <a:latin typeface="微軟正黑體" panose="020B0604030504040204" pitchFamily="34" charset="-120"/>
                <a:ea typeface="微軟正黑體" panose="020B0604030504040204" pitchFamily="34" charset="-120"/>
              </a:rPr>
              <a:t>11% </a:t>
            </a:r>
            <a:r>
              <a:rPr lang="zh-TW" altLang="en-US" sz="1400" b="0" i="0" dirty="0">
                <a:effectLst/>
                <a:latin typeface="微軟正黑體" panose="020B0604030504040204" pitchFamily="34" charset="-120"/>
                <a:ea typeface="微軟正黑體" panose="020B0604030504040204" pitchFamily="34" charset="-120"/>
              </a:rPr>
              <a:t>和 </a:t>
            </a:r>
            <a:r>
              <a:rPr lang="en-US" altLang="zh-TW" sz="1400" b="0" i="0" dirty="0">
                <a:effectLst/>
                <a:latin typeface="微軟正黑體" panose="020B0604030504040204" pitchFamily="34" charset="-120"/>
                <a:ea typeface="微軟正黑體" panose="020B0604030504040204" pitchFamily="34" charset="-120"/>
              </a:rPr>
              <a:t>24%</a:t>
            </a:r>
            <a:r>
              <a:rPr lang="zh-TW" altLang="en-US" sz="1400" b="0" i="0" dirty="0">
                <a:effectLst/>
                <a:latin typeface="微軟正黑體" panose="020B0604030504040204" pitchFamily="34" charset="-120"/>
                <a:ea typeface="微軟正黑體" panose="020B0604030504040204" pitchFamily="34" charset="-120"/>
              </a:rPr>
              <a:t>。</a:t>
            </a:r>
            <a:endParaRPr lang="zh-TW" altLang="en-US" sz="1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28815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36178963-8B8B-BA2F-8400-A20C5B972ED7}"/>
              </a:ext>
            </a:extLst>
          </p:cNvPr>
          <p:cNvSpPr txBox="1"/>
          <p:nvPr/>
        </p:nvSpPr>
        <p:spPr>
          <a:xfrm>
            <a:off x="461237" y="4840892"/>
            <a:ext cx="11269525" cy="954107"/>
          </a:xfrm>
          <a:prstGeom prst="rect">
            <a:avLst/>
          </a:prstGeom>
          <a:noFill/>
        </p:spPr>
        <p:txBody>
          <a:bodyPr wrap="square">
            <a:spAutoFit/>
          </a:bodyPr>
          <a:lstStyle/>
          <a:p>
            <a:pPr marL="285750" indent="-285750" algn="just">
              <a:buFont typeface="Arial" panose="020B0604020202020204" pitchFamily="34" charset="0"/>
              <a:buChar char="•"/>
            </a:pPr>
            <a:r>
              <a:rPr lang="zh-TW" altLang="en-US" sz="1400" b="0" i="0" dirty="0">
                <a:effectLst/>
                <a:latin typeface="微軟正黑體" panose="020B0604030504040204" pitchFamily="34" charset="-120"/>
                <a:ea typeface="微軟正黑體" panose="020B0604030504040204" pitchFamily="34" charset="-120"/>
              </a:rPr>
              <a:t>光線追踪（</a:t>
            </a:r>
            <a:r>
              <a:rPr lang="en-US" altLang="zh-TW" sz="1400" b="0" i="0" dirty="0">
                <a:effectLst/>
                <a:latin typeface="微軟正黑體" panose="020B0604030504040204" pitchFamily="34" charset="-120"/>
                <a:ea typeface="微軟正黑體" panose="020B0604030504040204" pitchFamily="34" charset="-120"/>
              </a:rPr>
              <a:t>DXR</a:t>
            </a:r>
            <a:r>
              <a:rPr lang="zh-TW" altLang="en-US" sz="1400" b="0" i="0" dirty="0">
                <a:effectLst/>
                <a:latin typeface="微軟正黑體" panose="020B0604030504040204" pitchFamily="34" charset="-120"/>
                <a:ea typeface="微軟正黑體" panose="020B0604030504040204" pitchFamily="34" charset="-120"/>
              </a:rPr>
              <a:t>）是微軟主導開發的一種光線計算特效，</a:t>
            </a:r>
            <a:r>
              <a:rPr lang="en-US" altLang="zh-TW" sz="1400" dirty="0">
                <a:latin typeface="微軟正黑體" panose="020B0604030504040204" pitchFamily="34" charset="-120"/>
                <a:ea typeface="微軟正黑體" panose="020B0604030504040204" pitchFamily="34" charset="-120"/>
              </a:rPr>
              <a:t>DXR</a:t>
            </a:r>
            <a:r>
              <a:rPr lang="zh-TW" altLang="en-US" sz="1400" dirty="0">
                <a:latin typeface="微軟正黑體" panose="020B0604030504040204" pitchFamily="34" charset="-120"/>
                <a:ea typeface="微軟正黑體" panose="020B0604030504040204" pitchFamily="34" charset="-120"/>
              </a:rPr>
              <a:t>指令集由</a:t>
            </a:r>
            <a:r>
              <a:rPr lang="en-US" altLang="zh-TW" sz="1400" dirty="0">
                <a:latin typeface="微軟正黑體" panose="020B0604030504040204" pitchFamily="34" charset="-120"/>
                <a:ea typeface="微軟正黑體" panose="020B0604030504040204" pitchFamily="34" charset="-120"/>
              </a:rPr>
              <a:t>4</a:t>
            </a:r>
            <a:r>
              <a:rPr lang="zh-TW" altLang="en-US" sz="1400" dirty="0">
                <a:latin typeface="微軟正黑體" panose="020B0604030504040204" pitchFamily="34" charset="-120"/>
                <a:ea typeface="微軟正黑體" panose="020B0604030504040204" pitchFamily="34" charset="-120"/>
              </a:rPr>
              <a:t>個概念部分構成：</a:t>
            </a:r>
            <a:r>
              <a:rPr lang="en-US" altLang="zh-TW" sz="1400" dirty="0">
                <a:latin typeface="微軟正黑體" panose="020B0604030504040204" pitchFamily="34" charset="-120"/>
                <a:ea typeface="微軟正黑體" panose="020B0604030504040204" pitchFamily="34" charset="-120"/>
              </a:rPr>
              <a:t>Acceleration Structure</a:t>
            </a:r>
            <a:r>
              <a:rPr lang="zh-TW" altLang="en-US" sz="1400" dirty="0">
                <a:latin typeface="微軟正黑體" panose="020B0604030504040204" pitchFamily="34" charset="-120"/>
                <a:ea typeface="微軟正黑體" panose="020B0604030504040204" pitchFamily="34" charset="-120"/>
              </a:rPr>
              <a:t>加速架構、遊戲引擎用的</a:t>
            </a:r>
            <a:r>
              <a:rPr lang="en-US" altLang="zh-TW" sz="1400" dirty="0" err="1">
                <a:latin typeface="微軟正黑體" panose="020B0604030504040204" pitchFamily="34" charset="-120"/>
                <a:ea typeface="微軟正黑體" panose="020B0604030504040204" pitchFamily="34" charset="-120"/>
              </a:rPr>
              <a:t>DispatchRays</a:t>
            </a:r>
            <a:r>
              <a:rPr lang="zh-TW" altLang="en-US" sz="1400" dirty="0">
                <a:latin typeface="微軟正黑體" panose="020B0604030504040204" pitchFamily="34" charset="-120"/>
                <a:ea typeface="微軟正黑體" panose="020B0604030504040204" pitchFamily="34" charset="-120"/>
              </a:rPr>
              <a:t>指令集、用於光線追蹤的</a:t>
            </a:r>
            <a:r>
              <a:rPr lang="en-US" altLang="zh-TW" sz="1400" dirty="0">
                <a:latin typeface="微軟正黑體" panose="020B0604030504040204" pitchFamily="34" charset="-120"/>
                <a:ea typeface="微軟正黑體" panose="020B0604030504040204" pitchFamily="34" charset="-120"/>
              </a:rPr>
              <a:t>HLSL Shader</a:t>
            </a:r>
            <a:r>
              <a:rPr lang="zh-TW" altLang="en-US" sz="1400" dirty="0">
                <a:latin typeface="微軟正黑體" panose="020B0604030504040204" pitchFamily="34" charset="-120"/>
                <a:ea typeface="微軟正黑體" panose="020B0604030504040204" pitchFamily="34" charset="-120"/>
              </a:rPr>
              <a:t>類別、</a:t>
            </a:r>
            <a:r>
              <a:rPr lang="en-US" altLang="zh-TW" sz="1400" dirty="0">
                <a:latin typeface="微軟正黑體" panose="020B0604030504040204" pitchFamily="34" charset="-120"/>
                <a:ea typeface="微軟正黑體" panose="020B0604030504040204" pitchFamily="34" charset="-120"/>
              </a:rPr>
              <a:t>Raytracing Pipeline State</a:t>
            </a:r>
            <a:r>
              <a:rPr lang="zh-TW" altLang="en-US" sz="1400" dirty="0">
                <a:latin typeface="微軟正黑體" panose="020B0604030504040204" pitchFamily="34" charset="-120"/>
                <a:ea typeface="微軟正黑體" panose="020B0604030504040204" pitchFamily="34" charset="-120"/>
              </a:rPr>
              <a:t>光線追蹤流水線。</a:t>
            </a:r>
            <a:endParaRPr lang="en-US" altLang="zh-TW" sz="1400" dirty="0">
              <a:latin typeface="微軟正黑體" panose="020B0604030504040204" pitchFamily="34" charset="-120"/>
              <a:ea typeface="微軟正黑體" panose="020B0604030504040204" pitchFamily="34" charset="-120"/>
            </a:endParaRPr>
          </a:p>
          <a:p>
            <a:pPr marL="285750" indent="-285750" algn="just">
              <a:buFont typeface="Arial" panose="020B0604020202020204" pitchFamily="34" charset="0"/>
              <a:buChar char="•"/>
            </a:pPr>
            <a:endParaRPr lang="en-US" altLang="zh-TW" sz="1400" b="0" i="0" dirty="0">
              <a:effectLst/>
              <a:latin typeface="微軟正黑體" panose="020B0604030504040204" pitchFamily="34" charset="-120"/>
              <a:ea typeface="微軟正黑體" panose="020B0604030504040204" pitchFamily="34" charset="-120"/>
            </a:endParaRPr>
          </a:p>
          <a:p>
            <a:pPr marL="285750" indent="-285750" algn="just">
              <a:buFont typeface="Arial" panose="020B0604020202020204" pitchFamily="34" charset="0"/>
              <a:buChar char="•"/>
            </a:pPr>
            <a:r>
              <a:rPr lang="en-US" altLang="zh-TW" sz="1400" b="0" i="0" dirty="0">
                <a:effectLst/>
                <a:latin typeface="微軟正黑體" panose="020B0604030504040204" pitchFamily="34" charset="-120"/>
                <a:ea typeface="微軟正黑體" panose="020B0604030504040204" pitchFamily="34" charset="-120"/>
              </a:rPr>
              <a:t>DXR </a:t>
            </a:r>
            <a:r>
              <a:rPr lang="zh-TW" altLang="en-US" sz="1400" b="0" i="0" dirty="0">
                <a:effectLst/>
                <a:latin typeface="微軟正黑體" panose="020B0604030504040204" pitchFamily="34" charset="-120"/>
                <a:ea typeface="微軟正黑體" panose="020B0604030504040204" pitchFamily="34" charset="-120"/>
              </a:rPr>
              <a:t>測試，</a:t>
            </a:r>
            <a:r>
              <a:rPr lang="en-US" altLang="zh-TW" sz="1400" b="0" i="0" dirty="0">
                <a:effectLst/>
                <a:latin typeface="微軟正黑體" panose="020B0604030504040204" pitchFamily="34" charset="-120"/>
                <a:ea typeface="微軟正黑體" panose="020B0604030504040204" pitchFamily="34" charset="-120"/>
              </a:rPr>
              <a:t>AMD RX 7900 XTX / AMD RX 7900 XT </a:t>
            </a:r>
            <a:r>
              <a:rPr lang="zh-TW" altLang="en-US" sz="1400" b="0" i="0" dirty="0">
                <a:effectLst/>
                <a:latin typeface="微軟正黑體" panose="020B0604030504040204" pitchFamily="34" charset="-120"/>
                <a:ea typeface="微軟正黑體" panose="020B0604030504040204" pitchFamily="34" charset="-120"/>
              </a:rPr>
              <a:t>較仍落後 </a:t>
            </a:r>
            <a:r>
              <a:rPr lang="en-US" altLang="zh-TW" sz="1400" b="0" i="0" dirty="0">
                <a:effectLst/>
                <a:latin typeface="微軟正黑體" panose="020B0604030504040204" pitchFamily="34" charset="-120"/>
                <a:ea typeface="微軟正黑體" panose="020B0604030504040204" pitchFamily="34" charset="-120"/>
              </a:rPr>
              <a:t>NVIDIA RTX 4080 </a:t>
            </a:r>
            <a:r>
              <a:rPr lang="zh-TW" altLang="en-US" sz="1400" b="0" i="0" dirty="0">
                <a:effectLst/>
                <a:latin typeface="微軟正黑體" panose="020B0604030504040204" pitchFamily="34" charset="-120"/>
                <a:ea typeface="微軟正黑體" panose="020B0604030504040204" pitchFamily="34" charset="-120"/>
              </a:rPr>
              <a:t>有 </a:t>
            </a:r>
            <a:r>
              <a:rPr lang="en-US" altLang="zh-TW" sz="1400" b="0" i="0" dirty="0">
                <a:effectLst/>
                <a:latin typeface="微軟正黑體" panose="020B0604030504040204" pitchFamily="34" charset="-120"/>
                <a:ea typeface="微軟正黑體" panose="020B0604030504040204" pitchFamily="34" charset="-120"/>
              </a:rPr>
              <a:t>44% </a:t>
            </a:r>
            <a:r>
              <a:rPr lang="zh-TW" altLang="en-US" sz="1400" b="0" i="0" dirty="0">
                <a:effectLst/>
                <a:latin typeface="微軟正黑體" panose="020B0604030504040204" pitchFamily="34" charset="-120"/>
                <a:ea typeface="微軟正黑體" panose="020B0604030504040204" pitchFamily="34" charset="-120"/>
              </a:rPr>
              <a:t>和 </a:t>
            </a:r>
            <a:r>
              <a:rPr lang="en-US" altLang="zh-TW" sz="1400" b="0" i="0" dirty="0">
                <a:effectLst/>
                <a:latin typeface="微軟正黑體" panose="020B0604030504040204" pitchFamily="34" charset="-120"/>
                <a:ea typeface="微軟正黑體" panose="020B0604030504040204" pitchFamily="34" charset="-120"/>
              </a:rPr>
              <a:t>52%</a:t>
            </a:r>
            <a:r>
              <a:rPr lang="zh-TW" altLang="en-US" sz="1400" b="0" i="0" dirty="0">
                <a:effectLst/>
                <a:latin typeface="微軟正黑體" panose="020B0604030504040204" pitchFamily="34" charset="-120"/>
                <a:ea typeface="微軟正黑體" panose="020B0604030504040204" pitchFamily="34" charset="-120"/>
              </a:rPr>
              <a:t>。</a:t>
            </a:r>
            <a:endParaRPr lang="zh-TW" altLang="en-US" sz="1400" dirty="0">
              <a:latin typeface="微軟正黑體" panose="020B0604030504040204" pitchFamily="34" charset="-120"/>
              <a:ea typeface="微軟正黑體" panose="020B0604030504040204" pitchFamily="34" charset="-120"/>
            </a:endParaRPr>
          </a:p>
        </p:txBody>
      </p:sp>
      <p:pic>
        <p:nvPicPr>
          <p:cNvPr id="8194" name="Picture 2" descr="AMD Radeon RX 7900 XTX and RX 7900 XT">
            <a:extLst>
              <a:ext uri="{FF2B5EF4-FFF2-40B4-BE49-F238E27FC236}">
                <a16:creationId xmlns:a16="http://schemas.microsoft.com/office/drawing/2014/main" id="{0C42A324-54FE-CFA4-3C3C-3697CF204D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26" y="1063001"/>
            <a:ext cx="5958739" cy="351659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A20D7E5E-D410-5C0B-BD94-CEA8A06C7CC9}"/>
              </a:ext>
            </a:extLst>
          </p:cNvPr>
          <p:cNvSpPr/>
          <p:nvPr/>
        </p:nvSpPr>
        <p:spPr>
          <a:xfrm>
            <a:off x="518570" y="260392"/>
            <a:ext cx="187725" cy="39534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C9359F5A-5AD8-F3A6-DA67-6EB3E033B97A}"/>
              </a:ext>
            </a:extLst>
          </p:cNvPr>
          <p:cNvSpPr txBox="1"/>
          <p:nvPr/>
        </p:nvSpPr>
        <p:spPr>
          <a:xfrm>
            <a:off x="771392" y="209552"/>
            <a:ext cx="8241075" cy="461665"/>
          </a:xfrm>
          <a:prstGeom prst="rect">
            <a:avLst/>
          </a:prstGeom>
          <a:noFill/>
        </p:spPr>
        <p:txBody>
          <a:bodyPr wrap="square">
            <a:spAutoFit/>
          </a:bodyPr>
          <a:lstStyle/>
          <a:p>
            <a:pPr algn="l"/>
            <a:r>
              <a:rPr lang="en-US" altLang="zh-TW" sz="2400" b="1" dirty="0">
                <a:latin typeface="Times New Roman" panose="02020603050405020304" pitchFamily="18" charset="0"/>
                <a:cs typeface="Times New Roman" panose="02020603050405020304" pitchFamily="18" charset="0"/>
              </a:rPr>
              <a:t>Ray Tracing – DXR</a:t>
            </a:r>
            <a:endParaRPr lang="en-US" altLang="zh-TW" sz="2400" b="1" i="0" dirty="0">
              <a:effectLst/>
              <a:latin typeface="Times New Roman" panose="02020603050405020304" pitchFamily="18" charset="0"/>
              <a:cs typeface="Times New Roman" panose="02020603050405020304" pitchFamily="18" charset="0"/>
            </a:endParaRPr>
          </a:p>
        </p:txBody>
      </p:sp>
      <p:pic>
        <p:nvPicPr>
          <p:cNvPr id="2050" name="Picture 2" descr="Battlefield 5 update aims to boost ray tracing performance up to 50 percent  | PC Gamer">
            <a:extLst>
              <a:ext uri="{FF2B5EF4-FFF2-40B4-BE49-F238E27FC236}">
                <a16:creationId xmlns:a16="http://schemas.microsoft.com/office/drawing/2014/main" id="{14A2253E-6F37-6A6F-B7F8-BA65AD0EEA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13" y="1063001"/>
            <a:ext cx="6248387" cy="3516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472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圓角 25">
            <a:extLst>
              <a:ext uri="{FF2B5EF4-FFF2-40B4-BE49-F238E27FC236}">
                <a16:creationId xmlns:a16="http://schemas.microsoft.com/office/drawing/2014/main" id="{10A268A5-056E-5506-F774-E80DB8A1CAAE}"/>
              </a:ext>
            </a:extLst>
          </p:cNvPr>
          <p:cNvSpPr/>
          <p:nvPr/>
        </p:nvSpPr>
        <p:spPr>
          <a:xfrm>
            <a:off x="211540" y="855136"/>
            <a:ext cx="11327641" cy="5048813"/>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文本框 61">
            <a:extLst>
              <a:ext uri="{FF2B5EF4-FFF2-40B4-BE49-F238E27FC236}">
                <a16:creationId xmlns:a16="http://schemas.microsoft.com/office/drawing/2014/main" id="{B9C7344A-FF23-43E8-A218-373FA3159078}"/>
              </a:ext>
            </a:extLst>
          </p:cNvPr>
          <p:cNvSpPr txBox="1"/>
          <p:nvPr/>
        </p:nvSpPr>
        <p:spPr>
          <a:xfrm>
            <a:off x="1882336" y="1484830"/>
            <a:ext cx="7330659" cy="3979616"/>
          </a:xfrm>
          <a:prstGeom prst="rect">
            <a:avLst/>
          </a:prstGeom>
          <a:noFill/>
        </p:spPr>
        <p:txBody>
          <a:bodyPr wrap="square" rtlCol="0">
            <a:spAutoFit/>
          </a:bodyPr>
          <a:lstStyle/>
          <a:p>
            <a:pPr>
              <a:lnSpc>
                <a:spcPts val="3400"/>
              </a:lnSpc>
            </a:pPr>
            <a:r>
              <a:rPr lang="en-US" altLang="zh-CN" sz="2400" b="1" dirty="0">
                <a:latin typeface="Times New Roman" panose="02020603050405020304" pitchFamily="18" charset="0"/>
                <a:cs typeface="Times New Roman" panose="02020603050405020304" pitchFamily="18" charset="0"/>
                <a:sym typeface="+mn-lt"/>
              </a:rPr>
              <a:t>Market Opportunity – GPU for Gaming </a:t>
            </a:r>
          </a:p>
          <a:p>
            <a:pPr>
              <a:lnSpc>
                <a:spcPts val="3400"/>
              </a:lnSpc>
            </a:pPr>
            <a:endParaRPr lang="en-US" altLang="zh-CN" sz="2400" b="1" dirty="0">
              <a:latin typeface="Times New Roman" panose="02020603050405020304" pitchFamily="18" charset="0"/>
              <a:cs typeface="Times New Roman" panose="02020603050405020304" pitchFamily="18" charset="0"/>
              <a:sym typeface="+mn-lt"/>
            </a:endParaRPr>
          </a:p>
          <a:p>
            <a:pPr>
              <a:lnSpc>
                <a:spcPts val="3400"/>
              </a:lnSpc>
            </a:pPr>
            <a:r>
              <a:rPr lang="en-US" altLang="zh-TW" sz="2400" b="1" dirty="0">
                <a:latin typeface="Times New Roman" panose="02020603050405020304" pitchFamily="18" charset="0"/>
                <a:cs typeface="Times New Roman" panose="02020603050405020304" pitchFamily="18" charset="0"/>
              </a:rPr>
              <a:t>Introduce and compare NVIDIA /</a:t>
            </a:r>
            <a:r>
              <a:rPr lang="zh-TW" altLang="en-US" sz="2400" b="1" dirty="0">
                <a:latin typeface="Times New Roman" panose="02020603050405020304" pitchFamily="18" charset="0"/>
                <a:cs typeface="Times New Roman" panose="02020603050405020304" pitchFamily="18" charset="0"/>
              </a:rPr>
              <a:t> </a:t>
            </a:r>
            <a:r>
              <a:rPr lang="en-US" altLang="zh-TW" sz="2400" b="1" dirty="0">
                <a:latin typeface="Times New Roman" panose="02020603050405020304" pitchFamily="18" charset="0"/>
                <a:cs typeface="Times New Roman" panose="02020603050405020304" pitchFamily="18" charset="0"/>
              </a:rPr>
              <a:t>AMD GPU</a:t>
            </a:r>
          </a:p>
          <a:p>
            <a:pPr>
              <a:lnSpc>
                <a:spcPts val="3400"/>
              </a:lnSpc>
            </a:pPr>
            <a:endParaRPr lang="en-US" altLang="zh-TW" sz="2400" b="1" dirty="0">
              <a:latin typeface="Times New Roman" panose="02020603050405020304" pitchFamily="18" charset="0"/>
              <a:cs typeface="Times New Roman" panose="02020603050405020304" pitchFamily="18" charset="0"/>
            </a:endParaRPr>
          </a:p>
          <a:p>
            <a:pPr>
              <a:lnSpc>
                <a:spcPts val="3400"/>
              </a:lnSpc>
            </a:pPr>
            <a:r>
              <a:rPr lang="en-US" altLang="zh-TW" sz="2400" b="1" dirty="0">
                <a:latin typeface="Times New Roman" panose="02020603050405020304" pitchFamily="18" charset="0"/>
                <a:cs typeface="Times New Roman" panose="02020603050405020304" pitchFamily="18" charset="0"/>
              </a:rPr>
              <a:t>NVIDIA / AMD Software support </a:t>
            </a:r>
          </a:p>
          <a:p>
            <a:pPr>
              <a:lnSpc>
                <a:spcPts val="3400"/>
              </a:lnSpc>
            </a:pPr>
            <a:endParaRPr lang="en-US" altLang="zh-TW" sz="2400" b="1" i="0" dirty="0">
              <a:effectLst/>
              <a:latin typeface="Times New Roman" panose="02020603050405020304" pitchFamily="18" charset="0"/>
              <a:cs typeface="Times New Roman" panose="02020603050405020304" pitchFamily="18" charset="0"/>
            </a:endParaRPr>
          </a:p>
          <a:p>
            <a:pPr algn="l">
              <a:lnSpc>
                <a:spcPts val="3400"/>
              </a:lnSpc>
            </a:pPr>
            <a:r>
              <a:rPr lang="en-US" altLang="zh-TW" sz="2400" b="1" i="0" dirty="0">
                <a:effectLst/>
                <a:latin typeface="Times New Roman" panose="02020603050405020304" pitchFamily="18" charset="0"/>
                <a:cs typeface="Times New Roman" panose="02020603050405020304" pitchFamily="18" charset="0"/>
              </a:rPr>
              <a:t>Compare Top Benchmarking Software</a:t>
            </a:r>
          </a:p>
          <a:p>
            <a:pPr>
              <a:lnSpc>
                <a:spcPts val="3400"/>
              </a:lnSpc>
            </a:pPr>
            <a:endParaRPr lang="en-US" altLang="zh-CN" sz="2400" b="1" dirty="0">
              <a:latin typeface="Times New Roman" panose="02020603050405020304" pitchFamily="18" charset="0"/>
              <a:cs typeface="Times New Roman" panose="02020603050405020304" pitchFamily="18" charset="0"/>
              <a:sym typeface="+mn-lt"/>
            </a:endParaRPr>
          </a:p>
          <a:p>
            <a:pPr>
              <a:lnSpc>
                <a:spcPts val="3400"/>
              </a:lnSpc>
            </a:pPr>
            <a:r>
              <a:rPr lang="en-US" altLang="zh-CN" sz="2400" b="1" dirty="0">
                <a:latin typeface="Times New Roman" panose="02020603050405020304" pitchFamily="18" charset="0"/>
                <a:cs typeface="Times New Roman" panose="02020603050405020304" pitchFamily="18" charset="0"/>
                <a:sym typeface="+mn-lt"/>
              </a:rPr>
              <a:t>Which GPU is the most cost-effective </a:t>
            </a:r>
            <a:endParaRPr lang="zh-CN" altLang="en-US" sz="2400" b="1" dirty="0">
              <a:latin typeface="Times New Roman" panose="02020603050405020304" pitchFamily="18" charset="0"/>
              <a:cs typeface="Times New Roman" panose="02020603050405020304" pitchFamily="18" charset="0"/>
              <a:sym typeface="+mn-lt"/>
            </a:endParaRPr>
          </a:p>
        </p:txBody>
      </p:sp>
      <p:grpSp>
        <p:nvGrpSpPr>
          <p:cNvPr id="5" name="群組 4">
            <a:extLst>
              <a:ext uri="{FF2B5EF4-FFF2-40B4-BE49-F238E27FC236}">
                <a16:creationId xmlns:a16="http://schemas.microsoft.com/office/drawing/2014/main" id="{DCF78A04-7C05-E581-E521-6FF7B1048CBB}"/>
              </a:ext>
            </a:extLst>
          </p:cNvPr>
          <p:cNvGrpSpPr/>
          <p:nvPr/>
        </p:nvGrpSpPr>
        <p:grpSpPr>
          <a:xfrm>
            <a:off x="4254458" y="539084"/>
            <a:ext cx="3241804" cy="715352"/>
            <a:chOff x="366119" y="1530273"/>
            <a:chExt cx="3241804" cy="715352"/>
          </a:xfrm>
          <a:solidFill>
            <a:srgbClr val="5674D1"/>
          </a:solidFill>
        </p:grpSpPr>
        <p:sp>
          <p:nvSpPr>
            <p:cNvPr id="41" name="矩形: 圆角 40">
              <a:extLst>
                <a:ext uri="{FF2B5EF4-FFF2-40B4-BE49-F238E27FC236}">
                  <a16:creationId xmlns:a16="http://schemas.microsoft.com/office/drawing/2014/main" id="{FFD6C13E-6332-4A8E-B338-B8093C9FD30D}"/>
                </a:ext>
              </a:extLst>
            </p:cNvPr>
            <p:cNvSpPr/>
            <p:nvPr/>
          </p:nvSpPr>
          <p:spPr>
            <a:xfrm>
              <a:off x="366119" y="1530273"/>
              <a:ext cx="3241804" cy="71535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Times New Roman" panose="02020603050405020304" pitchFamily="18" charset="0"/>
                <a:cs typeface="Times New Roman" panose="02020603050405020304" pitchFamily="18" charset="0"/>
                <a:sym typeface="+mn-lt"/>
              </a:endParaRPr>
            </a:p>
          </p:txBody>
        </p:sp>
        <p:sp>
          <p:nvSpPr>
            <p:cNvPr id="65" name="文本框 64">
              <a:extLst>
                <a:ext uri="{FF2B5EF4-FFF2-40B4-BE49-F238E27FC236}">
                  <a16:creationId xmlns:a16="http://schemas.microsoft.com/office/drawing/2014/main" id="{5645FA8E-0A06-4C64-9F9F-062E67B171DF}"/>
                </a:ext>
              </a:extLst>
            </p:cNvPr>
            <p:cNvSpPr txBox="1"/>
            <p:nvPr/>
          </p:nvSpPr>
          <p:spPr>
            <a:xfrm>
              <a:off x="660106" y="1635742"/>
              <a:ext cx="2653830" cy="523220"/>
            </a:xfrm>
            <a:prstGeom prst="rect">
              <a:avLst/>
            </a:prstGeom>
            <a:grpFill/>
          </p:spPr>
          <p:txBody>
            <a:bodyPr wrap="square" rtlCol="0">
              <a:spAutoFit/>
            </a:bodyPr>
            <a:lstStyle/>
            <a:p>
              <a:pPr algn="dist"/>
              <a:r>
                <a:rPr lang="en-US" altLang="zh-CN" sz="2800" b="1" dirty="0">
                  <a:solidFill>
                    <a:schemeClr val="bg1"/>
                  </a:solidFill>
                  <a:latin typeface="Times New Roman" panose="02020603050405020304" pitchFamily="18" charset="0"/>
                  <a:cs typeface="Times New Roman" panose="02020603050405020304" pitchFamily="18" charset="0"/>
                  <a:sym typeface="+mn-lt"/>
                </a:rPr>
                <a:t>CONTENTS</a:t>
              </a:r>
              <a:endParaRPr lang="zh-CN" altLang="en-US" sz="2800" b="1" dirty="0">
                <a:solidFill>
                  <a:schemeClr val="bg1"/>
                </a:solidFill>
                <a:latin typeface="Times New Roman" panose="02020603050405020304" pitchFamily="18" charset="0"/>
                <a:cs typeface="Times New Roman" panose="02020603050405020304" pitchFamily="18" charset="0"/>
                <a:sym typeface="+mn-lt"/>
              </a:endParaRPr>
            </a:p>
          </p:txBody>
        </p:sp>
      </p:grpSp>
      <p:pic>
        <p:nvPicPr>
          <p:cNvPr id="10" name="图片 47">
            <a:extLst>
              <a:ext uri="{FF2B5EF4-FFF2-40B4-BE49-F238E27FC236}">
                <a16:creationId xmlns:a16="http://schemas.microsoft.com/office/drawing/2014/main" id="{4C34A867-77C9-5E9E-8838-C96F84830D8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91"/>
          <a:stretch/>
        </p:blipFill>
        <p:spPr>
          <a:xfrm>
            <a:off x="7138825" y="2337622"/>
            <a:ext cx="4481837" cy="2872487"/>
          </a:xfrm>
          <a:custGeom>
            <a:avLst/>
            <a:gdLst>
              <a:gd name="connsiteX0" fmla="*/ 531804 w 7014634"/>
              <a:gd name="connsiteY0" fmla="*/ 3061758 h 4495800"/>
              <a:gd name="connsiteX1" fmla="*/ 531804 w 7014634"/>
              <a:gd name="connsiteY1" fmla="*/ 3434292 h 4495800"/>
              <a:gd name="connsiteX2" fmla="*/ 1217604 w 7014634"/>
              <a:gd name="connsiteY2" fmla="*/ 3434292 h 4495800"/>
              <a:gd name="connsiteX3" fmla="*/ 1217604 w 7014634"/>
              <a:gd name="connsiteY3" fmla="*/ 3061758 h 4495800"/>
              <a:gd name="connsiteX4" fmla="*/ 1196381 w 7014634"/>
              <a:gd name="connsiteY4" fmla="*/ 1323439 h 4495800"/>
              <a:gd name="connsiteX5" fmla="*/ 1196381 w 7014634"/>
              <a:gd name="connsiteY5" fmla="*/ 2973916 h 4495800"/>
              <a:gd name="connsiteX6" fmla="*/ 1489309 w 7014634"/>
              <a:gd name="connsiteY6" fmla="*/ 2973916 h 4495800"/>
              <a:gd name="connsiteX7" fmla="*/ 1831310 w 7014634"/>
              <a:gd name="connsiteY7" fmla="*/ 3340655 h 4495800"/>
              <a:gd name="connsiteX8" fmla="*/ 2224575 w 7014634"/>
              <a:gd name="connsiteY8" fmla="*/ 2973916 h 4495800"/>
              <a:gd name="connsiteX9" fmla="*/ 2261109 w 7014634"/>
              <a:gd name="connsiteY9" fmla="*/ 2973916 h 4495800"/>
              <a:gd name="connsiteX10" fmla="*/ 2261109 w 7014634"/>
              <a:gd name="connsiteY10" fmla="*/ 2939847 h 4495800"/>
              <a:gd name="connsiteX11" fmla="*/ 2294678 w 7014634"/>
              <a:gd name="connsiteY11" fmla="*/ 2908542 h 4495800"/>
              <a:gd name="connsiteX12" fmla="*/ 2261109 w 7014634"/>
              <a:gd name="connsiteY12" fmla="*/ 2907844 h 4495800"/>
              <a:gd name="connsiteX13" fmla="*/ 2261109 w 7014634"/>
              <a:gd name="connsiteY13" fmla="*/ 1323439 h 4495800"/>
              <a:gd name="connsiteX14" fmla="*/ 5452534 w 7014634"/>
              <a:gd name="connsiteY14" fmla="*/ 995892 h 4495800"/>
              <a:gd name="connsiteX15" fmla="*/ 5452534 w 7014634"/>
              <a:gd name="connsiteY15" fmla="*/ 2278592 h 4495800"/>
              <a:gd name="connsiteX16" fmla="*/ 6223001 w 7014634"/>
              <a:gd name="connsiteY16" fmla="*/ 2278592 h 4495800"/>
              <a:gd name="connsiteX17" fmla="*/ 6223001 w 7014634"/>
              <a:gd name="connsiteY17" fmla="*/ 995892 h 4495800"/>
              <a:gd name="connsiteX18" fmla="*/ 2481648 w 7014634"/>
              <a:gd name="connsiteY18" fmla="*/ 0 h 4495800"/>
              <a:gd name="connsiteX19" fmla="*/ 7014634 w 7014634"/>
              <a:gd name="connsiteY19" fmla="*/ 0 h 4495800"/>
              <a:gd name="connsiteX20" fmla="*/ 7014634 w 7014634"/>
              <a:gd name="connsiteY20" fmla="*/ 101600 h 4495800"/>
              <a:gd name="connsiteX21" fmla="*/ 6337300 w 7014634"/>
              <a:gd name="connsiteY21" fmla="*/ 101600 h 4495800"/>
              <a:gd name="connsiteX22" fmla="*/ 6337300 w 7014634"/>
              <a:gd name="connsiteY22" fmla="*/ 1244600 h 4495800"/>
              <a:gd name="connsiteX23" fmla="*/ 7014634 w 7014634"/>
              <a:gd name="connsiteY23" fmla="*/ 1244600 h 4495800"/>
              <a:gd name="connsiteX24" fmla="*/ 7014634 w 7014634"/>
              <a:gd name="connsiteY24" fmla="*/ 4495800 h 4495800"/>
              <a:gd name="connsiteX25" fmla="*/ 0 w 7014634"/>
              <a:gd name="connsiteY25" fmla="*/ 4495800 h 4495800"/>
              <a:gd name="connsiteX26" fmla="*/ 0 w 7014634"/>
              <a:gd name="connsiteY26" fmla="*/ 2319458 h 4495800"/>
              <a:gd name="connsiteX27" fmla="*/ 926626 w 7014634"/>
              <a:gd name="connsiteY27" fmla="*/ 2319458 h 4495800"/>
              <a:gd name="connsiteX28" fmla="*/ 926626 w 7014634"/>
              <a:gd name="connsiteY28" fmla="*/ 1307780 h 4495800"/>
              <a:gd name="connsiteX29" fmla="*/ 1195087 w 7014634"/>
              <a:gd name="connsiteY29" fmla="*/ 1307780 h 4495800"/>
              <a:gd name="connsiteX30" fmla="*/ 1195087 w 7014634"/>
              <a:gd name="connsiteY30" fmla="*/ 646487 h 4495800"/>
              <a:gd name="connsiteX31" fmla="*/ 2481648 w 7014634"/>
              <a:gd name="connsiteY31" fmla="*/ 646487 h 4495800"/>
              <a:gd name="connsiteX32" fmla="*/ 0 w 7014634"/>
              <a:gd name="connsiteY32" fmla="*/ 0 h 4495800"/>
              <a:gd name="connsiteX33" fmla="*/ 1009441 w 7014634"/>
              <a:gd name="connsiteY33" fmla="*/ 0 h 4495800"/>
              <a:gd name="connsiteX34" fmla="*/ 1009441 w 7014634"/>
              <a:gd name="connsiteY34" fmla="*/ 577397 h 4495800"/>
              <a:gd name="connsiteX35" fmla="*/ 195396 w 7014634"/>
              <a:gd name="connsiteY35" fmla="*/ 577397 h 4495800"/>
              <a:gd name="connsiteX36" fmla="*/ 195396 w 7014634"/>
              <a:gd name="connsiteY36" fmla="*/ 1070899 h 4495800"/>
              <a:gd name="connsiteX37" fmla="*/ 0 w 7014634"/>
              <a:gd name="connsiteY37" fmla="*/ 1070899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014634" h="4495800">
                <a:moveTo>
                  <a:pt x="531804" y="3061758"/>
                </a:moveTo>
                <a:lnTo>
                  <a:pt x="531804" y="3434292"/>
                </a:lnTo>
                <a:lnTo>
                  <a:pt x="1217604" y="3434292"/>
                </a:lnTo>
                <a:lnTo>
                  <a:pt x="1217604" y="3061758"/>
                </a:lnTo>
                <a:close/>
                <a:moveTo>
                  <a:pt x="1196381" y="1323439"/>
                </a:moveTo>
                <a:lnTo>
                  <a:pt x="1196381" y="2973916"/>
                </a:lnTo>
                <a:lnTo>
                  <a:pt x="1489309" y="2973916"/>
                </a:lnTo>
                <a:lnTo>
                  <a:pt x="1831310" y="3340655"/>
                </a:lnTo>
                <a:lnTo>
                  <a:pt x="2224575" y="2973916"/>
                </a:lnTo>
                <a:lnTo>
                  <a:pt x="2261109" y="2973916"/>
                </a:lnTo>
                <a:lnTo>
                  <a:pt x="2261109" y="2939847"/>
                </a:lnTo>
                <a:lnTo>
                  <a:pt x="2294678" y="2908542"/>
                </a:lnTo>
                <a:lnTo>
                  <a:pt x="2261109" y="2907844"/>
                </a:lnTo>
                <a:lnTo>
                  <a:pt x="2261109" y="1323439"/>
                </a:lnTo>
                <a:close/>
                <a:moveTo>
                  <a:pt x="5452534" y="995892"/>
                </a:moveTo>
                <a:lnTo>
                  <a:pt x="5452534" y="2278592"/>
                </a:lnTo>
                <a:lnTo>
                  <a:pt x="6223001" y="2278592"/>
                </a:lnTo>
                <a:lnTo>
                  <a:pt x="6223001" y="995892"/>
                </a:lnTo>
                <a:close/>
                <a:moveTo>
                  <a:pt x="2481648" y="0"/>
                </a:moveTo>
                <a:lnTo>
                  <a:pt x="7014634" y="0"/>
                </a:lnTo>
                <a:lnTo>
                  <a:pt x="7014634" y="101600"/>
                </a:lnTo>
                <a:lnTo>
                  <a:pt x="6337300" y="101600"/>
                </a:lnTo>
                <a:lnTo>
                  <a:pt x="6337300" y="1244600"/>
                </a:lnTo>
                <a:lnTo>
                  <a:pt x="7014634" y="1244600"/>
                </a:lnTo>
                <a:lnTo>
                  <a:pt x="7014634" y="4495800"/>
                </a:lnTo>
                <a:lnTo>
                  <a:pt x="0" y="4495800"/>
                </a:lnTo>
                <a:lnTo>
                  <a:pt x="0" y="2319458"/>
                </a:lnTo>
                <a:lnTo>
                  <a:pt x="926626" y="2319458"/>
                </a:lnTo>
                <a:lnTo>
                  <a:pt x="926626" y="1307780"/>
                </a:lnTo>
                <a:lnTo>
                  <a:pt x="1195087" y="1307780"/>
                </a:lnTo>
                <a:lnTo>
                  <a:pt x="1195087" y="646487"/>
                </a:lnTo>
                <a:lnTo>
                  <a:pt x="2481648" y="646487"/>
                </a:lnTo>
                <a:close/>
                <a:moveTo>
                  <a:pt x="0" y="0"/>
                </a:moveTo>
                <a:lnTo>
                  <a:pt x="1009441" y="0"/>
                </a:lnTo>
                <a:lnTo>
                  <a:pt x="1009441" y="577397"/>
                </a:lnTo>
                <a:lnTo>
                  <a:pt x="195396" y="577397"/>
                </a:lnTo>
                <a:lnTo>
                  <a:pt x="195396" y="1070899"/>
                </a:lnTo>
                <a:lnTo>
                  <a:pt x="0" y="1070899"/>
                </a:lnTo>
                <a:close/>
              </a:path>
            </a:pathLst>
          </a:custGeom>
        </p:spPr>
      </p:pic>
      <p:sp>
        <p:nvSpPr>
          <p:cNvPr id="11" name="矩形 10">
            <a:extLst>
              <a:ext uri="{FF2B5EF4-FFF2-40B4-BE49-F238E27FC236}">
                <a16:creationId xmlns:a16="http://schemas.microsoft.com/office/drawing/2014/main" id="{8BF8EB01-CEC8-22C9-D859-A9DF98255889}"/>
              </a:ext>
            </a:extLst>
          </p:cNvPr>
          <p:cNvSpPr/>
          <p:nvPr/>
        </p:nvSpPr>
        <p:spPr>
          <a:xfrm>
            <a:off x="1201934" y="1496842"/>
            <a:ext cx="533400" cy="58674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思源黑体 Normal" panose="020B0400000000000000" pitchFamily="34" charset="-122"/>
                <a:ea typeface="思源黑体 Normal" panose="020B0400000000000000" pitchFamily="34" charset="-122"/>
                <a:cs typeface="+mn-ea"/>
                <a:sym typeface="+mn-lt"/>
              </a:rPr>
              <a:t>01</a:t>
            </a:r>
            <a:endParaRPr lang="zh-CN" altLang="en-US" dirty="0">
              <a:latin typeface="思源黑体 Normal" panose="020B0400000000000000" pitchFamily="34" charset="-122"/>
              <a:ea typeface="思源黑体 Normal" panose="020B0400000000000000" pitchFamily="34" charset="-122"/>
              <a:cs typeface="+mn-ea"/>
              <a:sym typeface="+mn-lt"/>
            </a:endParaRPr>
          </a:p>
        </p:txBody>
      </p:sp>
      <p:sp>
        <p:nvSpPr>
          <p:cNvPr id="14" name="矩形 13">
            <a:extLst>
              <a:ext uri="{FF2B5EF4-FFF2-40B4-BE49-F238E27FC236}">
                <a16:creationId xmlns:a16="http://schemas.microsoft.com/office/drawing/2014/main" id="{0237A93A-1DC1-75F6-A3D6-450D79B0EA70}"/>
              </a:ext>
            </a:extLst>
          </p:cNvPr>
          <p:cNvSpPr/>
          <p:nvPr/>
        </p:nvSpPr>
        <p:spPr>
          <a:xfrm>
            <a:off x="1181664" y="2313130"/>
            <a:ext cx="533400" cy="58674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思源黑体 Normal" panose="020B0400000000000000" pitchFamily="34" charset="-122"/>
                <a:ea typeface="思源黑体 Normal" panose="020B0400000000000000" pitchFamily="34" charset="-122"/>
                <a:cs typeface="+mn-ea"/>
                <a:sym typeface="+mn-lt"/>
              </a:rPr>
              <a:t>02</a:t>
            </a:r>
            <a:endParaRPr lang="zh-CN" altLang="en-US" dirty="0">
              <a:latin typeface="思源黑体 Normal" panose="020B0400000000000000" pitchFamily="34" charset="-122"/>
              <a:ea typeface="思源黑体 Normal" panose="020B0400000000000000" pitchFamily="34" charset="-122"/>
              <a:cs typeface="+mn-ea"/>
              <a:sym typeface="+mn-lt"/>
            </a:endParaRPr>
          </a:p>
        </p:txBody>
      </p:sp>
      <p:sp>
        <p:nvSpPr>
          <p:cNvPr id="16" name="矩形 15">
            <a:extLst>
              <a:ext uri="{FF2B5EF4-FFF2-40B4-BE49-F238E27FC236}">
                <a16:creationId xmlns:a16="http://schemas.microsoft.com/office/drawing/2014/main" id="{52E7B253-7FB7-7755-AC18-102A4FF92195}"/>
              </a:ext>
            </a:extLst>
          </p:cNvPr>
          <p:cNvSpPr/>
          <p:nvPr/>
        </p:nvSpPr>
        <p:spPr>
          <a:xfrm>
            <a:off x="1170057" y="3129418"/>
            <a:ext cx="533400" cy="58674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思源黑体 Normal" panose="020B0400000000000000" pitchFamily="34" charset="-122"/>
                <a:ea typeface="思源黑体 Normal" panose="020B0400000000000000" pitchFamily="34" charset="-122"/>
                <a:cs typeface="+mn-ea"/>
                <a:sym typeface="+mn-lt"/>
              </a:rPr>
              <a:t>03</a:t>
            </a:r>
            <a:endParaRPr lang="zh-CN" altLang="en-US" dirty="0">
              <a:latin typeface="思源黑体 Normal" panose="020B0400000000000000" pitchFamily="34" charset="-122"/>
              <a:ea typeface="思源黑体 Normal" panose="020B0400000000000000" pitchFamily="34" charset="-122"/>
              <a:cs typeface="+mn-ea"/>
              <a:sym typeface="+mn-lt"/>
            </a:endParaRPr>
          </a:p>
        </p:txBody>
      </p:sp>
      <p:sp>
        <p:nvSpPr>
          <p:cNvPr id="17" name="矩形 16">
            <a:extLst>
              <a:ext uri="{FF2B5EF4-FFF2-40B4-BE49-F238E27FC236}">
                <a16:creationId xmlns:a16="http://schemas.microsoft.com/office/drawing/2014/main" id="{7A3D6108-77C2-773E-C3F5-5CC8D0B6DF44}"/>
              </a:ext>
            </a:extLst>
          </p:cNvPr>
          <p:cNvSpPr/>
          <p:nvPr/>
        </p:nvSpPr>
        <p:spPr>
          <a:xfrm>
            <a:off x="1170057" y="3975720"/>
            <a:ext cx="533400" cy="58674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思源黑体 Normal" panose="020B0400000000000000" pitchFamily="34" charset="-122"/>
                <a:ea typeface="思源黑体 Normal" panose="020B0400000000000000" pitchFamily="34" charset="-122"/>
                <a:cs typeface="+mn-ea"/>
                <a:sym typeface="+mn-lt"/>
              </a:rPr>
              <a:t>04</a:t>
            </a:r>
            <a:endParaRPr lang="zh-CN" altLang="en-US" dirty="0">
              <a:latin typeface="思源黑体 Normal" panose="020B0400000000000000" pitchFamily="34" charset="-122"/>
              <a:ea typeface="思源黑体 Normal" panose="020B0400000000000000" pitchFamily="34" charset="-122"/>
              <a:cs typeface="+mn-ea"/>
              <a:sym typeface="+mn-lt"/>
            </a:endParaRPr>
          </a:p>
        </p:txBody>
      </p:sp>
      <p:sp>
        <p:nvSpPr>
          <p:cNvPr id="19" name="矩形 18">
            <a:extLst>
              <a:ext uri="{FF2B5EF4-FFF2-40B4-BE49-F238E27FC236}">
                <a16:creationId xmlns:a16="http://schemas.microsoft.com/office/drawing/2014/main" id="{CB481F15-0E22-EC08-29C0-FE11C7EE5C8E}"/>
              </a:ext>
            </a:extLst>
          </p:cNvPr>
          <p:cNvSpPr/>
          <p:nvPr/>
        </p:nvSpPr>
        <p:spPr>
          <a:xfrm>
            <a:off x="1170057" y="4822044"/>
            <a:ext cx="533400" cy="58674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思源黑体 Normal" panose="020B0400000000000000" pitchFamily="34" charset="-122"/>
                <a:ea typeface="思源黑体 Normal" panose="020B0400000000000000" pitchFamily="34" charset="-122"/>
                <a:cs typeface="+mn-ea"/>
                <a:sym typeface="+mn-lt"/>
              </a:rPr>
              <a:t>05</a:t>
            </a:r>
            <a:endParaRPr lang="zh-CN" altLang="en-US" dirty="0">
              <a:latin typeface="思源黑体 Normal" panose="020B0400000000000000" pitchFamily="34" charset="-122"/>
              <a:ea typeface="思源黑体 Normal" panose="020B0400000000000000" pitchFamily="34" charset="-122"/>
              <a:cs typeface="+mn-ea"/>
              <a:sym typeface="+mn-lt"/>
            </a:endParaRPr>
          </a:p>
        </p:txBody>
      </p:sp>
      <p:pic>
        <p:nvPicPr>
          <p:cNvPr id="22" name="图片 54">
            <a:extLst>
              <a:ext uri="{FF2B5EF4-FFF2-40B4-BE49-F238E27FC236}">
                <a16:creationId xmlns:a16="http://schemas.microsoft.com/office/drawing/2014/main" id="{505B4187-5A1E-1723-14BE-62042BAF5F2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9716233" y="4706946"/>
            <a:ext cx="899387" cy="1179717"/>
          </a:xfrm>
          <a:prstGeom prst="rect">
            <a:avLst/>
          </a:prstGeom>
        </p:spPr>
      </p:pic>
      <p:pic>
        <p:nvPicPr>
          <p:cNvPr id="23" name="图片 55">
            <a:extLst>
              <a:ext uri="{FF2B5EF4-FFF2-40B4-BE49-F238E27FC236}">
                <a16:creationId xmlns:a16="http://schemas.microsoft.com/office/drawing/2014/main" id="{86E70C18-A5F5-D063-3267-DCA5458A586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0549750" y="3260726"/>
            <a:ext cx="1547791" cy="3255113"/>
          </a:xfrm>
          <a:prstGeom prst="rect">
            <a:avLst/>
          </a:prstGeom>
        </p:spPr>
      </p:pic>
      <p:pic>
        <p:nvPicPr>
          <p:cNvPr id="24" name="图片 14">
            <a:extLst>
              <a:ext uri="{FF2B5EF4-FFF2-40B4-BE49-F238E27FC236}">
                <a16:creationId xmlns:a16="http://schemas.microsoft.com/office/drawing/2014/main" id="{B8985DFE-DE00-284D-91F4-3F12A11100B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8488810" y="4439638"/>
            <a:ext cx="973649" cy="1464311"/>
          </a:xfrm>
          <a:prstGeom prst="rect">
            <a:avLst/>
          </a:prstGeom>
        </p:spPr>
      </p:pic>
      <p:pic>
        <p:nvPicPr>
          <p:cNvPr id="25" name="图片 12">
            <a:extLst>
              <a:ext uri="{FF2B5EF4-FFF2-40B4-BE49-F238E27FC236}">
                <a16:creationId xmlns:a16="http://schemas.microsoft.com/office/drawing/2014/main" id="{9FB6BEF2-71C4-06E9-3E7E-998D78A2C21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8785376" y="1387987"/>
            <a:ext cx="1588557" cy="983391"/>
          </a:xfrm>
          <a:prstGeom prst="rect">
            <a:avLst/>
          </a:prstGeom>
        </p:spPr>
      </p:pic>
    </p:spTree>
    <p:extLst>
      <p:ext uri="{BB962C8B-B14F-4D97-AF65-F5344CB8AC3E}">
        <p14:creationId xmlns:p14="http://schemas.microsoft.com/office/powerpoint/2010/main" val="3230557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群組 34">
            <a:extLst>
              <a:ext uri="{FF2B5EF4-FFF2-40B4-BE49-F238E27FC236}">
                <a16:creationId xmlns:a16="http://schemas.microsoft.com/office/drawing/2014/main" id="{7E6EFFDB-7B88-8C2C-BCF7-011224EB8BE5}"/>
              </a:ext>
            </a:extLst>
          </p:cNvPr>
          <p:cNvGrpSpPr/>
          <p:nvPr/>
        </p:nvGrpSpPr>
        <p:grpSpPr>
          <a:xfrm>
            <a:off x="5695089" y="4563481"/>
            <a:ext cx="801821" cy="433606"/>
            <a:chOff x="5247095" y="4889877"/>
            <a:chExt cx="801821" cy="552275"/>
          </a:xfrm>
        </p:grpSpPr>
        <p:sp>
          <p:nvSpPr>
            <p:cNvPr id="36" name="箭头: V 形 6">
              <a:extLst>
                <a:ext uri="{FF2B5EF4-FFF2-40B4-BE49-F238E27FC236}">
                  <a16:creationId xmlns:a16="http://schemas.microsoft.com/office/drawing/2014/main" id="{4B50E597-3517-7639-2617-05DE17F574F5}"/>
                </a:ext>
              </a:extLst>
            </p:cNvPr>
            <p:cNvSpPr/>
            <p:nvPr/>
          </p:nvSpPr>
          <p:spPr>
            <a:xfrm rot="16200000" flipH="1">
              <a:off x="5476265" y="4660707"/>
              <a:ext cx="343481" cy="801821"/>
            </a:xfrm>
            <a:prstGeom prst="chevron">
              <a:avLst>
                <a:gd name="adj" fmla="val 53605"/>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37" name="箭头: V 形 6">
              <a:extLst>
                <a:ext uri="{FF2B5EF4-FFF2-40B4-BE49-F238E27FC236}">
                  <a16:creationId xmlns:a16="http://schemas.microsoft.com/office/drawing/2014/main" id="{023AE223-B8A0-F1C6-DCE1-A0FA1E43E89D}"/>
                </a:ext>
              </a:extLst>
            </p:cNvPr>
            <p:cNvSpPr/>
            <p:nvPr/>
          </p:nvSpPr>
          <p:spPr>
            <a:xfrm rot="16200000" flipH="1">
              <a:off x="5476265" y="4869501"/>
              <a:ext cx="343481" cy="801821"/>
            </a:xfrm>
            <a:prstGeom prst="chevron">
              <a:avLst>
                <a:gd name="adj" fmla="val 53605"/>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grpSp>
      <p:grpSp>
        <p:nvGrpSpPr>
          <p:cNvPr id="19" name="群組 18">
            <a:extLst>
              <a:ext uri="{FF2B5EF4-FFF2-40B4-BE49-F238E27FC236}">
                <a16:creationId xmlns:a16="http://schemas.microsoft.com/office/drawing/2014/main" id="{38CA2CA0-04AA-D19A-0A6E-1B713D9EFB90}"/>
              </a:ext>
            </a:extLst>
          </p:cNvPr>
          <p:cNvGrpSpPr/>
          <p:nvPr/>
        </p:nvGrpSpPr>
        <p:grpSpPr>
          <a:xfrm>
            <a:off x="487235" y="926767"/>
            <a:ext cx="2179262" cy="3499082"/>
            <a:chOff x="480857" y="890941"/>
            <a:chExt cx="2179262" cy="3499082"/>
          </a:xfrm>
        </p:grpSpPr>
        <p:sp>
          <p:nvSpPr>
            <p:cNvPr id="18" name="矩形 17">
              <a:extLst>
                <a:ext uri="{FF2B5EF4-FFF2-40B4-BE49-F238E27FC236}">
                  <a16:creationId xmlns:a16="http://schemas.microsoft.com/office/drawing/2014/main" id="{E338A93F-5652-896B-D272-C962547FB49F}"/>
                </a:ext>
              </a:extLst>
            </p:cNvPr>
            <p:cNvSpPr/>
            <p:nvPr/>
          </p:nvSpPr>
          <p:spPr>
            <a:xfrm>
              <a:off x="487583" y="3929182"/>
              <a:ext cx="1982370" cy="460841"/>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6D93C8C2-3DCB-8092-26F0-15CD908EC250}"/>
                </a:ext>
              </a:extLst>
            </p:cNvPr>
            <p:cNvSpPr/>
            <p:nvPr/>
          </p:nvSpPr>
          <p:spPr>
            <a:xfrm>
              <a:off x="487583" y="3312527"/>
              <a:ext cx="1982370" cy="460841"/>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FFC9D93C-332F-16B7-EF4C-EBB43C1A7630}"/>
                </a:ext>
              </a:extLst>
            </p:cNvPr>
            <p:cNvSpPr/>
            <p:nvPr/>
          </p:nvSpPr>
          <p:spPr>
            <a:xfrm>
              <a:off x="480857" y="2747185"/>
              <a:ext cx="1982370" cy="460841"/>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C3B3D0B8-E797-3F16-9C10-D03C3B37073A}"/>
                </a:ext>
              </a:extLst>
            </p:cNvPr>
            <p:cNvSpPr/>
            <p:nvPr/>
          </p:nvSpPr>
          <p:spPr>
            <a:xfrm>
              <a:off x="480857" y="2162594"/>
              <a:ext cx="1982370" cy="460841"/>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44C4363E-674B-0FFA-0138-7DDF9E0541BB}"/>
                </a:ext>
              </a:extLst>
            </p:cNvPr>
            <p:cNvSpPr/>
            <p:nvPr/>
          </p:nvSpPr>
          <p:spPr>
            <a:xfrm>
              <a:off x="480857" y="1540338"/>
              <a:ext cx="1982370" cy="460841"/>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5BFCD107-8DFB-4F43-F5A4-9C501AB09992}"/>
                </a:ext>
              </a:extLst>
            </p:cNvPr>
            <p:cNvSpPr/>
            <p:nvPr/>
          </p:nvSpPr>
          <p:spPr>
            <a:xfrm>
              <a:off x="484450" y="890941"/>
              <a:ext cx="1982370" cy="460841"/>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文字方塊 25">
              <a:extLst>
                <a:ext uri="{FF2B5EF4-FFF2-40B4-BE49-F238E27FC236}">
                  <a16:creationId xmlns:a16="http://schemas.microsoft.com/office/drawing/2014/main" id="{B5377517-BAAB-C03C-33F3-518067D480B3}"/>
                </a:ext>
              </a:extLst>
            </p:cNvPr>
            <p:cNvSpPr txBox="1"/>
            <p:nvPr/>
          </p:nvSpPr>
          <p:spPr>
            <a:xfrm>
              <a:off x="1152599" y="1583431"/>
              <a:ext cx="1104332" cy="361637"/>
            </a:xfrm>
            <a:prstGeom prst="rect">
              <a:avLst/>
            </a:prstGeom>
            <a:noFill/>
          </p:spPr>
          <p:txBody>
            <a:bodyPr wrap="square">
              <a:spAutoFit/>
            </a:bodyPr>
            <a:lstStyle/>
            <a:p>
              <a:pPr algn="just" fontAlgn="base">
                <a:lnSpc>
                  <a:spcPts val="2100"/>
                </a:lnSpc>
              </a:pPr>
              <a:r>
                <a:rPr lang="en-US" altLang="zh-TW" b="1" i="0" dirty="0">
                  <a:solidFill>
                    <a:srgbClr val="111111"/>
                  </a:solidFill>
                  <a:effectLst/>
                  <a:latin typeface="Times New Roman" panose="02020603050405020304" pitchFamily="18" charset="0"/>
                  <a:ea typeface="微軟正黑體" panose="020B0604030504040204" pitchFamily="34" charset="-120"/>
                  <a:cs typeface="Times New Roman" panose="02020603050405020304" pitchFamily="18" charset="0"/>
                </a:rPr>
                <a:t>Price</a:t>
              </a:r>
            </a:p>
          </p:txBody>
        </p:sp>
        <p:sp>
          <p:nvSpPr>
            <p:cNvPr id="27" name="文字方塊 26">
              <a:extLst>
                <a:ext uri="{FF2B5EF4-FFF2-40B4-BE49-F238E27FC236}">
                  <a16:creationId xmlns:a16="http://schemas.microsoft.com/office/drawing/2014/main" id="{837CA3F4-8015-38F8-7701-CB24C2609B48}"/>
                </a:ext>
              </a:extLst>
            </p:cNvPr>
            <p:cNvSpPr txBox="1"/>
            <p:nvPr/>
          </p:nvSpPr>
          <p:spPr>
            <a:xfrm>
              <a:off x="860183" y="2224460"/>
              <a:ext cx="1603044" cy="361637"/>
            </a:xfrm>
            <a:prstGeom prst="rect">
              <a:avLst/>
            </a:prstGeom>
            <a:noFill/>
          </p:spPr>
          <p:txBody>
            <a:bodyPr wrap="square">
              <a:spAutoFit/>
            </a:bodyPr>
            <a:lstStyle/>
            <a:p>
              <a:pPr algn="just" fontAlgn="base">
                <a:lnSpc>
                  <a:spcPts val="2100"/>
                </a:lnSpc>
              </a:pPr>
              <a:r>
                <a:rPr lang="en-US" altLang="zh-TW" b="1" i="0" dirty="0">
                  <a:solidFill>
                    <a:srgbClr val="111111"/>
                  </a:solidFill>
                  <a:effectLst/>
                  <a:latin typeface="Times New Roman" panose="02020603050405020304" pitchFamily="18" charset="0"/>
                  <a:ea typeface="微軟正黑體" panose="020B0604030504040204" pitchFamily="34" charset="-120"/>
                  <a:cs typeface="Times New Roman" panose="02020603050405020304" pitchFamily="18" charset="0"/>
                </a:rPr>
                <a:t>Ray Track</a:t>
              </a:r>
            </a:p>
          </p:txBody>
        </p:sp>
        <p:sp>
          <p:nvSpPr>
            <p:cNvPr id="2" name="文字方塊 1">
              <a:extLst>
                <a:ext uri="{FF2B5EF4-FFF2-40B4-BE49-F238E27FC236}">
                  <a16:creationId xmlns:a16="http://schemas.microsoft.com/office/drawing/2014/main" id="{A1FC0220-14D2-5441-FD25-CAAE939455B4}"/>
                </a:ext>
              </a:extLst>
            </p:cNvPr>
            <p:cNvSpPr txBox="1"/>
            <p:nvPr/>
          </p:nvSpPr>
          <p:spPr>
            <a:xfrm>
              <a:off x="526222" y="938007"/>
              <a:ext cx="2133897" cy="342401"/>
            </a:xfrm>
            <a:prstGeom prst="rect">
              <a:avLst/>
            </a:prstGeom>
            <a:noFill/>
          </p:spPr>
          <p:txBody>
            <a:bodyPr wrap="square">
              <a:spAutoFit/>
            </a:bodyPr>
            <a:lstStyle/>
            <a:p>
              <a:pPr algn="just" fontAlgn="base">
                <a:lnSpc>
                  <a:spcPts val="2100"/>
                </a:lnSpc>
              </a:pPr>
              <a:r>
                <a:rPr lang="en-US" altLang="zh-TW" sz="1600" b="1" dirty="0">
                  <a:solidFill>
                    <a:srgbClr val="111111"/>
                  </a:solidFill>
                  <a:latin typeface="Times New Roman" panose="02020603050405020304" pitchFamily="18" charset="0"/>
                  <a:ea typeface="微軟正黑體" panose="020B0604030504040204" pitchFamily="34" charset="-120"/>
                  <a:cs typeface="Times New Roman" panose="02020603050405020304" pitchFamily="18" charset="0"/>
                </a:rPr>
                <a:t>G</a:t>
              </a:r>
              <a:r>
                <a:rPr lang="en-US" altLang="zh-TW" sz="1600" b="1" i="0" dirty="0">
                  <a:solidFill>
                    <a:srgbClr val="111111"/>
                  </a:solidFill>
                  <a:effectLst/>
                  <a:latin typeface="Times New Roman" panose="02020603050405020304" pitchFamily="18" charset="0"/>
                  <a:ea typeface="微軟正黑體" panose="020B0604030504040204" pitchFamily="34" charset="-120"/>
                  <a:cs typeface="Times New Roman" panose="02020603050405020304" pitchFamily="18" charset="0"/>
                </a:rPr>
                <a:t>ame Performance </a:t>
              </a:r>
            </a:p>
          </p:txBody>
        </p:sp>
        <p:sp>
          <p:nvSpPr>
            <p:cNvPr id="8" name="文字方塊 7">
              <a:extLst>
                <a:ext uri="{FF2B5EF4-FFF2-40B4-BE49-F238E27FC236}">
                  <a16:creationId xmlns:a16="http://schemas.microsoft.com/office/drawing/2014/main" id="{050FB1D3-C828-5593-04C4-B512577FE1A8}"/>
                </a:ext>
              </a:extLst>
            </p:cNvPr>
            <p:cNvSpPr txBox="1"/>
            <p:nvPr/>
          </p:nvSpPr>
          <p:spPr>
            <a:xfrm>
              <a:off x="949961" y="3371817"/>
              <a:ext cx="1306970" cy="338554"/>
            </a:xfrm>
            <a:prstGeom prst="rect">
              <a:avLst/>
            </a:prstGeom>
            <a:noFill/>
          </p:spPr>
          <p:txBody>
            <a:bodyPr wrap="square">
              <a:spAutoFit/>
            </a:bodyPr>
            <a:lstStyle/>
            <a:p>
              <a:r>
                <a:rPr lang="en-US" altLang="zh-TW" sz="1600" b="1" i="0" dirty="0">
                  <a:effectLst/>
                  <a:latin typeface="Times New Roman" panose="02020603050405020304" pitchFamily="18" charset="0"/>
                  <a:ea typeface="微軟正黑體" panose="020B0604030504040204" pitchFamily="34" charset="-120"/>
                  <a:cs typeface="Times New Roman" panose="02020603050405020304" pitchFamily="18" charset="0"/>
                </a:rPr>
                <a:t>Availability</a:t>
              </a:r>
              <a:endParaRPr lang="zh-TW" altLang="en-US" sz="1600" b="1" dirty="0"/>
            </a:p>
          </p:txBody>
        </p:sp>
      </p:grpSp>
      <p:sp>
        <p:nvSpPr>
          <p:cNvPr id="3" name="文字方塊 2">
            <a:extLst>
              <a:ext uri="{FF2B5EF4-FFF2-40B4-BE49-F238E27FC236}">
                <a16:creationId xmlns:a16="http://schemas.microsoft.com/office/drawing/2014/main" id="{DECDF2E7-3B2F-7CAB-C6D9-5CE1E6006596}"/>
              </a:ext>
            </a:extLst>
          </p:cNvPr>
          <p:cNvSpPr txBox="1"/>
          <p:nvPr/>
        </p:nvSpPr>
        <p:spPr>
          <a:xfrm>
            <a:off x="2631030" y="899026"/>
            <a:ext cx="9326019" cy="1836400"/>
          </a:xfrm>
          <a:prstGeom prst="rect">
            <a:avLst/>
          </a:prstGeom>
          <a:noFill/>
        </p:spPr>
        <p:txBody>
          <a:bodyPr wrap="square">
            <a:spAutoFit/>
          </a:bodyPr>
          <a:lstStyle/>
          <a:p>
            <a:pPr>
              <a:lnSpc>
                <a:spcPts val="1700"/>
              </a:lnSpc>
            </a:pPr>
            <a:r>
              <a:rPr lang="en-US" altLang="zh-TW" sz="1600" i="0" dirty="0">
                <a:effectLst/>
                <a:latin typeface="Times New Roman" panose="02020603050405020304" pitchFamily="18" charset="0"/>
                <a:cs typeface="Times New Roman" panose="02020603050405020304" pitchFamily="18" charset="0"/>
              </a:rPr>
              <a:t>In specific games, the AMD RX 7900 XTX can even lead the NVIDIA RTX 4080 by 15% to 20%. If the games you often play are listed, </a:t>
            </a:r>
            <a:r>
              <a:rPr lang="en-US" altLang="zh-TW" sz="1600" b="1" i="0" dirty="0">
                <a:effectLst/>
                <a:latin typeface="Times New Roman" panose="02020603050405020304" pitchFamily="18" charset="0"/>
                <a:cs typeface="Times New Roman" panose="02020603050405020304" pitchFamily="18" charset="0"/>
              </a:rPr>
              <a:t>the AMD RX 7900 XTX actually has a pretty good price/performance ratio.</a:t>
            </a:r>
          </a:p>
          <a:p>
            <a:pPr>
              <a:lnSpc>
                <a:spcPts val="1700"/>
              </a:lnSpc>
            </a:pPr>
            <a:endParaRPr lang="en-US" altLang="zh-TW" sz="1600" dirty="0">
              <a:latin typeface="Times New Roman" panose="02020603050405020304" pitchFamily="18" charset="0"/>
              <a:cs typeface="Times New Roman" panose="02020603050405020304" pitchFamily="18" charset="0"/>
            </a:endParaRPr>
          </a:p>
          <a:p>
            <a:pPr>
              <a:lnSpc>
                <a:spcPts val="1700"/>
              </a:lnSpc>
            </a:pPr>
            <a:r>
              <a:rPr lang="en-US" altLang="zh-TW" sz="1600" i="0" kern="1200" dirty="0">
                <a:effectLst/>
                <a:latin typeface="Times New Roman" panose="02020603050405020304" pitchFamily="18" charset="0"/>
                <a:cs typeface="Times New Roman" panose="02020603050405020304" pitchFamily="18" charset="0"/>
              </a:rPr>
              <a:t>Radeon</a:t>
            </a:r>
            <a:r>
              <a:rPr lang="en-US" altLang="zh-TW" sz="1600" i="0" dirty="0">
                <a:effectLst/>
                <a:latin typeface="Times New Roman" panose="02020603050405020304" pitchFamily="18" charset="0"/>
                <a:cs typeface="Times New Roman" panose="02020603050405020304" pitchFamily="18" charset="0"/>
              </a:rPr>
              <a:t> AMD RX 7900 XTX and RX 7900 XT are priced at US$ 999 / 899,</a:t>
            </a:r>
            <a:r>
              <a:rPr lang="en-US" altLang="zh-TW" sz="1600" b="1" i="0" dirty="0">
                <a:effectLst/>
                <a:latin typeface="Times New Roman" panose="02020603050405020304" pitchFamily="18" charset="0"/>
                <a:cs typeface="Times New Roman" panose="02020603050405020304" pitchFamily="18" charset="0"/>
              </a:rPr>
              <a:t> compared to NVIDIA GeForce RTX 4090 priced at US$ 1,599, AMD RX series is easy to start.</a:t>
            </a:r>
          </a:p>
          <a:p>
            <a:pPr>
              <a:lnSpc>
                <a:spcPts val="1700"/>
              </a:lnSpc>
            </a:pPr>
            <a:endParaRPr lang="en-US" altLang="zh-TW" sz="1600" i="0" dirty="0">
              <a:effectLst/>
              <a:latin typeface="Times New Roman" panose="02020603050405020304" pitchFamily="18" charset="0"/>
              <a:cs typeface="Times New Roman" panose="02020603050405020304" pitchFamily="18" charset="0"/>
            </a:endParaRPr>
          </a:p>
          <a:p>
            <a:pPr>
              <a:lnSpc>
                <a:spcPts val="1700"/>
              </a:lnSpc>
            </a:pPr>
            <a:r>
              <a:rPr lang="en-US" altLang="zh-TW" sz="1600" b="1" i="0" dirty="0">
                <a:effectLst/>
                <a:latin typeface="Times New Roman" panose="02020603050405020304" pitchFamily="18" charset="0"/>
                <a:cs typeface="Times New Roman" panose="02020603050405020304" pitchFamily="18" charset="0"/>
              </a:rPr>
              <a:t>Ray tracing is still AMD's weakness</a:t>
            </a:r>
            <a:r>
              <a:rPr lang="en-US" altLang="zh-TW" sz="1600" i="0" dirty="0">
                <a:effectLst/>
                <a:latin typeface="Times New Roman" panose="02020603050405020304" pitchFamily="18" charset="0"/>
                <a:cs typeface="Times New Roman" panose="02020603050405020304" pitchFamily="18" charset="0"/>
              </a:rPr>
              <a:t>. If you are a fan of crazy lighting chase games, then the </a:t>
            </a:r>
            <a:r>
              <a:rPr lang="en-US" altLang="zh-TW" sz="1600" dirty="0">
                <a:latin typeface="Times New Roman" panose="02020603050405020304" pitchFamily="18" charset="0"/>
                <a:cs typeface="Times New Roman" panose="02020603050405020304" pitchFamily="18" charset="0"/>
              </a:rPr>
              <a:t>AMD </a:t>
            </a:r>
            <a:r>
              <a:rPr lang="en-US" altLang="zh-TW" sz="1600" i="0" dirty="0">
                <a:effectLst/>
                <a:latin typeface="Times New Roman" panose="02020603050405020304" pitchFamily="18" charset="0"/>
                <a:cs typeface="Times New Roman" panose="02020603050405020304" pitchFamily="18" charset="0"/>
              </a:rPr>
              <a:t>RX 7900 series is not suitable for you.</a:t>
            </a:r>
            <a:endParaRPr lang="zh-TW" altLang="en-US" sz="1600" dirty="0">
              <a:latin typeface="Times New Roman" panose="02020603050405020304" pitchFamily="18" charset="0"/>
              <a:cs typeface="Times New Roman" panose="02020603050405020304" pitchFamily="18" charset="0"/>
            </a:endParaRPr>
          </a:p>
        </p:txBody>
      </p:sp>
      <p:sp>
        <p:nvSpPr>
          <p:cNvPr id="4" name="文字方塊 3">
            <a:extLst>
              <a:ext uri="{FF2B5EF4-FFF2-40B4-BE49-F238E27FC236}">
                <a16:creationId xmlns:a16="http://schemas.microsoft.com/office/drawing/2014/main" id="{96B4FE91-6692-933C-EC6C-1E007679E76E}"/>
              </a:ext>
            </a:extLst>
          </p:cNvPr>
          <p:cNvSpPr txBox="1"/>
          <p:nvPr/>
        </p:nvSpPr>
        <p:spPr>
          <a:xfrm>
            <a:off x="737273" y="209552"/>
            <a:ext cx="1729547" cy="461665"/>
          </a:xfrm>
          <a:prstGeom prst="rect">
            <a:avLst/>
          </a:prstGeom>
          <a:noFill/>
        </p:spPr>
        <p:txBody>
          <a:bodyPr wrap="square">
            <a:spAutoFit/>
          </a:bodyPr>
          <a:lstStyle/>
          <a:p>
            <a:pPr algn="l"/>
            <a:r>
              <a:rPr lang="en-US" altLang="zh-TW" sz="2400" b="1" dirty="0">
                <a:latin typeface="Times New Roman" panose="02020603050405020304" pitchFamily="18" charset="0"/>
                <a:cs typeface="Times New Roman" panose="02020603050405020304" pitchFamily="18" charset="0"/>
              </a:rPr>
              <a:t>Conclusion </a:t>
            </a:r>
            <a:endParaRPr lang="en-US" altLang="zh-TW" sz="2400" b="1" i="0" dirty="0">
              <a:effectLst/>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876FE4B8-2D07-EBEB-684F-FB55E935726E}"/>
              </a:ext>
            </a:extLst>
          </p:cNvPr>
          <p:cNvSpPr/>
          <p:nvPr/>
        </p:nvSpPr>
        <p:spPr>
          <a:xfrm>
            <a:off x="484450" y="260392"/>
            <a:ext cx="187725" cy="39534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文字方塊 24">
            <a:extLst>
              <a:ext uri="{FF2B5EF4-FFF2-40B4-BE49-F238E27FC236}">
                <a16:creationId xmlns:a16="http://schemas.microsoft.com/office/drawing/2014/main" id="{8C1A40A7-9922-281C-7C7D-5F07F0BC13AC}"/>
              </a:ext>
            </a:extLst>
          </p:cNvPr>
          <p:cNvSpPr txBox="1"/>
          <p:nvPr/>
        </p:nvSpPr>
        <p:spPr>
          <a:xfrm>
            <a:off x="2638284" y="2786964"/>
            <a:ext cx="8641888" cy="342401"/>
          </a:xfrm>
          <a:prstGeom prst="rect">
            <a:avLst/>
          </a:prstGeom>
          <a:noFill/>
        </p:spPr>
        <p:txBody>
          <a:bodyPr wrap="square">
            <a:spAutoFit/>
          </a:bodyPr>
          <a:lstStyle/>
          <a:p>
            <a:pPr algn="just" fontAlgn="base">
              <a:lnSpc>
                <a:spcPts val="2100"/>
              </a:lnSpc>
            </a:pPr>
            <a:r>
              <a:rPr lang="en-US" altLang="zh-TW" sz="1600" b="1" dirty="0">
                <a:solidFill>
                  <a:srgbClr val="111111"/>
                </a:solidFill>
                <a:latin typeface="Times New Roman" panose="02020603050405020304" pitchFamily="18" charset="0"/>
                <a:ea typeface="微軟正黑體" panose="020B0604030504040204" pitchFamily="34" charset="-120"/>
                <a:cs typeface="Times New Roman" panose="02020603050405020304" pitchFamily="18" charset="0"/>
              </a:rPr>
              <a:t>NVIDIA RTX 4090 is more power consumption than AMD RX7900</a:t>
            </a:r>
            <a:r>
              <a:rPr lang="en-US" altLang="zh-TW" sz="1600" dirty="0">
                <a:solidFill>
                  <a:srgbClr val="11111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en-US" altLang="zh-TW" sz="1600" i="0" dirty="0">
              <a:solidFill>
                <a:srgbClr val="111111"/>
              </a:solidFill>
              <a:effectLst/>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9" name="文字方塊 28">
            <a:extLst>
              <a:ext uri="{FF2B5EF4-FFF2-40B4-BE49-F238E27FC236}">
                <a16:creationId xmlns:a16="http://schemas.microsoft.com/office/drawing/2014/main" id="{53E055C3-2D6E-E8DE-34D6-A09C6ED752CE}"/>
              </a:ext>
            </a:extLst>
          </p:cNvPr>
          <p:cNvSpPr txBox="1"/>
          <p:nvPr/>
        </p:nvSpPr>
        <p:spPr>
          <a:xfrm>
            <a:off x="493961" y="2853760"/>
            <a:ext cx="2361696" cy="338554"/>
          </a:xfrm>
          <a:prstGeom prst="rect">
            <a:avLst/>
          </a:prstGeom>
          <a:noFill/>
        </p:spPr>
        <p:txBody>
          <a:bodyPr wrap="square">
            <a:spAutoFit/>
          </a:bodyPr>
          <a:lstStyle/>
          <a:p>
            <a:r>
              <a:rPr lang="en-US" altLang="zh-TW" sz="1600" b="1" i="0" dirty="0">
                <a:effectLst/>
                <a:latin typeface="Times New Roman" panose="02020603050405020304" pitchFamily="18" charset="0"/>
                <a:ea typeface="微軟正黑體" panose="020B0604030504040204" pitchFamily="34" charset="-120"/>
                <a:cs typeface="Times New Roman" panose="02020603050405020304" pitchFamily="18" charset="0"/>
              </a:rPr>
              <a:t> Power</a:t>
            </a:r>
            <a:r>
              <a:rPr lang="zh-TW" altLang="en-US" sz="1600" b="1" i="0" dirty="0">
                <a:effectLst/>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600" b="1" i="0" dirty="0">
                <a:effectLst/>
                <a:latin typeface="Times New Roman" panose="02020603050405020304" pitchFamily="18" charset="0"/>
                <a:ea typeface="微軟正黑體" panose="020B0604030504040204" pitchFamily="34" charset="-120"/>
                <a:cs typeface="Times New Roman" panose="02020603050405020304" pitchFamily="18" charset="0"/>
              </a:rPr>
              <a:t>Consumption</a:t>
            </a:r>
            <a:endParaRPr lang="zh-TW" altLang="en-US" sz="1600" b="1" dirty="0"/>
          </a:p>
        </p:txBody>
      </p:sp>
      <p:sp>
        <p:nvSpPr>
          <p:cNvPr id="33" name="矩形: 圓角 32">
            <a:extLst>
              <a:ext uri="{FF2B5EF4-FFF2-40B4-BE49-F238E27FC236}">
                <a16:creationId xmlns:a16="http://schemas.microsoft.com/office/drawing/2014/main" id="{911888C0-FBA1-3A09-9BE2-26369E505D92}"/>
              </a:ext>
            </a:extLst>
          </p:cNvPr>
          <p:cNvSpPr/>
          <p:nvPr/>
        </p:nvSpPr>
        <p:spPr>
          <a:xfrm>
            <a:off x="363800" y="5136732"/>
            <a:ext cx="11444952" cy="1021166"/>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文字方塊 40">
            <a:extLst>
              <a:ext uri="{FF2B5EF4-FFF2-40B4-BE49-F238E27FC236}">
                <a16:creationId xmlns:a16="http://schemas.microsoft.com/office/drawing/2014/main" id="{C216B63E-8A0A-D687-595B-939D0351E13C}"/>
              </a:ext>
            </a:extLst>
          </p:cNvPr>
          <p:cNvSpPr txBox="1"/>
          <p:nvPr/>
        </p:nvSpPr>
        <p:spPr>
          <a:xfrm>
            <a:off x="804270" y="5375959"/>
            <a:ext cx="10354061" cy="646331"/>
          </a:xfrm>
          <a:prstGeom prst="rect">
            <a:avLst/>
          </a:prstGeom>
          <a:noFill/>
        </p:spPr>
        <p:txBody>
          <a:bodyPr wrap="square">
            <a:spAutoFit/>
          </a:bodyPr>
          <a:lstStyle/>
          <a:p>
            <a:pPr algn="ctr"/>
            <a:r>
              <a:rPr lang="en-US" altLang="zh-TW" b="1" dirty="0">
                <a:latin typeface="Times New Roman" panose="02020603050405020304" pitchFamily="18" charset="0"/>
                <a:cs typeface="Times New Roman" panose="02020603050405020304" pitchFamily="18" charset="0"/>
              </a:rPr>
              <a:t>AMD clearly lags behind in ray tracing games, and DLSS 3 is still a factor. We can certainly see people willing to pay USD 600-700 more for an Nvidia graphics card.</a:t>
            </a:r>
          </a:p>
        </p:txBody>
      </p:sp>
      <p:sp>
        <p:nvSpPr>
          <p:cNvPr id="9" name="文字方塊 8">
            <a:extLst>
              <a:ext uri="{FF2B5EF4-FFF2-40B4-BE49-F238E27FC236}">
                <a16:creationId xmlns:a16="http://schemas.microsoft.com/office/drawing/2014/main" id="{E2355355-79CC-B516-431F-347220EF1A22}"/>
              </a:ext>
            </a:extLst>
          </p:cNvPr>
          <p:cNvSpPr txBox="1"/>
          <p:nvPr/>
        </p:nvSpPr>
        <p:spPr>
          <a:xfrm>
            <a:off x="2638284" y="3228805"/>
            <a:ext cx="8641888" cy="611706"/>
          </a:xfrm>
          <a:prstGeom prst="rect">
            <a:avLst/>
          </a:prstGeom>
          <a:noFill/>
        </p:spPr>
        <p:txBody>
          <a:bodyPr wrap="square">
            <a:spAutoFit/>
          </a:bodyPr>
          <a:lstStyle/>
          <a:p>
            <a:pPr algn="just" fontAlgn="base">
              <a:lnSpc>
                <a:spcPts val="2100"/>
              </a:lnSpc>
            </a:pPr>
            <a:r>
              <a:rPr lang="en-US" altLang="zh-TW" sz="1600" dirty="0">
                <a:solidFill>
                  <a:srgbClr val="111111"/>
                </a:solidFill>
                <a:latin typeface="Times New Roman" panose="02020603050405020304" pitchFamily="18" charset="0"/>
                <a:ea typeface="微軟正黑體" panose="020B0604030504040204" pitchFamily="34" charset="-120"/>
                <a:cs typeface="Times New Roman" panose="02020603050405020304" pitchFamily="18" charset="0"/>
              </a:rPr>
              <a:t>With AMD dramatically improving graphics card supply, and </a:t>
            </a:r>
            <a:r>
              <a:rPr lang="en-US" altLang="zh-TW" sz="1600" b="1" dirty="0">
                <a:solidFill>
                  <a:srgbClr val="111111"/>
                </a:solidFill>
                <a:latin typeface="Times New Roman" panose="02020603050405020304" pitchFamily="18" charset="0"/>
                <a:ea typeface="微軟正黑體" panose="020B0604030504040204" pitchFamily="34" charset="-120"/>
                <a:cs typeface="Times New Roman" panose="02020603050405020304" pitchFamily="18" charset="0"/>
              </a:rPr>
              <a:t>Nvidia's GTX 16-series parts now three years old, supply and availability can be a bit spotty.</a:t>
            </a:r>
          </a:p>
        </p:txBody>
      </p:sp>
      <p:sp>
        <p:nvSpPr>
          <p:cNvPr id="12" name="文字方塊 11">
            <a:extLst>
              <a:ext uri="{FF2B5EF4-FFF2-40B4-BE49-F238E27FC236}">
                <a16:creationId xmlns:a16="http://schemas.microsoft.com/office/drawing/2014/main" id="{4179619C-EF49-5926-0E27-C046562D4269}"/>
              </a:ext>
            </a:extLst>
          </p:cNvPr>
          <p:cNvSpPr txBox="1"/>
          <p:nvPr/>
        </p:nvSpPr>
        <p:spPr>
          <a:xfrm>
            <a:off x="484450" y="4028280"/>
            <a:ext cx="2227000" cy="338554"/>
          </a:xfrm>
          <a:prstGeom prst="rect">
            <a:avLst/>
          </a:prstGeom>
          <a:noFill/>
        </p:spPr>
        <p:txBody>
          <a:bodyPr wrap="square">
            <a:spAutoFit/>
          </a:bodyPr>
          <a:lstStyle/>
          <a:p>
            <a:pPr algn="l" fontAlgn="base"/>
            <a:r>
              <a:rPr lang="en-US" altLang="zh-TW" sz="1600" b="1" i="0" dirty="0">
                <a:solidFill>
                  <a:srgbClr val="333333"/>
                </a:solidFill>
                <a:effectLst/>
                <a:latin typeface="Times New Roman" panose="02020603050405020304" pitchFamily="18" charset="0"/>
                <a:cs typeface="Times New Roman" panose="02020603050405020304" pitchFamily="18" charset="0"/>
              </a:rPr>
              <a:t>Drivers and Software </a:t>
            </a:r>
          </a:p>
        </p:txBody>
      </p:sp>
      <p:sp>
        <p:nvSpPr>
          <p:cNvPr id="28" name="文字方塊 27">
            <a:extLst>
              <a:ext uri="{FF2B5EF4-FFF2-40B4-BE49-F238E27FC236}">
                <a16:creationId xmlns:a16="http://schemas.microsoft.com/office/drawing/2014/main" id="{6D0AF72E-402F-7183-B164-CDB7BF33D075}"/>
              </a:ext>
            </a:extLst>
          </p:cNvPr>
          <p:cNvSpPr txBox="1"/>
          <p:nvPr/>
        </p:nvSpPr>
        <p:spPr>
          <a:xfrm>
            <a:off x="2631031" y="3914976"/>
            <a:ext cx="9212123" cy="611706"/>
          </a:xfrm>
          <a:prstGeom prst="rect">
            <a:avLst/>
          </a:prstGeom>
          <a:noFill/>
        </p:spPr>
        <p:txBody>
          <a:bodyPr wrap="square">
            <a:spAutoFit/>
          </a:bodyPr>
          <a:lstStyle/>
          <a:p>
            <a:pPr algn="just" fontAlgn="base">
              <a:lnSpc>
                <a:spcPts val="2100"/>
              </a:lnSpc>
            </a:pPr>
            <a:r>
              <a:rPr lang="en-US" altLang="zh-TW" sz="1600" i="0" dirty="0">
                <a:solidFill>
                  <a:srgbClr val="111111"/>
                </a:solidFill>
                <a:effectLst/>
                <a:latin typeface="Times New Roman" panose="02020603050405020304" pitchFamily="18" charset="0"/>
                <a:ea typeface="微軟正黑體" panose="020B0604030504040204" pitchFamily="34" charset="-120"/>
                <a:cs typeface="Times New Roman" panose="02020603050405020304" pitchFamily="18" charset="0"/>
              </a:rPr>
              <a:t>Tie</a:t>
            </a:r>
            <a:r>
              <a:rPr lang="en-US" altLang="zh-TW" sz="1600" dirty="0">
                <a:solidFill>
                  <a:srgbClr val="111111"/>
                </a:solidFill>
                <a:latin typeface="Times New Roman" panose="02020603050405020304" pitchFamily="18" charset="0"/>
                <a:ea typeface="微軟正黑體" panose="020B0604030504040204" pitchFamily="34" charset="-120"/>
                <a:cs typeface="Times New Roman" panose="02020603050405020304" pitchFamily="18" charset="0"/>
              </a:rPr>
              <a:t>. One of the biggest differences between AMD and Nvidia drivers is </a:t>
            </a:r>
            <a:r>
              <a:rPr lang="en-US" altLang="zh-TW" sz="1600" b="1" dirty="0">
                <a:solidFill>
                  <a:srgbClr val="111111"/>
                </a:solidFill>
                <a:latin typeface="Times New Roman" panose="02020603050405020304" pitchFamily="18" charset="0"/>
                <a:ea typeface="微軟正黑體" panose="020B0604030504040204" pitchFamily="34" charset="-120"/>
                <a:cs typeface="Times New Roman" panose="02020603050405020304" pitchFamily="18" charset="0"/>
              </a:rPr>
              <a:t>Nvidia Control Panel handles things like resolution and certain graphics settings.</a:t>
            </a:r>
            <a:endParaRPr lang="en-US" altLang="zh-TW" sz="1600" b="1" i="0" dirty="0">
              <a:solidFill>
                <a:srgbClr val="111111"/>
              </a:solidFill>
              <a:effectLst/>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42" name="文字方塊 41">
            <a:extLst>
              <a:ext uri="{FF2B5EF4-FFF2-40B4-BE49-F238E27FC236}">
                <a16:creationId xmlns:a16="http://schemas.microsoft.com/office/drawing/2014/main" id="{F1702004-217F-6491-C7FB-9ADF17226A5D}"/>
              </a:ext>
            </a:extLst>
          </p:cNvPr>
          <p:cNvSpPr txBox="1"/>
          <p:nvPr/>
        </p:nvSpPr>
        <p:spPr>
          <a:xfrm>
            <a:off x="5368075" y="4960961"/>
            <a:ext cx="1455848" cy="400110"/>
          </a:xfrm>
          <a:prstGeom prst="rect">
            <a:avLst/>
          </a:prstGeom>
          <a:noFill/>
        </p:spPr>
        <p:txBody>
          <a:bodyPr wrap="none" rtlCol="0">
            <a:spAutoFit/>
          </a:bodyPr>
          <a:lstStyle/>
          <a:p>
            <a:r>
              <a:rPr lang="en-US" altLang="zh-TW" sz="2000" b="1" dirty="0">
                <a:latin typeface="Times New Roman" panose="02020603050405020304" pitchFamily="18" charset="0"/>
                <a:cs typeface="Times New Roman" panose="02020603050405020304" pitchFamily="18" charset="0"/>
              </a:rPr>
              <a:t>OVERALL</a:t>
            </a:r>
            <a:endParaRPr lang="zh-TW"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4607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61B65ECC-AC59-2266-9053-0A88E5D20258}"/>
              </a:ext>
            </a:extLst>
          </p:cNvPr>
          <p:cNvSpPr txBox="1"/>
          <p:nvPr/>
        </p:nvSpPr>
        <p:spPr>
          <a:xfrm>
            <a:off x="672175" y="829274"/>
            <a:ext cx="8613913" cy="4240905"/>
          </a:xfrm>
          <a:prstGeom prst="rect">
            <a:avLst/>
          </a:prstGeom>
          <a:noFill/>
        </p:spPr>
        <p:txBody>
          <a:bodyPr wrap="square">
            <a:spAutoFit/>
          </a:bodyPr>
          <a:lstStyle/>
          <a:p>
            <a:pPr>
              <a:lnSpc>
                <a:spcPts val="2500"/>
              </a:lnSpc>
            </a:pPr>
            <a:r>
              <a:rPr lang="zh-TW" altLang="en-US" u="sng" dirty="0">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https://blog.csdn.net/u014756627/article/details/129100476</a:t>
            </a:r>
            <a:endParaRPr lang="en-US" altLang="zh-TW" u="sng" dirty="0">
              <a:latin typeface="Times New Roman" panose="02020603050405020304" pitchFamily="18" charset="0"/>
              <a:cs typeface="Times New Roman" panose="02020603050405020304" pitchFamily="18" charset="0"/>
            </a:endParaRPr>
          </a:p>
          <a:p>
            <a:pPr>
              <a:lnSpc>
                <a:spcPts val="2500"/>
              </a:lnSpc>
            </a:pPr>
            <a:r>
              <a:rPr lang="en-US" altLang="zh-TW" u="sng"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https://blogs.nvidia.com/blog/2012/09/10/what-is-cuda-2/</a:t>
            </a:r>
            <a:endParaRPr lang="en-US" altLang="zh-TW" u="sng" dirty="0">
              <a:latin typeface="Times New Roman" panose="02020603050405020304" pitchFamily="18" charset="0"/>
              <a:cs typeface="Times New Roman" panose="02020603050405020304" pitchFamily="18" charset="0"/>
            </a:endParaRPr>
          </a:p>
          <a:p>
            <a:pPr>
              <a:lnSpc>
                <a:spcPts val="2500"/>
              </a:lnSpc>
            </a:pPr>
            <a:r>
              <a:rPr lang="en-US" altLang="zh-TW" u="sng" dirty="0">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https://www.51cto.com/article/755049.html</a:t>
            </a:r>
            <a:endParaRPr lang="en-US" altLang="zh-TW" u="sng" dirty="0">
              <a:latin typeface="Times New Roman" panose="02020603050405020304" pitchFamily="18" charset="0"/>
              <a:cs typeface="Times New Roman" panose="02020603050405020304" pitchFamily="18" charset="0"/>
            </a:endParaRPr>
          </a:p>
          <a:p>
            <a:pPr>
              <a:lnSpc>
                <a:spcPts val="2500"/>
              </a:lnSpc>
            </a:pPr>
            <a:r>
              <a:rPr lang="en-US" altLang="zh-TW" u="sng"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https://www.softwaretestinghelp.com/gpu-benchmark-software/</a:t>
            </a:r>
            <a:endParaRPr lang="en-US" altLang="zh-TW" u="sng" dirty="0">
              <a:latin typeface="Times New Roman" panose="02020603050405020304" pitchFamily="18" charset="0"/>
              <a:cs typeface="Times New Roman" panose="02020603050405020304" pitchFamily="18" charset="0"/>
            </a:endParaRPr>
          </a:p>
          <a:p>
            <a:pPr>
              <a:lnSpc>
                <a:spcPts val="2500"/>
              </a:lnSpc>
            </a:pPr>
            <a:r>
              <a:rPr lang="en-US" altLang="zh-TW" u="sng" dirty="0">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https://windows.atsit.in/bc/9830/</a:t>
            </a:r>
            <a:endParaRPr lang="en-US" altLang="zh-TW" u="sng" dirty="0">
              <a:latin typeface="Times New Roman" panose="02020603050405020304" pitchFamily="18" charset="0"/>
              <a:cs typeface="Times New Roman" panose="02020603050405020304" pitchFamily="18" charset="0"/>
            </a:endParaRPr>
          </a:p>
          <a:p>
            <a:pPr>
              <a:lnSpc>
                <a:spcPts val="2500"/>
              </a:lnSpc>
            </a:pPr>
            <a:r>
              <a:rPr lang="en-US" altLang="zh-TW" u="sng" dirty="0">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https://www.techpowerup.com/review/amd-radeon-rx-7900-xt/31.html</a:t>
            </a:r>
            <a:endParaRPr lang="en-US" altLang="zh-TW" u="sng" dirty="0">
              <a:latin typeface="Times New Roman" panose="02020603050405020304" pitchFamily="18" charset="0"/>
              <a:cs typeface="Times New Roman" panose="02020603050405020304" pitchFamily="18" charset="0"/>
            </a:endParaRPr>
          </a:p>
          <a:p>
            <a:pPr>
              <a:lnSpc>
                <a:spcPts val="2500"/>
              </a:lnSpc>
            </a:pPr>
            <a:r>
              <a:rPr lang="en-US" altLang="zh-TW" u="sng" dirty="0">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https://www.techspot.com/review/2589-amd-radeon-7900-xt/</a:t>
            </a:r>
            <a:endParaRPr lang="en-US" altLang="zh-TW" u="sng" dirty="0">
              <a:latin typeface="Times New Roman" panose="02020603050405020304" pitchFamily="18" charset="0"/>
              <a:cs typeface="Times New Roman" panose="02020603050405020304" pitchFamily="18" charset="0"/>
            </a:endParaRPr>
          </a:p>
          <a:p>
            <a:pPr>
              <a:lnSpc>
                <a:spcPts val="2500"/>
              </a:lnSpc>
            </a:pPr>
            <a:r>
              <a:rPr lang="en-US" altLang="zh-TW" u="sng" dirty="0">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https://www.topcpu.net/gpu-c/geforce-rtx-4080-vs-radeon-rx-7900-xt</a:t>
            </a:r>
            <a:endParaRPr lang="en-US" altLang="zh-TW" u="sng" dirty="0">
              <a:latin typeface="Times New Roman" panose="02020603050405020304" pitchFamily="18" charset="0"/>
              <a:cs typeface="Times New Roman" panose="02020603050405020304" pitchFamily="18" charset="0"/>
            </a:endParaRPr>
          </a:p>
          <a:p>
            <a:pPr>
              <a:lnSpc>
                <a:spcPts val="2500"/>
              </a:lnSpc>
            </a:pPr>
            <a:r>
              <a:rPr lang="en-US" altLang="zh-TW" u="sng" dirty="0">
                <a:latin typeface="Times New Roman" panose="02020603050405020304" pitchFamily="18" charset="0"/>
                <a:cs typeface="Times New Roman" panose="02020603050405020304" pitchFamily="18" charset="0"/>
              </a:rPr>
              <a:t>https://news.xfastest.com/nvidia/129365/2023-gpu-report/</a:t>
            </a:r>
          </a:p>
          <a:p>
            <a:pPr>
              <a:lnSpc>
                <a:spcPts val="2500"/>
              </a:lnSpc>
            </a:pPr>
            <a:r>
              <a:rPr lang="en-US" altLang="zh-TW" u="sng" dirty="0">
                <a:latin typeface="Times New Roman" panose="02020603050405020304" pitchFamily="18" charset="0"/>
                <a:cs typeface="Times New Roman" panose="02020603050405020304" pitchFamily="18" charset="0"/>
                <a:hlinkClick r:id="rId10">
                  <a:extLst>
                    <a:ext uri="{A12FA001-AC4F-418D-AE19-62706E023703}">
                      <ahyp:hlinkClr xmlns:ahyp="http://schemas.microsoft.com/office/drawing/2018/hyperlinkcolor" val="tx"/>
                    </a:ext>
                  </a:extLst>
                </a:hlinkClick>
              </a:rPr>
              <a:t>https://fc.bnext.com.tw/articles/view/2745</a:t>
            </a:r>
            <a:r>
              <a:rPr lang="en-US" altLang="zh-TW" u="sng" dirty="0">
                <a:latin typeface="Times New Roman" panose="02020603050405020304" pitchFamily="18" charset="0"/>
                <a:cs typeface="Times New Roman" panose="02020603050405020304" pitchFamily="18" charset="0"/>
              </a:rPr>
              <a:t>?</a:t>
            </a:r>
          </a:p>
          <a:p>
            <a:pPr>
              <a:lnSpc>
                <a:spcPts val="2500"/>
              </a:lnSpc>
            </a:pPr>
            <a:r>
              <a:rPr lang="en-US" altLang="zh-TW" u="sng" dirty="0">
                <a:latin typeface="Times New Roman" panose="02020603050405020304" pitchFamily="18" charset="0"/>
                <a:cs typeface="Times New Roman" panose="02020603050405020304" pitchFamily="18" charset="0"/>
              </a:rPr>
              <a:t>https://www.mordorintelligence.com/industry-reports/global-gaming-market</a:t>
            </a:r>
          </a:p>
          <a:p>
            <a:pPr>
              <a:lnSpc>
                <a:spcPts val="2500"/>
              </a:lnSpc>
            </a:pPr>
            <a:endParaRPr lang="en-US" altLang="zh-TW" dirty="0">
              <a:latin typeface="Times New Roman" panose="02020603050405020304" pitchFamily="18" charset="0"/>
              <a:cs typeface="Times New Roman" panose="02020603050405020304" pitchFamily="18" charset="0"/>
            </a:endParaRPr>
          </a:p>
          <a:p>
            <a:pPr>
              <a:lnSpc>
                <a:spcPts val="2500"/>
              </a:lnSpc>
            </a:pPr>
            <a:endParaRPr lang="zh-TW" altLang="en-US" dirty="0">
              <a:latin typeface="Times New Roman" panose="02020603050405020304" pitchFamily="18" charset="0"/>
              <a:cs typeface="Times New Roman" panose="02020603050405020304" pitchFamily="18" charset="0"/>
            </a:endParaRPr>
          </a:p>
        </p:txBody>
      </p:sp>
      <p:sp>
        <p:nvSpPr>
          <p:cNvPr id="5" name="文字方塊 4">
            <a:extLst>
              <a:ext uri="{FF2B5EF4-FFF2-40B4-BE49-F238E27FC236}">
                <a16:creationId xmlns:a16="http://schemas.microsoft.com/office/drawing/2014/main" id="{4E44616C-9B1E-97E3-E08C-8AD62BD4B839}"/>
              </a:ext>
            </a:extLst>
          </p:cNvPr>
          <p:cNvSpPr txBox="1"/>
          <p:nvPr/>
        </p:nvSpPr>
        <p:spPr>
          <a:xfrm>
            <a:off x="822325" y="227232"/>
            <a:ext cx="6115050" cy="461665"/>
          </a:xfrm>
          <a:prstGeom prst="rect">
            <a:avLst/>
          </a:prstGeom>
          <a:noFill/>
        </p:spPr>
        <p:txBody>
          <a:bodyPr wrap="square">
            <a:spAutoFit/>
          </a:bodyPr>
          <a:lstStyle/>
          <a:p>
            <a:r>
              <a:rPr lang="zh-TW" altLang="en-US" sz="2400" b="1" dirty="0">
                <a:latin typeface="Times New Roman" panose="02020603050405020304" pitchFamily="18" charset="0"/>
                <a:cs typeface="Times New Roman" panose="02020603050405020304" pitchFamily="18" charset="0"/>
              </a:rPr>
              <a:t>References</a:t>
            </a:r>
          </a:p>
        </p:txBody>
      </p:sp>
      <p:sp>
        <p:nvSpPr>
          <p:cNvPr id="4" name="矩形 3">
            <a:extLst>
              <a:ext uri="{FF2B5EF4-FFF2-40B4-BE49-F238E27FC236}">
                <a16:creationId xmlns:a16="http://schemas.microsoft.com/office/drawing/2014/main" id="{D2E34784-58C3-03A3-D300-43EEBA9576C8}"/>
              </a:ext>
            </a:extLst>
          </p:cNvPr>
          <p:cNvSpPr/>
          <p:nvPr/>
        </p:nvSpPr>
        <p:spPr>
          <a:xfrm>
            <a:off x="484450" y="260392"/>
            <a:ext cx="187725" cy="39534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8067823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802EA6B-99F6-4C50-8C99-A79E360C6569}"/>
              </a:ext>
            </a:extLst>
          </p:cNvPr>
          <p:cNvSpPr/>
          <p:nvPr/>
        </p:nvSpPr>
        <p:spPr>
          <a:xfrm>
            <a:off x="233362" y="245872"/>
            <a:ext cx="11725276" cy="597395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椭圆 4">
            <a:extLst>
              <a:ext uri="{FF2B5EF4-FFF2-40B4-BE49-F238E27FC236}">
                <a16:creationId xmlns:a16="http://schemas.microsoft.com/office/drawing/2014/main" id="{A170D15F-981C-4296-BC4E-B7ED449F3150}"/>
              </a:ext>
            </a:extLst>
          </p:cNvPr>
          <p:cNvSpPr/>
          <p:nvPr/>
        </p:nvSpPr>
        <p:spPr>
          <a:xfrm>
            <a:off x="5003409" y="833192"/>
            <a:ext cx="2185182" cy="2185182"/>
          </a:xfrm>
          <a:prstGeom prst="ellipse">
            <a:avLst/>
          </a:prstGeom>
          <a:solidFill>
            <a:schemeClr val="accent5">
              <a:lumMod val="75000"/>
            </a:schemeClr>
          </a:solidFill>
          <a:ln>
            <a:noFill/>
          </a:ln>
          <a:effectLst>
            <a:outerShdw blurRad="342900" dist="63500" dir="3000000" sx="106000" sy="106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箭头: V 形 6">
            <a:extLst>
              <a:ext uri="{FF2B5EF4-FFF2-40B4-BE49-F238E27FC236}">
                <a16:creationId xmlns:a16="http://schemas.microsoft.com/office/drawing/2014/main" id="{72C941B3-6167-4048-95D2-1C34DC13C341}"/>
              </a:ext>
            </a:extLst>
          </p:cNvPr>
          <p:cNvSpPr/>
          <p:nvPr/>
        </p:nvSpPr>
        <p:spPr>
          <a:xfrm rot="16200000" flipH="1">
            <a:off x="5827111" y="5030488"/>
            <a:ext cx="615338" cy="1030608"/>
          </a:xfrm>
          <a:prstGeom prst="chevron">
            <a:avLst>
              <a:gd name="adj" fmla="val 4940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10" name="椭圆 9">
            <a:extLst>
              <a:ext uri="{FF2B5EF4-FFF2-40B4-BE49-F238E27FC236}">
                <a16:creationId xmlns:a16="http://schemas.microsoft.com/office/drawing/2014/main" id="{A6BE628C-B17A-4536-A2A2-07911FC51FCD}"/>
              </a:ext>
            </a:extLst>
          </p:cNvPr>
          <p:cNvSpPr/>
          <p:nvPr/>
        </p:nvSpPr>
        <p:spPr>
          <a:xfrm>
            <a:off x="10719174" y="3045706"/>
            <a:ext cx="132522" cy="132522"/>
          </a:xfrm>
          <a:prstGeom prst="ellipse">
            <a:avLst/>
          </a:prstGeom>
          <a:solidFill>
            <a:schemeClr val="accent1">
              <a:lumMod val="75000"/>
            </a:schemeClr>
          </a:solidFill>
          <a:ln>
            <a:noFill/>
          </a:ln>
          <a:effectLst>
            <a:outerShdw blurRad="342900" dist="63500" dir="3000000" sx="106000" sy="106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a:extLst>
              <a:ext uri="{FF2B5EF4-FFF2-40B4-BE49-F238E27FC236}">
                <a16:creationId xmlns:a16="http://schemas.microsoft.com/office/drawing/2014/main" id="{F3B69637-6629-4AAA-A63C-49931F2763DA}"/>
              </a:ext>
            </a:extLst>
          </p:cNvPr>
          <p:cNvSpPr/>
          <p:nvPr/>
        </p:nvSpPr>
        <p:spPr>
          <a:xfrm>
            <a:off x="2711992" y="833192"/>
            <a:ext cx="159026" cy="159026"/>
          </a:xfrm>
          <a:prstGeom prst="ellipse">
            <a:avLst/>
          </a:prstGeom>
          <a:solidFill>
            <a:schemeClr val="accent5">
              <a:lumMod val="40000"/>
              <a:lumOff val="60000"/>
            </a:schemeClr>
          </a:solidFill>
          <a:ln>
            <a:noFill/>
          </a:ln>
          <a:effectLst>
            <a:outerShdw blurRad="342900" dist="63500" dir="3000000" sx="106000" sy="106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a:extLst>
              <a:ext uri="{FF2B5EF4-FFF2-40B4-BE49-F238E27FC236}">
                <a16:creationId xmlns:a16="http://schemas.microsoft.com/office/drawing/2014/main" id="{A9DEC223-8831-4C3E-B668-D5D73B5ADB96}"/>
              </a:ext>
            </a:extLst>
          </p:cNvPr>
          <p:cNvSpPr/>
          <p:nvPr/>
        </p:nvSpPr>
        <p:spPr>
          <a:xfrm>
            <a:off x="8517682" y="1326335"/>
            <a:ext cx="185530" cy="185530"/>
          </a:xfrm>
          <a:prstGeom prst="ellipse">
            <a:avLst/>
          </a:prstGeom>
          <a:solidFill>
            <a:schemeClr val="accent5">
              <a:lumMod val="40000"/>
              <a:lumOff val="60000"/>
            </a:schemeClr>
          </a:solidFill>
          <a:ln>
            <a:noFill/>
          </a:ln>
          <a:effectLst>
            <a:outerShdw blurRad="342900" dist="63500" dir="3000000" sx="106000" sy="106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a:extLst>
              <a:ext uri="{FF2B5EF4-FFF2-40B4-BE49-F238E27FC236}">
                <a16:creationId xmlns:a16="http://schemas.microsoft.com/office/drawing/2014/main" id="{ECDA3895-3A95-47BE-AF9F-76438CD56B4C}"/>
              </a:ext>
            </a:extLst>
          </p:cNvPr>
          <p:cNvSpPr/>
          <p:nvPr/>
        </p:nvSpPr>
        <p:spPr>
          <a:xfrm>
            <a:off x="4015448" y="2458804"/>
            <a:ext cx="303092" cy="303092"/>
          </a:xfrm>
          <a:prstGeom prst="ellipse">
            <a:avLst/>
          </a:prstGeom>
          <a:solidFill>
            <a:schemeClr val="accent1">
              <a:lumMod val="60000"/>
              <a:lumOff val="40000"/>
            </a:schemeClr>
          </a:solidFill>
          <a:ln>
            <a:noFill/>
          </a:ln>
          <a:effectLst>
            <a:outerShdw blurRad="342900" dist="63500" dir="3000000" sx="106000" sy="106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5" name="椭圆 14">
            <a:extLst>
              <a:ext uri="{FF2B5EF4-FFF2-40B4-BE49-F238E27FC236}">
                <a16:creationId xmlns:a16="http://schemas.microsoft.com/office/drawing/2014/main" id="{6E0E1BF6-A655-4AE1-846D-54C0CCAE1E1F}"/>
              </a:ext>
            </a:extLst>
          </p:cNvPr>
          <p:cNvSpPr/>
          <p:nvPr/>
        </p:nvSpPr>
        <p:spPr>
          <a:xfrm>
            <a:off x="9639574" y="4353952"/>
            <a:ext cx="369096" cy="369096"/>
          </a:xfrm>
          <a:prstGeom prst="ellipse">
            <a:avLst/>
          </a:prstGeom>
          <a:solidFill>
            <a:schemeClr val="accent5">
              <a:lumMod val="60000"/>
              <a:lumOff val="40000"/>
            </a:schemeClr>
          </a:solidFill>
          <a:ln>
            <a:noFill/>
          </a:ln>
          <a:effectLst>
            <a:outerShdw blurRad="342900" dist="63500" dir="3000000" sx="106000" sy="106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a:extLst>
              <a:ext uri="{FF2B5EF4-FFF2-40B4-BE49-F238E27FC236}">
                <a16:creationId xmlns:a16="http://schemas.microsoft.com/office/drawing/2014/main" id="{5F00DBE1-22FE-41E8-AEA4-750B3B3829BC}"/>
              </a:ext>
            </a:extLst>
          </p:cNvPr>
          <p:cNvSpPr/>
          <p:nvPr/>
        </p:nvSpPr>
        <p:spPr>
          <a:xfrm>
            <a:off x="2914685" y="3584511"/>
            <a:ext cx="6362639" cy="830997"/>
          </a:xfrm>
          <a:prstGeom prst="rect">
            <a:avLst/>
          </a:prstGeom>
        </p:spPr>
        <p:txBody>
          <a:bodyPr wrap="none">
            <a:spAutoFit/>
          </a:bodyPr>
          <a:lstStyle/>
          <a:p>
            <a:pPr algn="ctr"/>
            <a:r>
              <a:rPr lang="en-US" altLang="zh-CN" sz="4800" b="1" dirty="0">
                <a:solidFill>
                  <a:schemeClr val="tx1">
                    <a:lumMod val="75000"/>
                    <a:lumOff val="25000"/>
                  </a:schemeClr>
                </a:solidFill>
                <a:latin typeface="Times New Roman" panose="02020603050405020304" pitchFamily="18" charset="0"/>
                <a:cs typeface="Times New Roman" panose="02020603050405020304" pitchFamily="18" charset="0"/>
                <a:sym typeface="+mn-lt"/>
              </a:rPr>
              <a:t>Additional Information</a:t>
            </a:r>
            <a:endParaRPr lang="zh-CN" altLang="en-US" sz="4800" b="1" dirty="0">
              <a:solidFill>
                <a:schemeClr val="tx1">
                  <a:lumMod val="75000"/>
                  <a:lumOff val="25000"/>
                </a:schemeClr>
              </a:solidFill>
              <a:latin typeface="Times New Roman" panose="02020603050405020304" pitchFamily="18" charset="0"/>
              <a:cs typeface="Times New Roman" panose="02020603050405020304" pitchFamily="18" charset="0"/>
              <a:sym typeface="+mn-lt"/>
            </a:endParaRPr>
          </a:p>
        </p:txBody>
      </p:sp>
    </p:spTree>
    <p:extLst>
      <p:ext uri="{BB962C8B-B14F-4D97-AF65-F5344CB8AC3E}">
        <p14:creationId xmlns:p14="http://schemas.microsoft.com/office/powerpoint/2010/main" val="13249867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BBECF03C-33D1-4882-A941-2FA6009DFA9B}"/>
              </a:ext>
            </a:extLst>
          </p:cNvPr>
          <p:cNvPicPr>
            <a:picLocks noChangeAspect="1"/>
          </p:cNvPicPr>
          <p:nvPr/>
        </p:nvPicPr>
        <p:blipFill rotWithShape="1">
          <a:blip r:embed="rId3"/>
          <a:srcRect t="9594"/>
          <a:stretch/>
        </p:blipFill>
        <p:spPr>
          <a:xfrm>
            <a:off x="414083" y="766482"/>
            <a:ext cx="10833521" cy="4810752"/>
          </a:xfrm>
          <a:prstGeom prst="rect">
            <a:avLst/>
          </a:prstGeom>
        </p:spPr>
      </p:pic>
      <p:pic>
        <p:nvPicPr>
          <p:cNvPr id="5" name="圖片 4">
            <a:extLst>
              <a:ext uri="{FF2B5EF4-FFF2-40B4-BE49-F238E27FC236}">
                <a16:creationId xmlns:a16="http://schemas.microsoft.com/office/drawing/2014/main" id="{A59EC22F-0FAF-45FB-92F2-71B106A3058D}"/>
              </a:ext>
            </a:extLst>
          </p:cNvPr>
          <p:cNvPicPr>
            <a:picLocks noChangeAspect="1"/>
          </p:cNvPicPr>
          <p:nvPr/>
        </p:nvPicPr>
        <p:blipFill rotWithShape="1">
          <a:blip r:embed="rId4"/>
          <a:srcRect b="15883"/>
          <a:stretch/>
        </p:blipFill>
        <p:spPr>
          <a:xfrm>
            <a:off x="1597232" y="5509780"/>
            <a:ext cx="8467224" cy="820963"/>
          </a:xfrm>
          <a:prstGeom prst="rect">
            <a:avLst/>
          </a:prstGeom>
        </p:spPr>
      </p:pic>
      <p:sp>
        <p:nvSpPr>
          <p:cNvPr id="15" name="文字方塊 14">
            <a:extLst>
              <a:ext uri="{FF2B5EF4-FFF2-40B4-BE49-F238E27FC236}">
                <a16:creationId xmlns:a16="http://schemas.microsoft.com/office/drawing/2014/main" id="{122FD03C-5BAE-4347-8CB9-3F6487B064E3}"/>
              </a:ext>
            </a:extLst>
          </p:cNvPr>
          <p:cNvSpPr txBox="1"/>
          <p:nvPr/>
        </p:nvSpPr>
        <p:spPr>
          <a:xfrm>
            <a:off x="764521" y="194073"/>
            <a:ext cx="6094990" cy="461665"/>
          </a:xfrm>
          <a:prstGeom prst="rect">
            <a:avLst/>
          </a:prstGeom>
          <a:noFill/>
        </p:spPr>
        <p:txBody>
          <a:bodyPr wrap="square">
            <a:spAutoFit/>
          </a:bodyPr>
          <a:lstStyle/>
          <a:p>
            <a:r>
              <a:rPr lang="en-US" altLang="zh-TW" sz="2400" b="1" i="0" dirty="0">
                <a:effectLst/>
                <a:latin typeface="Times New Roman" panose="02020603050405020304" pitchFamily="18" charset="0"/>
                <a:cs typeface="Times New Roman" panose="02020603050405020304" pitchFamily="18" charset="0"/>
              </a:rPr>
              <a:t>How to choose the right GPU </a:t>
            </a:r>
            <a:endParaRPr lang="zh-TW" altLang="en-US" sz="2400" b="1"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459109F3-5C0C-495F-BC52-67ABD4F04681}"/>
              </a:ext>
            </a:extLst>
          </p:cNvPr>
          <p:cNvSpPr/>
          <p:nvPr/>
        </p:nvSpPr>
        <p:spPr>
          <a:xfrm>
            <a:off x="484450" y="260392"/>
            <a:ext cx="187725" cy="39534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500270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平行四边形 73">
            <a:extLst>
              <a:ext uri="{FF2B5EF4-FFF2-40B4-BE49-F238E27FC236}">
                <a16:creationId xmlns:a16="http://schemas.microsoft.com/office/drawing/2014/main" id="{C44B9A66-8F45-4160-BE54-462BC0BAF1AC}"/>
              </a:ext>
            </a:extLst>
          </p:cNvPr>
          <p:cNvSpPr/>
          <p:nvPr/>
        </p:nvSpPr>
        <p:spPr>
          <a:xfrm flipH="1">
            <a:off x="7569200" y="0"/>
            <a:ext cx="7518663" cy="6360946"/>
          </a:xfrm>
          <a:prstGeom prst="parallelogram">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字方塊 5">
            <a:extLst>
              <a:ext uri="{FF2B5EF4-FFF2-40B4-BE49-F238E27FC236}">
                <a16:creationId xmlns:a16="http://schemas.microsoft.com/office/drawing/2014/main" id="{FCB9632F-2454-4B90-B708-6E5A6E6A821B}"/>
              </a:ext>
            </a:extLst>
          </p:cNvPr>
          <p:cNvSpPr txBox="1"/>
          <p:nvPr/>
        </p:nvSpPr>
        <p:spPr>
          <a:xfrm>
            <a:off x="737274" y="200129"/>
            <a:ext cx="6113156" cy="461665"/>
          </a:xfrm>
          <a:prstGeom prst="rect">
            <a:avLst/>
          </a:prstGeom>
          <a:noFill/>
        </p:spPr>
        <p:txBody>
          <a:bodyPr wrap="square">
            <a:spAutoFit/>
          </a:bodyPr>
          <a:lstStyle/>
          <a:p>
            <a:r>
              <a:rPr lang="en-US" altLang="zh-TW" sz="2400" b="1" i="0" dirty="0">
                <a:effectLst/>
                <a:latin typeface="Times New Roman" panose="02020603050405020304" pitchFamily="18" charset="0"/>
                <a:cs typeface="Times New Roman" panose="02020603050405020304" pitchFamily="18" charset="0"/>
              </a:rPr>
              <a:t>NVIDIA A100 GPU Key Feature</a:t>
            </a:r>
            <a:endParaRPr lang="zh-TW" altLang="en-US" sz="2400" b="1" dirty="0">
              <a:latin typeface="Times New Roman" panose="02020603050405020304" pitchFamily="18" charset="0"/>
              <a:cs typeface="Times New Roman" panose="02020603050405020304" pitchFamily="18" charset="0"/>
            </a:endParaRPr>
          </a:p>
        </p:txBody>
      </p:sp>
      <p:sp>
        <p:nvSpPr>
          <p:cNvPr id="27" name="文字方塊 26">
            <a:extLst>
              <a:ext uri="{FF2B5EF4-FFF2-40B4-BE49-F238E27FC236}">
                <a16:creationId xmlns:a16="http://schemas.microsoft.com/office/drawing/2014/main" id="{793630C9-85A3-4910-B943-6687DEB402AD}"/>
              </a:ext>
            </a:extLst>
          </p:cNvPr>
          <p:cNvSpPr txBox="1"/>
          <p:nvPr/>
        </p:nvSpPr>
        <p:spPr>
          <a:xfrm>
            <a:off x="781844" y="630199"/>
            <a:ext cx="7689136" cy="307777"/>
          </a:xfrm>
          <a:prstGeom prst="rect">
            <a:avLst/>
          </a:prstGeom>
          <a:noFill/>
        </p:spPr>
        <p:txBody>
          <a:bodyPr wrap="square">
            <a:spAutoFit/>
          </a:bodyPr>
          <a:lstStyle/>
          <a:p>
            <a:r>
              <a:rPr lang="en-US" altLang="zh-TW" sz="1400" b="0" i="0" dirty="0">
                <a:effectLst/>
                <a:latin typeface="Times New Roman" panose="02020603050405020304" pitchFamily="18" charset="0"/>
                <a:cs typeface="Times New Roman" panose="02020603050405020304" pitchFamily="18" charset="0"/>
              </a:rPr>
              <a:t>HPC, AI Inference, Data Analytics Applications</a:t>
            </a:r>
            <a:endParaRPr lang="zh-TW" altLang="en-US" sz="1400" dirty="0">
              <a:latin typeface="Times New Roman" panose="02020603050405020304" pitchFamily="18" charset="0"/>
              <a:cs typeface="Times New Roman" panose="02020603050405020304" pitchFamily="18" charset="0"/>
            </a:endParaRPr>
          </a:p>
        </p:txBody>
      </p:sp>
      <p:pic>
        <p:nvPicPr>
          <p:cNvPr id="29" name="圖片 28">
            <a:extLst>
              <a:ext uri="{FF2B5EF4-FFF2-40B4-BE49-F238E27FC236}">
                <a16:creationId xmlns:a16="http://schemas.microsoft.com/office/drawing/2014/main" id="{BF604382-CFB5-450A-892A-1B113CB68D6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211" b="91165" l="6886" r="95659">
                        <a14:foregroundMark x1="10030" y1="18233" x2="11677" y2="44361"/>
                        <a14:foregroundMark x1="11677" y1="44361" x2="12425" y2="46429"/>
                        <a14:foregroundMark x1="31437" y1="70489" x2="69162" y2="71992"/>
                        <a14:foregroundMark x1="30240" y1="46429" x2="51497" y2="65226"/>
                        <a14:foregroundMark x1="51497" y1="65226" x2="56138" y2="66729"/>
                        <a14:foregroundMark x1="66766" y1="14098" x2="77545" y2="16917"/>
                        <a14:foregroundMark x1="87575" y1="18421" x2="89521" y2="56203"/>
                        <a14:foregroundMark x1="93263" y1="28195" x2="91317" y2="58459"/>
                        <a14:foregroundMark x1="90269" y1="90977" x2="88922" y2="78383"/>
                        <a14:foregroundMark x1="86677" y1="88722" x2="85030" y2="87970"/>
                        <a14:foregroundMark x1="90419" y1="91917" x2="91018" y2="76880"/>
                        <a14:foregroundMark x1="95210" y1="18233" x2="93413" y2="40226"/>
                        <a14:foregroundMark x1="95060" y1="15602" x2="81587" y2="14850"/>
                        <a14:foregroundMark x1="95808" y1="16729" x2="93862" y2="37782"/>
                        <a14:foregroundMark x1="8832" y1="14850" x2="8832" y2="14850"/>
                        <a14:foregroundMark x1="6886" y1="64098" x2="6886" y2="64098"/>
                        <a14:foregroundMark x1="20210" y1="22744" x2="70060" y2="44173"/>
                        <a14:foregroundMark x1="12575" y1="33271" x2="27844" y2="56391"/>
                        <a14:foregroundMark x1="34880" y1="15226" x2="34880" y2="15226"/>
                        <a14:foregroundMark x1="36377" y1="12218" x2="36377" y2="12218"/>
                        <a14:foregroundMark x1="37275" y1="11654" x2="37275" y2="11654"/>
                        <a14:foregroundMark x1="40120" y1="11654" x2="40120" y2="11654"/>
                        <a14:foregroundMark x1="48503" y1="12030" x2="48503" y2="12030"/>
                        <a14:foregroundMark x1="57635" y1="13158" x2="57635" y2="13158"/>
                        <a14:foregroundMark x1="57635" y1="12030" x2="57635" y2="12030"/>
                        <a14:foregroundMark x1="51946" y1="11466" x2="51946" y2="11466"/>
                        <a14:foregroundMark x1="42515" y1="12218" x2="58683" y2="12970"/>
                        <a14:foregroundMark x1="56886" y1="13534" x2="44162" y2="13534"/>
                        <a14:foregroundMark x1="62425" y1="12594" x2="48353" y2="12030"/>
                      </a14:backgroundRemoval>
                    </a14:imgEffect>
                  </a14:imgLayer>
                </a14:imgProps>
              </a:ext>
            </a:extLst>
          </a:blip>
          <a:stretch>
            <a:fillRect/>
          </a:stretch>
        </p:blipFill>
        <p:spPr>
          <a:xfrm>
            <a:off x="7828624" y="254475"/>
            <a:ext cx="3833543" cy="3053063"/>
          </a:xfrm>
          <a:prstGeom prst="rect">
            <a:avLst/>
          </a:prstGeom>
        </p:spPr>
      </p:pic>
      <p:cxnSp>
        <p:nvCxnSpPr>
          <p:cNvPr id="37" name="Google Shape;355;p19">
            <a:extLst>
              <a:ext uri="{FF2B5EF4-FFF2-40B4-BE49-F238E27FC236}">
                <a16:creationId xmlns:a16="http://schemas.microsoft.com/office/drawing/2014/main" id="{09F17DA0-2B14-452D-B736-F1E04EFDAA21}"/>
              </a:ext>
            </a:extLst>
          </p:cNvPr>
          <p:cNvCxnSpPr>
            <a:cxnSpLocks/>
          </p:cNvCxnSpPr>
          <p:nvPr/>
        </p:nvCxnSpPr>
        <p:spPr>
          <a:xfrm flipH="1" flipV="1">
            <a:off x="5628875" y="1584668"/>
            <a:ext cx="2438704" cy="18464"/>
          </a:xfrm>
          <a:prstGeom prst="straightConnector1">
            <a:avLst/>
          </a:prstGeom>
          <a:noFill/>
          <a:ln w="9525" cap="flat" cmpd="sng">
            <a:solidFill>
              <a:schemeClr val="bg1">
                <a:lumMod val="75000"/>
              </a:schemeClr>
            </a:solidFill>
            <a:prstDash val="dash"/>
            <a:round/>
            <a:headEnd type="none" w="med" len="med"/>
            <a:tailEnd type="oval" w="med" len="med"/>
          </a:ln>
        </p:spPr>
      </p:cxnSp>
      <p:sp>
        <p:nvSpPr>
          <p:cNvPr id="42" name="文字方塊 41">
            <a:extLst>
              <a:ext uri="{FF2B5EF4-FFF2-40B4-BE49-F238E27FC236}">
                <a16:creationId xmlns:a16="http://schemas.microsoft.com/office/drawing/2014/main" id="{7A0D13D2-F9DC-4387-864F-31DA10E0E6B3}"/>
              </a:ext>
            </a:extLst>
          </p:cNvPr>
          <p:cNvSpPr txBox="1"/>
          <p:nvPr/>
        </p:nvSpPr>
        <p:spPr>
          <a:xfrm>
            <a:off x="410548" y="1254107"/>
            <a:ext cx="4940299" cy="675441"/>
          </a:xfrm>
          <a:prstGeom prst="rect">
            <a:avLst/>
          </a:prstGeom>
          <a:noFill/>
        </p:spPr>
        <p:txBody>
          <a:bodyPr wrap="square">
            <a:spAutoFit/>
          </a:bodyPr>
          <a:lstStyle/>
          <a:p>
            <a:pPr marL="285750" indent="-285750">
              <a:lnSpc>
                <a:spcPts val="1500"/>
              </a:lnSpc>
              <a:buFont typeface="Arial" panose="020B0604020202020204" pitchFamily="34" charset="0"/>
              <a:buChar char="•"/>
            </a:pPr>
            <a:r>
              <a:rPr lang="en-US" altLang="zh-TW" sz="1600" b="1" dirty="0">
                <a:solidFill>
                  <a:schemeClr val="accent6"/>
                </a:solidFill>
                <a:latin typeface="Times New Roman" panose="02020603050405020304" pitchFamily="18" charset="0"/>
                <a:cs typeface="Times New Roman" panose="02020603050405020304" pitchFamily="18" charset="0"/>
              </a:rPr>
              <a:t>NVIDIA Ampere Architecture</a:t>
            </a:r>
            <a:br>
              <a:rPr lang="en-US" altLang="zh-TW" sz="1400" dirty="0"/>
            </a:br>
            <a:r>
              <a:rPr lang="en-US" altLang="zh-TW" sz="1400" dirty="0">
                <a:latin typeface="Times New Roman" panose="02020603050405020304" pitchFamily="18" charset="0"/>
                <a:cs typeface="Times New Roman" panose="02020603050405020304" pitchFamily="18" charset="0"/>
              </a:rPr>
              <a:t>A100 can readily handle different-sized acceleration needs, from the smallest job to the biggest multi-node workload.</a:t>
            </a:r>
          </a:p>
        </p:txBody>
      </p:sp>
      <p:sp>
        <p:nvSpPr>
          <p:cNvPr id="46" name="文字方塊 45">
            <a:extLst>
              <a:ext uri="{FF2B5EF4-FFF2-40B4-BE49-F238E27FC236}">
                <a16:creationId xmlns:a16="http://schemas.microsoft.com/office/drawing/2014/main" id="{888F099C-D6A2-429C-85F3-018B8C04E5C0}"/>
              </a:ext>
            </a:extLst>
          </p:cNvPr>
          <p:cNvSpPr txBox="1"/>
          <p:nvPr/>
        </p:nvSpPr>
        <p:spPr>
          <a:xfrm>
            <a:off x="410548" y="2204753"/>
            <a:ext cx="7061450" cy="477054"/>
          </a:xfrm>
          <a:prstGeom prst="rect">
            <a:avLst/>
          </a:prstGeom>
          <a:noFill/>
        </p:spPr>
        <p:txBody>
          <a:bodyPr wrap="square">
            <a:spAutoFit/>
          </a:bodyPr>
          <a:lstStyle/>
          <a:p>
            <a:pPr marL="285750" indent="-285750">
              <a:lnSpc>
                <a:spcPts val="1500"/>
              </a:lnSpc>
              <a:buFont typeface="Arial" panose="020B0604020202020204" pitchFamily="34" charset="0"/>
              <a:buChar char="•"/>
            </a:pPr>
            <a:r>
              <a:rPr lang="en-US" altLang="zh-TW" sz="1600" b="1" dirty="0">
                <a:solidFill>
                  <a:schemeClr val="accent6"/>
                </a:solidFill>
                <a:latin typeface="Times New Roman" panose="02020603050405020304" pitchFamily="18" charset="0"/>
                <a:cs typeface="Times New Roman" panose="02020603050405020304" pitchFamily="18" charset="0"/>
              </a:rPr>
              <a:t>Third-Generation </a:t>
            </a:r>
            <a:r>
              <a:rPr lang="en-US" altLang="zh-TW" sz="1600" b="1" dirty="0" err="1">
                <a:solidFill>
                  <a:schemeClr val="accent6"/>
                </a:solidFill>
                <a:latin typeface="Times New Roman" panose="02020603050405020304" pitchFamily="18" charset="0"/>
                <a:cs typeface="Times New Roman" panose="02020603050405020304" pitchFamily="18" charset="0"/>
              </a:rPr>
              <a:t>NVLink</a:t>
            </a:r>
            <a:r>
              <a:rPr lang="en-US" altLang="zh-TW" sz="1600" dirty="0">
                <a:solidFill>
                  <a:schemeClr val="accent6"/>
                </a:solidFill>
                <a:latin typeface="Times New Roman" panose="02020603050405020304" pitchFamily="18" charset="0"/>
                <a:cs typeface="Times New Roman" panose="02020603050405020304" pitchFamily="18" charset="0"/>
              </a:rPr>
              <a:t> </a:t>
            </a:r>
            <a:br>
              <a:rPr lang="en-US" altLang="zh-TW" sz="1400" dirty="0">
                <a:latin typeface="Times New Roman" panose="02020603050405020304" pitchFamily="18" charset="0"/>
                <a:cs typeface="Times New Roman" panose="02020603050405020304" pitchFamily="18" charset="0"/>
              </a:rPr>
            </a:br>
            <a:r>
              <a:rPr lang="en-US" altLang="zh-TW" sz="1400" dirty="0">
                <a:latin typeface="Times New Roman" panose="02020603050405020304" pitchFamily="18" charset="0"/>
                <a:cs typeface="Times New Roman" panose="02020603050405020304" pitchFamily="18" charset="0"/>
              </a:rPr>
              <a:t>NVIDIA </a:t>
            </a:r>
            <a:r>
              <a:rPr lang="en-US" altLang="zh-TW" sz="1400" dirty="0" err="1">
                <a:latin typeface="Times New Roman" panose="02020603050405020304" pitchFamily="18" charset="0"/>
                <a:cs typeface="Times New Roman" panose="02020603050405020304" pitchFamily="18" charset="0"/>
              </a:rPr>
              <a:t>NVLink</a:t>
            </a:r>
            <a:r>
              <a:rPr lang="en-US" altLang="zh-TW" sz="1400" dirty="0">
                <a:latin typeface="Times New Roman" panose="02020603050405020304" pitchFamily="18" charset="0"/>
                <a:cs typeface="Times New Roman" panose="02020603050405020304" pitchFamily="18" charset="0"/>
              </a:rPr>
              <a:t> in </a:t>
            </a:r>
            <a:r>
              <a:rPr lang="en-US" altLang="zh-TW" sz="1400" b="1" dirty="0">
                <a:latin typeface="Times New Roman" panose="02020603050405020304" pitchFamily="18" charset="0"/>
                <a:cs typeface="Times New Roman" panose="02020603050405020304" pitchFamily="18" charset="0"/>
              </a:rPr>
              <a:t>A100 delivers 2X higher throughput compared to Tesla V100.</a:t>
            </a:r>
          </a:p>
        </p:txBody>
      </p:sp>
      <p:sp>
        <p:nvSpPr>
          <p:cNvPr id="47" name="文字方塊 46">
            <a:extLst>
              <a:ext uri="{FF2B5EF4-FFF2-40B4-BE49-F238E27FC236}">
                <a16:creationId xmlns:a16="http://schemas.microsoft.com/office/drawing/2014/main" id="{56E76791-2F8C-426C-9E07-CA4FE93CAB7B}"/>
              </a:ext>
            </a:extLst>
          </p:cNvPr>
          <p:cNvSpPr txBox="1"/>
          <p:nvPr/>
        </p:nvSpPr>
        <p:spPr>
          <a:xfrm>
            <a:off x="410548" y="2955142"/>
            <a:ext cx="6437679" cy="769441"/>
          </a:xfrm>
          <a:prstGeom prst="rect">
            <a:avLst/>
          </a:prstGeom>
          <a:noFill/>
        </p:spPr>
        <p:txBody>
          <a:bodyPr wrap="square">
            <a:spAutoFit/>
          </a:bodyPr>
          <a:lstStyle/>
          <a:p>
            <a:pPr marL="285750" indent="-285750">
              <a:buFont typeface="Arial" panose="020B0604020202020204" pitchFamily="34" charset="0"/>
              <a:buChar char="•"/>
            </a:pPr>
            <a:r>
              <a:rPr lang="en-US" altLang="zh-TW" sz="1600" b="1" dirty="0">
                <a:solidFill>
                  <a:schemeClr val="accent6"/>
                </a:solidFill>
                <a:latin typeface="Times New Roman" panose="02020603050405020304" pitchFamily="18" charset="0"/>
                <a:cs typeface="Times New Roman" panose="02020603050405020304" pitchFamily="18" charset="0"/>
              </a:rPr>
              <a:t>40 GB HBM2 and 40 MB L2 Cache</a:t>
            </a:r>
            <a:r>
              <a:rPr lang="zh-TW" altLang="en-US" sz="1600" b="1" dirty="0">
                <a:solidFill>
                  <a:schemeClr val="accent6"/>
                </a:solidFill>
                <a:latin typeface="Times New Roman" panose="02020603050405020304" pitchFamily="18" charset="0"/>
                <a:cs typeface="Times New Roman" panose="02020603050405020304" pitchFamily="18" charset="0"/>
              </a:rPr>
              <a:t> </a:t>
            </a:r>
            <a:br>
              <a:rPr lang="en-US" altLang="zh-TW" sz="1400" b="1" dirty="0">
                <a:latin typeface="Times New Roman" panose="02020603050405020304" pitchFamily="18" charset="0"/>
                <a:cs typeface="Times New Roman" panose="02020603050405020304" pitchFamily="18" charset="0"/>
              </a:rPr>
            </a:br>
            <a:r>
              <a:rPr lang="en-US" altLang="zh-TW" sz="1400" dirty="0">
                <a:latin typeface="Times New Roman" panose="02020603050405020304" pitchFamily="18" charset="0"/>
                <a:cs typeface="Times New Roman" panose="02020603050405020304" pitchFamily="18" charset="0"/>
              </a:rPr>
              <a:t>NVIDIA A100 GPU has 40 GB of high-speed HBM2 memory with a class-leading 1555 GB/sec of memory bandwidth - </a:t>
            </a:r>
            <a:r>
              <a:rPr lang="en-US" altLang="zh-TW" sz="1400" b="1" dirty="0">
                <a:latin typeface="Times New Roman" panose="02020603050405020304" pitchFamily="18" charset="0"/>
                <a:cs typeface="Times New Roman" panose="02020603050405020304" pitchFamily="18" charset="0"/>
              </a:rPr>
              <a:t>73% increase compared to Tesla V100</a:t>
            </a:r>
            <a:r>
              <a:rPr lang="en-US" altLang="zh-TW" sz="1400" b="1" u="sng" dirty="0">
                <a:latin typeface="Times New Roman" panose="02020603050405020304" pitchFamily="18" charset="0"/>
                <a:cs typeface="Times New Roman" panose="02020603050405020304" pitchFamily="18" charset="0"/>
              </a:rPr>
              <a:t>.</a:t>
            </a:r>
            <a:endParaRPr lang="zh-TW" altLang="en-US" sz="1400" dirty="0">
              <a:latin typeface="Times New Roman" panose="02020603050405020304" pitchFamily="18" charset="0"/>
              <a:cs typeface="Times New Roman" panose="02020603050405020304" pitchFamily="18" charset="0"/>
            </a:endParaRPr>
          </a:p>
        </p:txBody>
      </p:sp>
      <p:sp>
        <p:nvSpPr>
          <p:cNvPr id="48" name="文字方塊 47">
            <a:extLst>
              <a:ext uri="{FF2B5EF4-FFF2-40B4-BE49-F238E27FC236}">
                <a16:creationId xmlns:a16="http://schemas.microsoft.com/office/drawing/2014/main" id="{8FEB77EF-6EF3-4DCC-8A85-FF9BB7CF1927}"/>
              </a:ext>
            </a:extLst>
          </p:cNvPr>
          <p:cNvSpPr txBox="1"/>
          <p:nvPr/>
        </p:nvSpPr>
        <p:spPr>
          <a:xfrm>
            <a:off x="412751" y="3961262"/>
            <a:ext cx="7156449" cy="1054135"/>
          </a:xfrm>
          <a:prstGeom prst="rect">
            <a:avLst/>
          </a:prstGeom>
          <a:noFill/>
        </p:spPr>
        <p:txBody>
          <a:bodyPr wrap="square">
            <a:spAutoFit/>
          </a:bodyPr>
          <a:lstStyle/>
          <a:p>
            <a:pPr marL="285750" indent="-285750">
              <a:lnSpc>
                <a:spcPts val="1500"/>
              </a:lnSpc>
              <a:buFont typeface="Arial" panose="020B0604020202020204" pitchFamily="34" charset="0"/>
              <a:buChar char="•"/>
            </a:pPr>
            <a:r>
              <a:rPr lang="en-US" altLang="zh-TW" sz="1600" b="1" dirty="0">
                <a:solidFill>
                  <a:schemeClr val="accent6"/>
                </a:solidFill>
                <a:latin typeface="Times New Roman" panose="02020603050405020304" pitchFamily="18" charset="0"/>
                <a:cs typeface="Times New Roman" panose="02020603050405020304" pitchFamily="18" charset="0"/>
              </a:rPr>
              <a:t>Multi-Instance GPU (MIG)</a:t>
            </a:r>
            <a:r>
              <a:rPr lang="zh-TW" altLang="en-US" sz="1600" b="1" dirty="0">
                <a:solidFill>
                  <a:schemeClr val="accent6"/>
                </a:solidFill>
                <a:latin typeface="Times New Roman" panose="02020603050405020304" pitchFamily="18" charset="0"/>
                <a:cs typeface="Times New Roman" panose="02020603050405020304" pitchFamily="18" charset="0"/>
              </a:rPr>
              <a:t> </a:t>
            </a:r>
            <a:br>
              <a:rPr lang="en-US" altLang="zh-TW" sz="1400" b="1" dirty="0">
                <a:latin typeface="Times New Roman" panose="02020603050405020304" pitchFamily="18" charset="0"/>
                <a:cs typeface="Times New Roman" panose="02020603050405020304" pitchFamily="18" charset="0"/>
              </a:rPr>
            </a:br>
            <a:r>
              <a:rPr lang="en-US" altLang="zh-TW" sz="1400" dirty="0">
                <a:latin typeface="Times New Roman" panose="02020603050405020304" pitchFamily="18" charset="0"/>
                <a:cs typeface="Times New Roman" panose="02020603050405020304" pitchFamily="18" charset="0"/>
              </a:rPr>
              <a:t>The new Multi-Instance GPU (MIG) feature allows the A100 Tensor Core GPU to be securely partitioned into as many as seven separate GPU Instances for CUDA applications, </a:t>
            </a:r>
            <a:r>
              <a:rPr lang="en-US" altLang="zh-TW" sz="1400" b="1" dirty="0">
                <a:latin typeface="Times New Roman" panose="02020603050405020304" pitchFamily="18" charset="0"/>
                <a:cs typeface="Times New Roman" panose="02020603050405020304" pitchFamily="18" charset="0"/>
              </a:rPr>
              <a:t>providing multiple users with separate GPU resources to accelerate their applications and development projects</a:t>
            </a:r>
            <a:r>
              <a:rPr lang="en-US" altLang="zh-TW" sz="1400" b="1" dirty="0">
                <a:solidFill>
                  <a:schemeClr val="accent6"/>
                </a:solidFill>
                <a:latin typeface="Times New Roman" panose="02020603050405020304" pitchFamily="18" charset="0"/>
                <a:cs typeface="Times New Roman" panose="02020603050405020304" pitchFamily="18" charset="0"/>
              </a:rPr>
              <a:t>.</a:t>
            </a:r>
          </a:p>
        </p:txBody>
      </p:sp>
      <p:sp>
        <p:nvSpPr>
          <p:cNvPr id="49" name="文字方塊 48">
            <a:extLst>
              <a:ext uri="{FF2B5EF4-FFF2-40B4-BE49-F238E27FC236}">
                <a16:creationId xmlns:a16="http://schemas.microsoft.com/office/drawing/2014/main" id="{F443881C-D6C9-4B9E-980D-D6EE1D0EDC09}"/>
              </a:ext>
            </a:extLst>
          </p:cNvPr>
          <p:cNvSpPr txBox="1"/>
          <p:nvPr/>
        </p:nvSpPr>
        <p:spPr>
          <a:xfrm>
            <a:off x="410548" y="5298178"/>
            <a:ext cx="7156449" cy="669414"/>
          </a:xfrm>
          <a:prstGeom prst="rect">
            <a:avLst/>
          </a:prstGeom>
          <a:noFill/>
        </p:spPr>
        <p:txBody>
          <a:bodyPr wrap="square">
            <a:spAutoFit/>
          </a:bodyPr>
          <a:lstStyle/>
          <a:p>
            <a:pPr marL="285750" indent="-285750">
              <a:lnSpc>
                <a:spcPts val="1500"/>
              </a:lnSpc>
              <a:buFont typeface="Arial" panose="020B0604020202020204" pitchFamily="34" charset="0"/>
              <a:buChar char="•"/>
            </a:pPr>
            <a:r>
              <a:rPr lang="de-DE" altLang="zh-TW" sz="1600" b="1" dirty="0">
                <a:solidFill>
                  <a:schemeClr val="accent6"/>
                </a:solidFill>
                <a:latin typeface="Times New Roman" panose="02020603050405020304" pitchFamily="18" charset="0"/>
                <a:cs typeface="Times New Roman" panose="02020603050405020304" pitchFamily="18" charset="0"/>
              </a:rPr>
              <a:t>PCIe Gen 4 with SR-IOV</a:t>
            </a:r>
            <a:r>
              <a:rPr lang="zh-TW" altLang="en-US" sz="1600" b="1" dirty="0">
                <a:solidFill>
                  <a:schemeClr val="accent6"/>
                </a:solidFill>
                <a:latin typeface="Times New Roman" panose="02020603050405020304" pitchFamily="18" charset="0"/>
                <a:cs typeface="Times New Roman" panose="02020603050405020304" pitchFamily="18" charset="0"/>
              </a:rPr>
              <a:t> </a:t>
            </a:r>
            <a:br>
              <a:rPr lang="en-US" altLang="zh-TW" sz="1400" b="1" dirty="0">
                <a:latin typeface="Times New Roman" panose="02020603050405020304" pitchFamily="18" charset="0"/>
                <a:cs typeface="Times New Roman" panose="02020603050405020304" pitchFamily="18" charset="0"/>
              </a:rPr>
            </a:br>
            <a:r>
              <a:rPr lang="en-US" altLang="zh-TW" sz="1400" b="1" dirty="0">
                <a:latin typeface="Times New Roman" panose="02020603050405020304" pitchFamily="18" charset="0"/>
                <a:cs typeface="Times New Roman" panose="02020603050405020304" pitchFamily="18" charset="0"/>
              </a:rPr>
              <a:t>The faster speed is especially beneficial for A100 GPUs connecting to PCIe 4.0-capable CPUs</a:t>
            </a:r>
            <a:r>
              <a:rPr lang="en-US" altLang="zh-TW" sz="1400" dirty="0">
                <a:latin typeface="Times New Roman" panose="02020603050405020304" pitchFamily="18" charset="0"/>
                <a:cs typeface="Times New Roman" panose="02020603050405020304" pitchFamily="18" charset="0"/>
              </a:rPr>
              <a:t>, and to support fast network interfaces, such as 200 Gbit/sec InfiniBand.</a:t>
            </a:r>
          </a:p>
        </p:txBody>
      </p:sp>
      <p:cxnSp>
        <p:nvCxnSpPr>
          <p:cNvPr id="50" name="Google Shape;355;p19">
            <a:extLst>
              <a:ext uri="{FF2B5EF4-FFF2-40B4-BE49-F238E27FC236}">
                <a16:creationId xmlns:a16="http://schemas.microsoft.com/office/drawing/2014/main" id="{FF99FE31-EFB1-4F5F-9685-F1C52F78D73A}"/>
              </a:ext>
            </a:extLst>
          </p:cNvPr>
          <p:cNvCxnSpPr>
            <a:cxnSpLocks/>
          </p:cNvCxnSpPr>
          <p:nvPr/>
        </p:nvCxnSpPr>
        <p:spPr>
          <a:xfrm flipH="1">
            <a:off x="7136640" y="2558190"/>
            <a:ext cx="930939" cy="0"/>
          </a:xfrm>
          <a:prstGeom prst="straightConnector1">
            <a:avLst/>
          </a:prstGeom>
          <a:noFill/>
          <a:ln w="9525" cap="flat" cmpd="sng">
            <a:solidFill>
              <a:schemeClr val="bg1">
                <a:lumMod val="75000"/>
              </a:schemeClr>
            </a:solidFill>
            <a:prstDash val="dash"/>
            <a:round/>
            <a:headEnd type="none" w="med" len="med"/>
            <a:tailEnd type="oval" w="med" len="med"/>
          </a:ln>
        </p:spPr>
      </p:cxnSp>
      <p:cxnSp>
        <p:nvCxnSpPr>
          <p:cNvPr id="51" name="Google Shape;355;p19">
            <a:extLst>
              <a:ext uri="{FF2B5EF4-FFF2-40B4-BE49-F238E27FC236}">
                <a16:creationId xmlns:a16="http://schemas.microsoft.com/office/drawing/2014/main" id="{9A6073D2-9ADA-4F92-B174-F91BD6D3E77C}"/>
              </a:ext>
            </a:extLst>
          </p:cNvPr>
          <p:cNvCxnSpPr>
            <a:cxnSpLocks/>
          </p:cNvCxnSpPr>
          <p:nvPr/>
        </p:nvCxnSpPr>
        <p:spPr>
          <a:xfrm flipH="1">
            <a:off x="7385462" y="3612830"/>
            <a:ext cx="3161888" cy="0"/>
          </a:xfrm>
          <a:prstGeom prst="straightConnector1">
            <a:avLst/>
          </a:prstGeom>
          <a:noFill/>
          <a:ln w="9525" cap="flat" cmpd="sng">
            <a:solidFill>
              <a:schemeClr val="bg1">
                <a:lumMod val="75000"/>
              </a:schemeClr>
            </a:solidFill>
            <a:prstDash val="dash"/>
            <a:round/>
            <a:headEnd type="none" w="med" len="med"/>
            <a:tailEnd type="oval" w="med" len="med"/>
          </a:ln>
        </p:spPr>
      </p:cxnSp>
      <p:cxnSp>
        <p:nvCxnSpPr>
          <p:cNvPr id="52" name="Google Shape;355;p19">
            <a:extLst>
              <a:ext uri="{FF2B5EF4-FFF2-40B4-BE49-F238E27FC236}">
                <a16:creationId xmlns:a16="http://schemas.microsoft.com/office/drawing/2014/main" id="{FD718705-E77C-458B-82DC-FB3441BC7F49}"/>
              </a:ext>
            </a:extLst>
          </p:cNvPr>
          <p:cNvCxnSpPr>
            <a:cxnSpLocks/>
          </p:cNvCxnSpPr>
          <p:nvPr/>
        </p:nvCxnSpPr>
        <p:spPr>
          <a:xfrm flipH="1">
            <a:off x="7528051" y="5698536"/>
            <a:ext cx="1552449" cy="3497"/>
          </a:xfrm>
          <a:prstGeom prst="straightConnector1">
            <a:avLst/>
          </a:prstGeom>
          <a:noFill/>
          <a:ln w="9525" cap="flat" cmpd="sng">
            <a:solidFill>
              <a:schemeClr val="bg1">
                <a:lumMod val="75000"/>
              </a:schemeClr>
            </a:solidFill>
            <a:prstDash val="dash"/>
            <a:round/>
            <a:headEnd type="none" w="med" len="med"/>
            <a:tailEnd type="oval" w="med" len="med"/>
          </a:ln>
        </p:spPr>
      </p:cxnSp>
      <p:cxnSp>
        <p:nvCxnSpPr>
          <p:cNvPr id="53" name="Google Shape;355;p19">
            <a:extLst>
              <a:ext uri="{FF2B5EF4-FFF2-40B4-BE49-F238E27FC236}">
                <a16:creationId xmlns:a16="http://schemas.microsoft.com/office/drawing/2014/main" id="{15A9D840-4674-45F0-BF8A-E9215DF85D44}"/>
              </a:ext>
            </a:extLst>
          </p:cNvPr>
          <p:cNvCxnSpPr>
            <a:cxnSpLocks/>
          </p:cNvCxnSpPr>
          <p:nvPr/>
        </p:nvCxnSpPr>
        <p:spPr>
          <a:xfrm flipH="1">
            <a:off x="7474201" y="4496711"/>
            <a:ext cx="1606299" cy="0"/>
          </a:xfrm>
          <a:prstGeom prst="straightConnector1">
            <a:avLst/>
          </a:prstGeom>
          <a:noFill/>
          <a:ln w="9525" cap="flat" cmpd="sng">
            <a:solidFill>
              <a:schemeClr val="bg1">
                <a:lumMod val="75000"/>
              </a:schemeClr>
            </a:solidFill>
            <a:prstDash val="dash"/>
            <a:round/>
            <a:headEnd type="none" w="med" len="med"/>
            <a:tailEnd type="oval" w="med" len="med"/>
          </a:ln>
        </p:spPr>
      </p:cxnSp>
      <p:pic>
        <p:nvPicPr>
          <p:cNvPr id="1030" name="Picture 6" descr="NVIDIA A100 | 人工智慧與高效能運算- Leadtek">
            <a:extLst>
              <a:ext uri="{FF2B5EF4-FFF2-40B4-BE49-F238E27FC236}">
                <a16:creationId xmlns:a16="http://schemas.microsoft.com/office/drawing/2014/main" id="{0822D50D-C05C-41B9-9534-0C436F3939C7}"/>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9779" b="89668" l="22125" r="77750">
                        <a14:foregroundMark x1="24125" y1="63653" x2="24125" y2="63653"/>
                        <a14:foregroundMark x1="24125" y1="61255" x2="24125" y2="61255"/>
                        <a14:foregroundMark x1="22125" y1="62362" x2="22125" y2="62362"/>
                        <a14:foregroundMark x1="22625" y1="65498" x2="22625" y2="65498"/>
                        <a14:foregroundMark x1="77750" y1="28229" x2="77500" y2="28229"/>
                      </a14:backgroundRemoval>
                    </a14:imgEffect>
                  </a14:imgLayer>
                </a14:imgProps>
              </a:ext>
              <a:ext uri="{28A0092B-C50C-407E-A947-70E740481C1C}">
                <a14:useLocalDpi xmlns:a14="http://schemas.microsoft.com/office/drawing/2010/main" val="0"/>
              </a:ext>
            </a:extLst>
          </a:blip>
          <a:srcRect l="17762" r="18247"/>
          <a:stretch/>
        </p:blipFill>
        <p:spPr bwMode="auto">
          <a:xfrm rot="537804">
            <a:off x="8224699" y="2917195"/>
            <a:ext cx="3405652" cy="3605707"/>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方塊 9">
            <a:extLst>
              <a:ext uri="{FF2B5EF4-FFF2-40B4-BE49-F238E27FC236}">
                <a16:creationId xmlns:a16="http://schemas.microsoft.com/office/drawing/2014/main" id="{73EEC37F-5F8F-ABE6-814D-BA1723C279AC}"/>
              </a:ext>
            </a:extLst>
          </p:cNvPr>
          <p:cNvSpPr txBox="1"/>
          <p:nvPr/>
        </p:nvSpPr>
        <p:spPr>
          <a:xfrm>
            <a:off x="8966406" y="3053695"/>
            <a:ext cx="1724736" cy="307777"/>
          </a:xfrm>
          <a:prstGeom prst="rect">
            <a:avLst/>
          </a:prstGeom>
          <a:noFill/>
        </p:spPr>
        <p:txBody>
          <a:bodyPr wrap="square">
            <a:spAutoFit/>
          </a:bodyPr>
          <a:lstStyle/>
          <a:p>
            <a:r>
              <a:rPr lang="en-US" altLang="zh-TW" sz="1400" dirty="0">
                <a:solidFill>
                  <a:schemeClr val="bg1"/>
                </a:solidFill>
                <a:latin typeface="Times New Roman" panose="02020603050405020304" pitchFamily="18" charset="0"/>
                <a:cs typeface="Times New Roman" panose="02020603050405020304" pitchFamily="18" charset="0"/>
              </a:rPr>
              <a:t>NVIDIA A100 GPU </a:t>
            </a:r>
            <a:endParaRPr lang="zh-TW" altLang="en-US" sz="1400" dirty="0">
              <a:solidFill>
                <a:schemeClr val="bg1"/>
              </a:solidFill>
            </a:endParaRPr>
          </a:p>
        </p:txBody>
      </p:sp>
      <p:sp>
        <p:nvSpPr>
          <p:cNvPr id="2" name="矩形 1">
            <a:extLst>
              <a:ext uri="{FF2B5EF4-FFF2-40B4-BE49-F238E27FC236}">
                <a16:creationId xmlns:a16="http://schemas.microsoft.com/office/drawing/2014/main" id="{2AA33056-BF44-F53E-9D42-70027EF0FAB0}"/>
              </a:ext>
            </a:extLst>
          </p:cNvPr>
          <p:cNvSpPr/>
          <p:nvPr/>
        </p:nvSpPr>
        <p:spPr>
          <a:xfrm>
            <a:off x="484450" y="260392"/>
            <a:ext cx="187725" cy="39534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8371306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0B530697-E4B2-4B88-9F0A-3895C0C13729}"/>
              </a:ext>
            </a:extLst>
          </p:cNvPr>
          <p:cNvSpPr/>
          <p:nvPr/>
        </p:nvSpPr>
        <p:spPr>
          <a:xfrm>
            <a:off x="4024110" y="0"/>
            <a:ext cx="3899991" cy="636329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字方塊 5">
            <a:extLst>
              <a:ext uri="{FF2B5EF4-FFF2-40B4-BE49-F238E27FC236}">
                <a16:creationId xmlns:a16="http://schemas.microsoft.com/office/drawing/2014/main" id="{FCB9632F-2454-4B90-B708-6E5A6E6A821B}"/>
              </a:ext>
            </a:extLst>
          </p:cNvPr>
          <p:cNvSpPr txBox="1"/>
          <p:nvPr/>
        </p:nvSpPr>
        <p:spPr>
          <a:xfrm>
            <a:off x="709944" y="227232"/>
            <a:ext cx="6113156" cy="461665"/>
          </a:xfrm>
          <a:prstGeom prst="rect">
            <a:avLst/>
          </a:prstGeom>
          <a:noFill/>
        </p:spPr>
        <p:txBody>
          <a:bodyPr wrap="square">
            <a:spAutoFit/>
          </a:bodyPr>
          <a:lstStyle/>
          <a:p>
            <a:r>
              <a:rPr lang="en-US" altLang="zh-TW" sz="2400" b="1" i="0" dirty="0">
                <a:effectLst/>
                <a:latin typeface="Times New Roman" panose="02020603050405020304" pitchFamily="18" charset="0"/>
                <a:cs typeface="Times New Roman" panose="02020603050405020304" pitchFamily="18" charset="0"/>
              </a:rPr>
              <a:t>NVIDIA H100 GPU Key Feature</a:t>
            </a:r>
            <a:endParaRPr lang="zh-TW" altLang="en-US" sz="2400" b="1" dirty="0">
              <a:latin typeface="Times New Roman" panose="02020603050405020304" pitchFamily="18" charset="0"/>
              <a:cs typeface="Times New Roman" panose="02020603050405020304" pitchFamily="18" charset="0"/>
            </a:endParaRPr>
          </a:p>
        </p:txBody>
      </p:sp>
      <p:pic>
        <p:nvPicPr>
          <p:cNvPr id="13" name="圖片 12">
            <a:extLst>
              <a:ext uri="{FF2B5EF4-FFF2-40B4-BE49-F238E27FC236}">
                <a16:creationId xmlns:a16="http://schemas.microsoft.com/office/drawing/2014/main" id="{597515AC-46F8-473F-B3BD-12324156723B}"/>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8427" b="82959" l="3750" r="96875">
                        <a14:foregroundMark x1="8229" y1="14794" x2="69792" y2="51498"/>
                        <a14:foregroundMark x1="82708" y1="31086" x2="82292" y2="63858"/>
                        <a14:foregroundMark x1="9896" y1="12921" x2="9896" y2="12921"/>
                        <a14:foregroundMark x1="9896" y1="8801" x2="9896" y2="8801"/>
                        <a14:foregroundMark x1="8750" y1="9363" x2="3958" y2="79213"/>
                        <a14:foregroundMark x1="6458" y1="78839" x2="79375" y2="83146"/>
                        <a14:foregroundMark x1="79375" y1="83146" x2="90417" y2="78652"/>
                        <a14:foregroundMark x1="94271" y1="15356" x2="93021" y2="80150"/>
                        <a14:foregroundMark x1="36458" y1="10861" x2="49896" y2="10861"/>
                        <a14:foregroundMark x1="49896" y1="10861" x2="61875" y2="10300"/>
                        <a14:foregroundMark x1="96875" y1="76592" x2="96875" y2="76592"/>
                        <a14:foregroundMark x1="86875" y1="17228" x2="81667" y2="20787"/>
                      </a14:backgroundRemoval>
                    </a14:imgEffect>
                  </a14:imgLayer>
                </a14:imgProps>
              </a:ext>
            </a:extLst>
          </a:blip>
          <a:srcRect b="13254"/>
          <a:stretch/>
        </p:blipFill>
        <p:spPr>
          <a:xfrm>
            <a:off x="4311729" y="2446298"/>
            <a:ext cx="3336356" cy="1753280"/>
          </a:xfrm>
          <a:prstGeom prst="rect">
            <a:avLst/>
          </a:prstGeom>
        </p:spPr>
      </p:pic>
      <p:grpSp>
        <p:nvGrpSpPr>
          <p:cNvPr id="9" name="组合 48">
            <a:extLst>
              <a:ext uri="{FF2B5EF4-FFF2-40B4-BE49-F238E27FC236}">
                <a16:creationId xmlns:a16="http://schemas.microsoft.com/office/drawing/2014/main" id="{97722CB9-D4ED-44D7-9DCB-51440B798B17}"/>
              </a:ext>
            </a:extLst>
          </p:cNvPr>
          <p:cNvGrpSpPr/>
          <p:nvPr/>
        </p:nvGrpSpPr>
        <p:grpSpPr>
          <a:xfrm>
            <a:off x="3691281" y="1979230"/>
            <a:ext cx="576083" cy="576083"/>
            <a:chOff x="31503" y="2501191"/>
            <a:chExt cx="841204" cy="841204"/>
          </a:xfrm>
        </p:grpSpPr>
        <p:sp>
          <p:nvSpPr>
            <p:cNvPr id="11" name="椭圆 50">
              <a:extLst>
                <a:ext uri="{FF2B5EF4-FFF2-40B4-BE49-F238E27FC236}">
                  <a16:creationId xmlns:a16="http://schemas.microsoft.com/office/drawing/2014/main" id="{CB9306DA-EBD1-4CAA-BDE1-10065C12C6D3}"/>
                </a:ext>
              </a:extLst>
            </p:cNvPr>
            <p:cNvSpPr/>
            <p:nvPr/>
          </p:nvSpPr>
          <p:spPr>
            <a:xfrm>
              <a:off x="31503" y="2501191"/>
              <a:ext cx="841204" cy="841204"/>
            </a:xfrm>
            <a:prstGeom prst="ellipse">
              <a:avLst/>
            </a:prstGeom>
            <a:solidFill>
              <a:schemeClr val="accent6">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2" name="Google Shape;1002;p32">
              <a:extLst>
                <a:ext uri="{FF2B5EF4-FFF2-40B4-BE49-F238E27FC236}">
                  <a16:creationId xmlns:a16="http://schemas.microsoft.com/office/drawing/2014/main" id="{A9DABB2A-02FF-4195-9CDA-F075BCF62B4A}"/>
                </a:ext>
              </a:extLst>
            </p:cNvPr>
            <p:cNvGrpSpPr/>
            <p:nvPr/>
          </p:nvGrpSpPr>
          <p:grpSpPr>
            <a:xfrm>
              <a:off x="315826" y="2762469"/>
              <a:ext cx="272557" cy="318646"/>
              <a:chOff x="-48237000" y="2342650"/>
              <a:chExt cx="256800" cy="300225"/>
            </a:xfrm>
            <a:solidFill>
              <a:schemeClr val="bg1"/>
            </a:solidFill>
          </p:grpSpPr>
          <p:sp>
            <p:nvSpPr>
              <p:cNvPr id="14" name="Google Shape;1003;p32">
                <a:extLst>
                  <a:ext uri="{FF2B5EF4-FFF2-40B4-BE49-F238E27FC236}">
                    <a16:creationId xmlns:a16="http://schemas.microsoft.com/office/drawing/2014/main" id="{01174A62-65C0-4B76-960E-2C0A312E3B50}"/>
                  </a:ext>
                </a:extLst>
              </p:cNvPr>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15" name="Google Shape;1004;p32">
                <a:extLst>
                  <a:ext uri="{FF2B5EF4-FFF2-40B4-BE49-F238E27FC236}">
                    <a16:creationId xmlns:a16="http://schemas.microsoft.com/office/drawing/2014/main" id="{A30A901C-5335-4F7F-9C5C-B0C89286B1D0}"/>
                  </a:ext>
                </a:extLst>
              </p:cNvPr>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16" name="Google Shape;1005;p32">
                <a:extLst>
                  <a:ext uri="{FF2B5EF4-FFF2-40B4-BE49-F238E27FC236}">
                    <a16:creationId xmlns:a16="http://schemas.microsoft.com/office/drawing/2014/main" id="{5C0CEFA0-C1EF-4319-8EC2-97B0325F3EC2}"/>
                  </a:ext>
                </a:extLst>
              </p:cNvPr>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grpSp>
      </p:grpSp>
      <p:grpSp>
        <p:nvGrpSpPr>
          <p:cNvPr id="17" name="组合 58">
            <a:extLst>
              <a:ext uri="{FF2B5EF4-FFF2-40B4-BE49-F238E27FC236}">
                <a16:creationId xmlns:a16="http://schemas.microsoft.com/office/drawing/2014/main" id="{47684607-D579-4738-96C1-426539BA31C7}"/>
              </a:ext>
            </a:extLst>
          </p:cNvPr>
          <p:cNvGrpSpPr/>
          <p:nvPr/>
        </p:nvGrpSpPr>
        <p:grpSpPr>
          <a:xfrm>
            <a:off x="3697597" y="3317703"/>
            <a:ext cx="576083" cy="576083"/>
            <a:chOff x="3143350" y="2501190"/>
            <a:chExt cx="841204" cy="841204"/>
          </a:xfrm>
        </p:grpSpPr>
        <p:sp>
          <p:nvSpPr>
            <p:cNvPr id="18" name="椭圆 59">
              <a:extLst>
                <a:ext uri="{FF2B5EF4-FFF2-40B4-BE49-F238E27FC236}">
                  <a16:creationId xmlns:a16="http://schemas.microsoft.com/office/drawing/2014/main" id="{22C3ACD5-9A8E-43A1-AC90-22199D395E0A}"/>
                </a:ext>
              </a:extLst>
            </p:cNvPr>
            <p:cNvSpPr/>
            <p:nvPr/>
          </p:nvSpPr>
          <p:spPr>
            <a:xfrm>
              <a:off x="3143350" y="2501190"/>
              <a:ext cx="841204" cy="841204"/>
            </a:xfrm>
            <a:prstGeom prst="ellipse">
              <a:avLst/>
            </a:prstGeom>
            <a:solidFill>
              <a:schemeClr val="accent6">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9" name="Google Shape;973;p32">
              <a:extLst>
                <a:ext uri="{FF2B5EF4-FFF2-40B4-BE49-F238E27FC236}">
                  <a16:creationId xmlns:a16="http://schemas.microsoft.com/office/drawing/2014/main" id="{05DAB757-98F1-4146-A378-3EC1782EE64A}"/>
                </a:ext>
              </a:extLst>
            </p:cNvPr>
            <p:cNvSpPr/>
            <p:nvPr/>
          </p:nvSpPr>
          <p:spPr>
            <a:xfrm>
              <a:off x="3446186" y="2786169"/>
              <a:ext cx="312366" cy="310740"/>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chemeClr val="bg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grpSp>
      <p:grpSp>
        <p:nvGrpSpPr>
          <p:cNvPr id="20" name="组合 88">
            <a:extLst>
              <a:ext uri="{FF2B5EF4-FFF2-40B4-BE49-F238E27FC236}">
                <a16:creationId xmlns:a16="http://schemas.microsoft.com/office/drawing/2014/main" id="{6AB11720-9C91-4AC0-B327-F388F76D769C}"/>
              </a:ext>
            </a:extLst>
          </p:cNvPr>
          <p:cNvGrpSpPr/>
          <p:nvPr/>
        </p:nvGrpSpPr>
        <p:grpSpPr>
          <a:xfrm>
            <a:off x="3691281" y="4573981"/>
            <a:ext cx="576083" cy="576083"/>
            <a:chOff x="1579165" y="875675"/>
            <a:chExt cx="841204" cy="841204"/>
          </a:xfrm>
        </p:grpSpPr>
        <p:sp>
          <p:nvSpPr>
            <p:cNvPr id="21" name="椭圆 89">
              <a:extLst>
                <a:ext uri="{FF2B5EF4-FFF2-40B4-BE49-F238E27FC236}">
                  <a16:creationId xmlns:a16="http://schemas.microsoft.com/office/drawing/2014/main" id="{7205FC26-3F58-431B-9939-F95D29603330}"/>
                </a:ext>
              </a:extLst>
            </p:cNvPr>
            <p:cNvSpPr/>
            <p:nvPr/>
          </p:nvSpPr>
          <p:spPr>
            <a:xfrm>
              <a:off x="1579165" y="875675"/>
              <a:ext cx="841204" cy="841204"/>
            </a:xfrm>
            <a:prstGeom prst="ellipse">
              <a:avLst/>
            </a:prstGeom>
            <a:solidFill>
              <a:schemeClr val="accent6">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22" name="Google Shape;982;p32">
              <a:extLst>
                <a:ext uri="{FF2B5EF4-FFF2-40B4-BE49-F238E27FC236}">
                  <a16:creationId xmlns:a16="http://schemas.microsoft.com/office/drawing/2014/main" id="{85EE9BB3-1D78-4B19-8AB3-A669E07DAF1F}"/>
                </a:ext>
              </a:extLst>
            </p:cNvPr>
            <p:cNvGrpSpPr/>
            <p:nvPr/>
          </p:nvGrpSpPr>
          <p:grpSpPr>
            <a:xfrm>
              <a:off x="1867927" y="1130205"/>
              <a:ext cx="316947" cy="314385"/>
              <a:chOff x="-31166825" y="1939524"/>
              <a:chExt cx="293800" cy="291425"/>
            </a:xfrm>
            <a:solidFill>
              <a:schemeClr val="bg1"/>
            </a:solidFill>
          </p:grpSpPr>
          <p:sp>
            <p:nvSpPr>
              <p:cNvPr id="23" name="Google Shape;983;p32">
                <a:extLst>
                  <a:ext uri="{FF2B5EF4-FFF2-40B4-BE49-F238E27FC236}">
                    <a16:creationId xmlns:a16="http://schemas.microsoft.com/office/drawing/2014/main" id="{1DF1CD92-DBEC-4DB4-85E0-52B2E1E69EB4}"/>
                  </a:ext>
                </a:extLst>
              </p:cNvPr>
              <p:cNvSpPr/>
              <p:nvPr/>
            </p:nvSpPr>
            <p:spPr>
              <a:xfrm>
                <a:off x="-31166825" y="1939524"/>
                <a:ext cx="224500" cy="291425"/>
              </a:xfrm>
              <a:custGeom>
                <a:avLst/>
                <a:gdLst/>
                <a:ahLst/>
                <a:cxnLst/>
                <a:rect l="l" t="t" r="r" b="b"/>
                <a:pathLst>
                  <a:path w="8980" h="11657" extrusionOk="0">
                    <a:moveTo>
                      <a:pt x="5892" y="662"/>
                    </a:moveTo>
                    <a:cubicBezTo>
                      <a:pt x="6081" y="662"/>
                      <a:pt x="6239" y="819"/>
                      <a:pt x="6239" y="1040"/>
                    </a:cubicBezTo>
                    <a:lnTo>
                      <a:pt x="6239" y="1386"/>
                    </a:lnTo>
                    <a:lnTo>
                      <a:pt x="2805" y="1386"/>
                    </a:lnTo>
                    <a:lnTo>
                      <a:pt x="2805" y="1040"/>
                    </a:lnTo>
                    <a:cubicBezTo>
                      <a:pt x="2805" y="819"/>
                      <a:pt x="2962" y="662"/>
                      <a:pt x="3120" y="662"/>
                    </a:cubicBezTo>
                    <a:close/>
                    <a:moveTo>
                      <a:pt x="8035" y="1323"/>
                    </a:moveTo>
                    <a:cubicBezTo>
                      <a:pt x="8255" y="1323"/>
                      <a:pt x="8413" y="1512"/>
                      <a:pt x="8413" y="1701"/>
                    </a:cubicBezTo>
                    <a:lnTo>
                      <a:pt x="8413" y="10617"/>
                    </a:lnTo>
                    <a:cubicBezTo>
                      <a:pt x="8413" y="10838"/>
                      <a:pt x="8255" y="10995"/>
                      <a:pt x="8035" y="10995"/>
                    </a:cubicBezTo>
                    <a:lnTo>
                      <a:pt x="1166" y="10995"/>
                    </a:lnTo>
                    <a:cubicBezTo>
                      <a:pt x="946" y="10995"/>
                      <a:pt x="788" y="10838"/>
                      <a:pt x="788" y="10617"/>
                    </a:cubicBezTo>
                    <a:lnTo>
                      <a:pt x="788" y="1701"/>
                    </a:lnTo>
                    <a:lnTo>
                      <a:pt x="757" y="1701"/>
                    </a:lnTo>
                    <a:cubicBezTo>
                      <a:pt x="757" y="1512"/>
                      <a:pt x="914" y="1323"/>
                      <a:pt x="1103" y="1323"/>
                    </a:cubicBezTo>
                    <a:lnTo>
                      <a:pt x="2143" y="1323"/>
                    </a:lnTo>
                    <a:lnTo>
                      <a:pt x="2143" y="1701"/>
                    </a:lnTo>
                    <a:cubicBezTo>
                      <a:pt x="2143" y="1890"/>
                      <a:pt x="2301" y="2048"/>
                      <a:pt x="2490" y="2048"/>
                    </a:cubicBezTo>
                    <a:lnTo>
                      <a:pt x="6617" y="2048"/>
                    </a:lnTo>
                    <a:cubicBezTo>
                      <a:pt x="6837" y="2048"/>
                      <a:pt x="6995" y="1890"/>
                      <a:pt x="6995" y="1701"/>
                    </a:cubicBezTo>
                    <a:lnTo>
                      <a:pt x="6995" y="1323"/>
                    </a:lnTo>
                    <a:close/>
                    <a:moveTo>
                      <a:pt x="3120" y="0"/>
                    </a:moveTo>
                    <a:cubicBezTo>
                      <a:pt x="2679" y="0"/>
                      <a:pt x="2301" y="284"/>
                      <a:pt x="2143" y="662"/>
                    </a:cubicBezTo>
                    <a:lnTo>
                      <a:pt x="1040" y="662"/>
                    </a:lnTo>
                    <a:cubicBezTo>
                      <a:pt x="473" y="662"/>
                      <a:pt x="1" y="1134"/>
                      <a:pt x="1" y="1701"/>
                    </a:cubicBezTo>
                    <a:lnTo>
                      <a:pt x="1" y="10649"/>
                    </a:lnTo>
                    <a:cubicBezTo>
                      <a:pt x="64" y="11216"/>
                      <a:pt x="536" y="11657"/>
                      <a:pt x="1072" y="11657"/>
                    </a:cubicBezTo>
                    <a:lnTo>
                      <a:pt x="7971" y="11657"/>
                    </a:lnTo>
                    <a:cubicBezTo>
                      <a:pt x="8507" y="11657"/>
                      <a:pt x="8980" y="11184"/>
                      <a:pt x="8980" y="10649"/>
                    </a:cubicBezTo>
                    <a:lnTo>
                      <a:pt x="8980" y="1701"/>
                    </a:lnTo>
                    <a:cubicBezTo>
                      <a:pt x="8980" y="1134"/>
                      <a:pt x="8507" y="662"/>
                      <a:pt x="7971" y="662"/>
                    </a:cubicBezTo>
                    <a:lnTo>
                      <a:pt x="6869" y="662"/>
                    </a:lnTo>
                    <a:cubicBezTo>
                      <a:pt x="6711" y="284"/>
                      <a:pt x="6365" y="0"/>
                      <a:pt x="5892"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24" name="Google Shape;984;p32">
                <a:extLst>
                  <a:ext uri="{FF2B5EF4-FFF2-40B4-BE49-F238E27FC236}">
                    <a16:creationId xmlns:a16="http://schemas.microsoft.com/office/drawing/2014/main" id="{385398B0-CC5E-4A80-AC4A-A791385CCB1B}"/>
                  </a:ext>
                </a:extLst>
              </p:cNvPr>
              <p:cNvSpPr/>
              <p:nvPr/>
            </p:nvSpPr>
            <p:spPr>
              <a:xfrm>
                <a:off x="-31131375" y="2145075"/>
                <a:ext cx="52800" cy="52800"/>
              </a:xfrm>
              <a:custGeom>
                <a:avLst/>
                <a:gdLst/>
                <a:ahLst/>
                <a:cxnLst/>
                <a:rect l="l" t="t" r="r" b="b"/>
                <a:pathLst>
                  <a:path w="2112" h="2112" extrusionOk="0">
                    <a:moveTo>
                      <a:pt x="1355" y="726"/>
                    </a:moveTo>
                    <a:lnTo>
                      <a:pt x="1355" y="1387"/>
                    </a:lnTo>
                    <a:lnTo>
                      <a:pt x="694" y="1387"/>
                    </a:lnTo>
                    <a:lnTo>
                      <a:pt x="694" y="726"/>
                    </a:lnTo>
                    <a:close/>
                    <a:moveTo>
                      <a:pt x="379" y="1"/>
                    </a:moveTo>
                    <a:cubicBezTo>
                      <a:pt x="158" y="1"/>
                      <a:pt x="0" y="158"/>
                      <a:pt x="0" y="379"/>
                    </a:cubicBezTo>
                    <a:lnTo>
                      <a:pt x="0" y="1734"/>
                    </a:lnTo>
                    <a:cubicBezTo>
                      <a:pt x="0" y="1954"/>
                      <a:pt x="158" y="2112"/>
                      <a:pt x="379" y="2112"/>
                    </a:cubicBezTo>
                    <a:lnTo>
                      <a:pt x="1733" y="2112"/>
                    </a:lnTo>
                    <a:cubicBezTo>
                      <a:pt x="1954" y="2112"/>
                      <a:pt x="2111" y="1954"/>
                      <a:pt x="2111" y="1734"/>
                    </a:cubicBezTo>
                    <a:lnTo>
                      <a:pt x="2111" y="379"/>
                    </a:lnTo>
                    <a:cubicBezTo>
                      <a:pt x="2111" y="158"/>
                      <a:pt x="1954" y="1"/>
                      <a:pt x="1733"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25" name="Google Shape;985;p32">
                <a:extLst>
                  <a:ext uri="{FF2B5EF4-FFF2-40B4-BE49-F238E27FC236}">
                    <a16:creationId xmlns:a16="http://schemas.microsoft.com/office/drawing/2014/main" id="{040C7DF3-0CC5-43B8-9542-E94CC2CE871B}"/>
                  </a:ext>
                </a:extLst>
              </p:cNvPr>
              <p:cNvSpPr/>
              <p:nvPr/>
            </p:nvSpPr>
            <p:spPr>
              <a:xfrm>
                <a:off x="-31131375" y="2076550"/>
                <a:ext cx="52800" cy="52025"/>
              </a:xfrm>
              <a:custGeom>
                <a:avLst/>
                <a:gdLst/>
                <a:ahLst/>
                <a:cxnLst/>
                <a:rect l="l" t="t" r="r" b="b"/>
                <a:pathLst>
                  <a:path w="2112" h="2081" extrusionOk="0">
                    <a:moveTo>
                      <a:pt x="1355" y="694"/>
                    </a:moveTo>
                    <a:lnTo>
                      <a:pt x="1355" y="1356"/>
                    </a:lnTo>
                    <a:lnTo>
                      <a:pt x="694" y="1356"/>
                    </a:lnTo>
                    <a:lnTo>
                      <a:pt x="694" y="694"/>
                    </a:lnTo>
                    <a:close/>
                    <a:moveTo>
                      <a:pt x="379" y="1"/>
                    </a:moveTo>
                    <a:cubicBezTo>
                      <a:pt x="158" y="1"/>
                      <a:pt x="0" y="159"/>
                      <a:pt x="0" y="348"/>
                    </a:cubicBezTo>
                    <a:lnTo>
                      <a:pt x="0" y="1734"/>
                    </a:lnTo>
                    <a:cubicBezTo>
                      <a:pt x="0" y="1923"/>
                      <a:pt x="158" y="2080"/>
                      <a:pt x="379" y="2080"/>
                    </a:cubicBezTo>
                    <a:lnTo>
                      <a:pt x="1733" y="2080"/>
                    </a:lnTo>
                    <a:cubicBezTo>
                      <a:pt x="1954" y="2080"/>
                      <a:pt x="2111" y="1923"/>
                      <a:pt x="2111" y="1734"/>
                    </a:cubicBezTo>
                    <a:lnTo>
                      <a:pt x="2111" y="348"/>
                    </a:lnTo>
                    <a:cubicBezTo>
                      <a:pt x="2111" y="159"/>
                      <a:pt x="1954" y="1"/>
                      <a:pt x="1733"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26" name="Google Shape;986;p32">
                <a:extLst>
                  <a:ext uri="{FF2B5EF4-FFF2-40B4-BE49-F238E27FC236}">
                    <a16:creationId xmlns:a16="http://schemas.microsoft.com/office/drawing/2014/main" id="{300A6DB6-68E5-479B-B1CD-BE5909C5C8E0}"/>
                  </a:ext>
                </a:extLst>
              </p:cNvPr>
              <p:cNvSpPr/>
              <p:nvPr/>
            </p:nvSpPr>
            <p:spPr>
              <a:xfrm>
                <a:off x="-31131375" y="2007250"/>
                <a:ext cx="52800" cy="52800"/>
              </a:xfrm>
              <a:custGeom>
                <a:avLst/>
                <a:gdLst/>
                <a:ahLst/>
                <a:cxnLst/>
                <a:rect l="l" t="t" r="r" b="b"/>
                <a:pathLst>
                  <a:path w="2112" h="2112" extrusionOk="0">
                    <a:moveTo>
                      <a:pt x="1355" y="725"/>
                    </a:moveTo>
                    <a:lnTo>
                      <a:pt x="1355" y="1387"/>
                    </a:lnTo>
                    <a:lnTo>
                      <a:pt x="694" y="1387"/>
                    </a:lnTo>
                    <a:lnTo>
                      <a:pt x="694" y="725"/>
                    </a:lnTo>
                    <a:close/>
                    <a:moveTo>
                      <a:pt x="379" y="1"/>
                    </a:moveTo>
                    <a:cubicBezTo>
                      <a:pt x="158" y="1"/>
                      <a:pt x="0" y="158"/>
                      <a:pt x="0" y="379"/>
                    </a:cubicBezTo>
                    <a:lnTo>
                      <a:pt x="0" y="1733"/>
                    </a:lnTo>
                    <a:cubicBezTo>
                      <a:pt x="0" y="1954"/>
                      <a:pt x="158" y="2111"/>
                      <a:pt x="379" y="2111"/>
                    </a:cubicBezTo>
                    <a:lnTo>
                      <a:pt x="1733" y="2111"/>
                    </a:lnTo>
                    <a:cubicBezTo>
                      <a:pt x="1954" y="2111"/>
                      <a:pt x="2111" y="1954"/>
                      <a:pt x="2111" y="1733"/>
                    </a:cubicBezTo>
                    <a:lnTo>
                      <a:pt x="2111" y="379"/>
                    </a:lnTo>
                    <a:cubicBezTo>
                      <a:pt x="2111" y="158"/>
                      <a:pt x="1954" y="1"/>
                      <a:pt x="1733"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27" name="Google Shape;987;p32">
                <a:extLst>
                  <a:ext uri="{FF2B5EF4-FFF2-40B4-BE49-F238E27FC236}">
                    <a16:creationId xmlns:a16="http://schemas.microsoft.com/office/drawing/2014/main" id="{D1ADE11B-68D1-40E1-A40B-ABA167C95BC1}"/>
                  </a:ext>
                </a:extLst>
              </p:cNvPr>
              <p:cNvSpPr/>
              <p:nvPr/>
            </p:nvSpPr>
            <p:spPr>
              <a:xfrm>
                <a:off x="-31062075" y="2007250"/>
                <a:ext cx="85875" cy="18150"/>
              </a:xfrm>
              <a:custGeom>
                <a:avLst/>
                <a:gdLst/>
                <a:ahLst/>
                <a:cxnLst/>
                <a:rect l="l" t="t" r="r" b="b"/>
                <a:pathLst>
                  <a:path w="3435" h="726" extrusionOk="0">
                    <a:moveTo>
                      <a:pt x="347" y="1"/>
                    </a:moveTo>
                    <a:cubicBezTo>
                      <a:pt x="158" y="1"/>
                      <a:pt x="1" y="158"/>
                      <a:pt x="1" y="379"/>
                    </a:cubicBezTo>
                    <a:cubicBezTo>
                      <a:pt x="1" y="568"/>
                      <a:pt x="158" y="725"/>
                      <a:pt x="347" y="725"/>
                    </a:cubicBezTo>
                    <a:lnTo>
                      <a:pt x="3057" y="725"/>
                    </a:lnTo>
                    <a:cubicBezTo>
                      <a:pt x="3277" y="725"/>
                      <a:pt x="3435" y="568"/>
                      <a:pt x="3435" y="379"/>
                    </a:cubicBezTo>
                    <a:cubicBezTo>
                      <a:pt x="3435" y="158"/>
                      <a:pt x="3277" y="1"/>
                      <a:pt x="305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28" name="Google Shape;988;p32">
                <a:extLst>
                  <a:ext uri="{FF2B5EF4-FFF2-40B4-BE49-F238E27FC236}">
                    <a16:creationId xmlns:a16="http://schemas.microsoft.com/office/drawing/2014/main" id="{D6F09837-7B89-4CDB-BA35-9F328DE0FE66}"/>
                  </a:ext>
                </a:extLst>
              </p:cNvPr>
              <p:cNvSpPr/>
              <p:nvPr/>
            </p:nvSpPr>
            <p:spPr>
              <a:xfrm>
                <a:off x="-31062075" y="2041900"/>
                <a:ext cx="52025" cy="18150"/>
              </a:xfrm>
              <a:custGeom>
                <a:avLst/>
                <a:gdLst/>
                <a:ahLst/>
                <a:cxnLst/>
                <a:rect l="l" t="t" r="r" b="b"/>
                <a:pathLst>
                  <a:path w="2081" h="726" extrusionOk="0">
                    <a:moveTo>
                      <a:pt x="347" y="1"/>
                    </a:moveTo>
                    <a:cubicBezTo>
                      <a:pt x="158" y="1"/>
                      <a:pt x="1" y="158"/>
                      <a:pt x="1" y="347"/>
                    </a:cubicBezTo>
                    <a:cubicBezTo>
                      <a:pt x="1" y="568"/>
                      <a:pt x="158" y="725"/>
                      <a:pt x="347" y="725"/>
                    </a:cubicBezTo>
                    <a:lnTo>
                      <a:pt x="1734" y="725"/>
                    </a:lnTo>
                    <a:cubicBezTo>
                      <a:pt x="1923" y="725"/>
                      <a:pt x="2080" y="568"/>
                      <a:pt x="2080" y="347"/>
                    </a:cubicBezTo>
                    <a:cubicBezTo>
                      <a:pt x="2080" y="158"/>
                      <a:pt x="1923" y="1"/>
                      <a:pt x="1734"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29" name="Google Shape;989;p32">
                <a:extLst>
                  <a:ext uri="{FF2B5EF4-FFF2-40B4-BE49-F238E27FC236}">
                    <a16:creationId xmlns:a16="http://schemas.microsoft.com/office/drawing/2014/main" id="{0CD68D8D-A937-48F3-A648-1F9DD5668513}"/>
                  </a:ext>
                </a:extLst>
              </p:cNvPr>
              <p:cNvSpPr/>
              <p:nvPr/>
            </p:nvSpPr>
            <p:spPr>
              <a:xfrm>
                <a:off x="-31062075" y="2076550"/>
                <a:ext cx="85875" cy="17375"/>
              </a:xfrm>
              <a:custGeom>
                <a:avLst/>
                <a:gdLst/>
                <a:ahLst/>
                <a:cxnLst/>
                <a:rect l="l" t="t" r="r" b="b"/>
                <a:pathLst>
                  <a:path w="3435" h="695" extrusionOk="0">
                    <a:moveTo>
                      <a:pt x="347" y="1"/>
                    </a:moveTo>
                    <a:cubicBezTo>
                      <a:pt x="158" y="1"/>
                      <a:pt x="1" y="159"/>
                      <a:pt x="1" y="348"/>
                    </a:cubicBezTo>
                    <a:cubicBezTo>
                      <a:pt x="1" y="537"/>
                      <a:pt x="158" y="694"/>
                      <a:pt x="347" y="694"/>
                    </a:cubicBezTo>
                    <a:lnTo>
                      <a:pt x="3057" y="694"/>
                    </a:lnTo>
                    <a:cubicBezTo>
                      <a:pt x="3277" y="694"/>
                      <a:pt x="3435" y="537"/>
                      <a:pt x="3435" y="348"/>
                    </a:cubicBezTo>
                    <a:cubicBezTo>
                      <a:pt x="3435" y="159"/>
                      <a:pt x="3277" y="1"/>
                      <a:pt x="305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30" name="Google Shape;990;p32">
                <a:extLst>
                  <a:ext uri="{FF2B5EF4-FFF2-40B4-BE49-F238E27FC236}">
                    <a16:creationId xmlns:a16="http://schemas.microsoft.com/office/drawing/2014/main" id="{F34887FC-F5F9-42B4-ACD5-76C347A65070}"/>
                  </a:ext>
                </a:extLst>
              </p:cNvPr>
              <p:cNvSpPr/>
              <p:nvPr/>
            </p:nvSpPr>
            <p:spPr>
              <a:xfrm>
                <a:off x="-31062075" y="2110425"/>
                <a:ext cx="52025" cy="18150"/>
              </a:xfrm>
              <a:custGeom>
                <a:avLst/>
                <a:gdLst/>
                <a:ahLst/>
                <a:cxnLst/>
                <a:rect l="l" t="t" r="r" b="b"/>
                <a:pathLst>
                  <a:path w="2081" h="726" extrusionOk="0">
                    <a:moveTo>
                      <a:pt x="347" y="1"/>
                    </a:moveTo>
                    <a:cubicBezTo>
                      <a:pt x="158" y="1"/>
                      <a:pt x="1" y="190"/>
                      <a:pt x="1" y="379"/>
                    </a:cubicBezTo>
                    <a:cubicBezTo>
                      <a:pt x="1" y="568"/>
                      <a:pt x="158" y="725"/>
                      <a:pt x="347" y="725"/>
                    </a:cubicBezTo>
                    <a:lnTo>
                      <a:pt x="1734" y="725"/>
                    </a:lnTo>
                    <a:cubicBezTo>
                      <a:pt x="1923" y="725"/>
                      <a:pt x="2080" y="568"/>
                      <a:pt x="2080" y="379"/>
                    </a:cubicBezTo>
                    <a:cubicBezTo>
                      <a:pt x="2080" y="190"/>
                      <a:pt x="1923" y="1"/>
                      <a:pt x="1734"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31" name="Google Shape;991;p32">
                <a:extLst>
                  <a:ext uri="{FF2B5EF4-FFF2-40B4-BE49-F238E27FC236}">
                    <a16:creationId xmlns:a16="http://schemas.microsoft.com/office/drawing/2014/main" id="{F9357A5D-AE5B-41A0-A34A-D9BAFC6486DF}"/>
                  </a:ext>
                </a:extLst>
              </p:cNvPr>
              <p:cNvSpPr/>
              <p:nvPr/>
            </p:nvSpPr>
            <p:spPr>
              <a:xfrm>
                <a:off x="-31062075" y="2145075"/>
                <a:ext cx="85875" cy="18150"/>
              </a:xfrm>
              <a:custGeom>
                <a:avLst/>
                <a:gdLst/>
                <a:ahLst/>
                <a:cxnLst/>
                <a:rect l="l" t="t" r="r" b="b"/>
                <a:pathLst>
                  <a:path w="3435" h="726" extrusionOk="0">
                    <a:moveTo>
                      <a:pt x="347" y="1"/>
                    </a:moveTo>
                    <a:cubicBezTo>
                      <a:pt x="158" y="1"/>
                      <a:pt x="1" y="158"/>
                      <a:pt x="1" y="379"/>
                    </a:cubicBezTo>
                    <a:cubicBezTo>
                      <a:pt x="1" y="568"/>
                      <a:pt x="158" y="726"/>
                      <a:pt x="347" y="726"/>
                    </a:cubicBezTo>
                    <a:lnTo>
                      <a:pt x="3057" y="726"/>
                    </a:lnTo>
                    <a:cubicBezTo>
                      <a:pt x="3277" y="726"/>
                      <a:pt x="3435" y="568"/>
                      <a:pt x="3435" y="379"/>
                    </a:cubicBezTo>
                    <a:cubicBezTo>
                      <a:pt x="3435" y="158"/>
                      <a:pt x="3277" y="1"/>
                      <a:pt x="305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32" name="Google Shape;992;p32">
                <a:extLst>
                  <a:ext uri="{FF2B5EF4-FFF2-40B4-BE49-F238E27FC236}">
                    <a16:creationId xmlns:a16="http://schemas.microsoft.com/office/drawing/2014/main" id="{1CB3C33E-5F6C-494B-BC1D-BC10BBE043B0}"/>
                  </a:ext>
                </a:extLst>
              </p:cNvPr>
              <p:cNvSpPr/>
              <p:nvPr/>
            </p:nvSpPr>
            <p:spPr>
              <a:xfrm>
                <a:off x="-31062075" y="2179750"/>
                <a:ext cx="52025" cy="18125"/>
              </a:xfrm>
              <a:custGeom>
                <a:avLst/>
                <a:gdLst/>
                <a:ahLst/>
                <a:cxnLst/>
                <a:rect l="l" t="t" r="r" b="b"/>
                <a:pathLst>
                  <a:path w="2081" h="725" extrusionOk="0">
                    <a:moveTo>
                      <a:pt x="347" y="0"/>
                    </a:moveTo>
                    <a:cubicBezTo>
                      <a:pt x="158" y="0"/>
                      <a:pt x="1" y="158"/>
                      <a:pt x="1" y="347"/>
                    </a:cubicBezTo>
                    <a:cubicBezTo>
                      <a:pt x="1" y="567"/>
                      <a:pt x="158" y="725"/>
                      <a:pt x="347" y="725"/>
                    </a:cubicBezTo>
                    <a:lnTo>
                      <a:pt x="1734" y="725"/>
                    </a:lnTo>
                    <a:cubicBezTo>
                      <a:pt x="1923" y="725"/>
                      <a:pt x="2080" y="567"/>
                      <a:pt x="2080" y="347"/>
                    </a:cubicBezTo>
                    <a:cubicBezTo>
                      <a:pt x="2080" y="158"/>
                      <a:pt x="1923" y="0"/>
                      <a:pt x="1734"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33" name="Google Shape;993;p32">
                <a:extLst>
                  <a:ext uri="{FF2B5EF4-FFF2-40B4-BE49-F238E27FC236}">
                    <a16:creationId xmlns:a16="http://schemas.microsoft.com/office/drawing/2014/main" id="{C732FE8F-1214-4848-9E50-03718B9DE65F}"/>
                  </a:ext>
                </a:extLst>
              </p:cNvPr>
              <p:cNvSpPr/>
              <p:nvPr/>
            </p:nvSpPr>
            <p:spPr>
              <a:xfrm>
                <a:off x="-30924225" y="1974175"/>
                <a:ext cx="51200" cy="240250"/>
              </a:xfrm>
              <a:custGeom>
                <a:avLst/>
                <a:gdLst/>
                <a:ahLst/>
                <a:cxnLst/>
                <a:rect l="l" t="t" r="r" b="b"/>
                <a:pathLst>
                  <a:path w="2048" h="9610" extrusionOk="0">
                    <a:moveTo>
                      <a:pt x="1008" y="662"/>
                    </a:moveTo>
                    <a:cubicBezTo>
                      <a:pt x="1229" y="662"/>
                      <a:pt x="1386" y="819"/>
                      <a:pt x="1386" y="1009"/>
                    </a:cubicBezTo>
                    <a:lnTo>
                      <a:pt x="1386" y="2080"/>
                    </a:lnTo>
                    <a:lnTo>
                      <a:pt x="725" y="2080"/>
                    </a:lnTo>
                    <a:lnTo>
                      <a:pt x="725" y="1009"/>
                    </a:lnTo>
                    <a:lnTo>
                      <a:pt x="662" y="1009"/>
                    </a:lnTo>
                    <a:cubicBezTo>
                      <a:pt x="662" y="819"/>
                      <a:pt x="819" y="662"/>
                      <a:pt x="1008" y="662"/>
                    </a:cubicBezTo>
                    <a:close/>
                    <a:moveTo>
                      <a:pt x="1323" y="2741"/>
                    </a:moveTo>
                    <a:lnTo>
                      <a:pt x="1323" y="6900"/>
                    </a:lnTo>
                    <a:lnTo>
                      <a:pt x="662" y="6900"/>
                    </a:lnTo>
                    <a:lnTo>
                      <a:pt x="662" y="2741"/>
                    </a:lnTo>
                    <a:close/>
                    <a:moveTo>
                      <a:pt x="1260" y="7562"/>
                    </a:moveTo>
                    <a:lnTo>
                      <a:pt x="1008" y="8192"/>
                    </a:lnTo>
                    <a:lnTo>
                      <a:pt x="819" y="7562"/>
                    </a:lnTo>
                    <a:close/>
                    <a:moveTo>
                      <a:pt x="1008" y="0"/>
                    </a:moveTo>
                    <a:cubicBezTo>
                      <a:pt x="473" y="0"/>
                      <a:pt x="0" y="473"/>
                      <a:pt x="0" y="1009"/>
                    </a:cubicBezTo>
                    <a:lnTo>
                      <a:pt x="0" y="7215"/>
                    </a:lnTo>
                    <a:lnTo>
                      <a:pt x="0" y="7309"/>
                    </a:lnTo>
                    <a:lnTo>
                      <a:pt x="662" y="9357"/>
                    </a:lnTo>
                    <a:cubicBezTo>
                      <a:pt x="693" y="9515"/>
                      <a:pt x="819" y="9609"/>
                      <a:pt x="977" y="9609"/>
                    </a:cubicBezTo>
                    <a:cubicBezTo>
                      <a:pt x="1134" y="9609"/>
                      <a:pt x="1260" y="9515"/>
                      <a:pt x="1292" y="9357"/>
                    </a:cubicBezTo>
                    <a:lnTo>
                      <a:pt x="1954" y="7309"/>
                    </a:lnTo>
                    <a:lnTo>
                      <a:pt x="1954" y="7215"/>
                    </a:lnTo>
                    <a:lnTo>
                      <a:pt x="1954" y="1009"/>
                    </a:lnTo>
                    <a:cubicBezTo>
                      <a:pt x="2048" y="441"/>
                      <a:pt x="1576" y="0"/>
                      <a:pt x="1008"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grpSp>
      </p:grpSp>
      <p:grpSp>
        <p:nvGrpSpPr>
          <p:cNvPr id="34" name="组合 48">
            <a:extLst>
              <a:ext uri="{FF2B5EF4-FFF2-40B4-BE49-F238E27FC236}">
                <a16:creationId xmlns:a16="http://schemas.microsoft.com/office/drawing/2014/main" id="{4084A8F8-5BEB-4835-B307-C1D53B3E1EED}"/>
              </a:ext>
            </a:extLst>
          </p:cNvPr>
          <p:cNvGrpSpPr/>
          <p:nvPr/>
        </p:nvGrpSpPr>
        <p:grpSpPr>
          <a:xfrm>
            <a:off x="7581265" y="1397401"/>
            <a:ext cx="576083" cy="576083"/>
            <a:chOff x="31503" y="2501191"/>
            <a:chExt cx="841204" cy="841204"/>
          </a:xfrm>
        </p:grpSpPr>
        <p:sp>
          <p:nvSpPr>
            <p:cNvPr id="35" name="椭圆 50">
              <a:extLst>
                <a:ext uri="{FF2B5EF4-FFF2-40B4-BE49-F238E27FC236}">
                  <a16:creationId xmlns:a16="http://schemas.microsoft.com/office/drawing/2014/main" id="{A69F4A32-F06A-4B7C-94C2-52BF061ADDE4}"/>
                </a:ext>
              </a:extLst>
            </p:cNvPr>
            <p:cNvSpPr/>
            <p:nvPr/>
          </p:nvSpPr>
          <p:spPr>
            <a:xfrm>
              <a:off x="31503" y="2501191"/>
              <a:ext cx="841204" cy="841204"/>
            </a:xfrm>
            <a:prstGeom prst="ellipse">
              <a:avLst/>
            </a:prstGeom>
            <a:solidFill>
              <a:schemeClr val="accent6">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36" name="Google Shape;1002;p32">
              <a:extLst>
                <a:ext uri="{FF2B5EF4-FFF2-40B4-BE49-F238E27FC236}">
                  <a16:creationId xmlns:a16="http://schemas.microsoft.com/office/drawing/2014/main" id="{EDB3D072-8B64-4702-ADBA-87812BB8C38F}"/>
                </a:ext>
              </a:extLst>
            </p:cNvPr>
            <p:cNvGrpSpPr/>
            <p:nvPr/>
          </p:nvGrpSpPr>
          <p:grpSpPr>
            <a:xfrm>
              <a:off x="315826" y="2762469"/>
              <a:ext cx="272557" cy="318646"/>
              <a:chOff x="-48237000" y="2342650"/>
              <a:chExt cx="256800" cy="300225"/>
            </a:xfrm>
            <a:solidFill>
              <a:schemeClr val="bg1"/>
            </a:solidFill>
          </p:grpSpPr>
          <p:sp>
            <p:nvSpPr>
              <p:cNvPr id="37" name="Google Shape;1003;p32">
                <a:extLst>
                  <a:ext uri="{FF2B5EF4-FFF2-40B4-BE49-F238E27FC236}">
                    <a16:creationId xmlns:a16="http://schemas.microsoft.com/office/drawing/2014/main" id="{D15E5B84-3904-4FF0-9F35-21551493D6BE}"/>
                  </a:ext>
                </a:extLst>
              </p:cNvPr>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38" name="Google Shape;1004;p32">
                <a:extLst>
                  <a:ext uri="{FF2B5EF4-FFF2-40B4-BE49-F238E27FC236}">
                    <a16:creationId xmlns:a16="http://schemas.microsoft.com/office/drawing/2014/main" id="{26E248C5-060E-4AFF-B9E2-A11FE1E08538}"/>
                  </a:ext>
                </a:extLst>
              </p:cNvPr>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39" name="Google Shape;1005;p32">
                <a:extLst>
                  <a:ext uri="{FF2B5EF4-FFF2-40B4-BE49-F238E27FC236}">
                    <a16:creationId xmlns:a16="http://schemas.microsoft.com/office/drawing/2014/main" id="{19DD46D1-7B22-4508-8892-42C83C3950A8}"/>
                  </a:ext>
                </a:extLst>
              </p:cNvPr>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grpSp>
      </p:grpSp>
      <p:grpSp>
        <p:nvGrpSpPr>
          <p:cNvPr id="40" name="组合 58">
            <a:extLst>
              <a:ext uri="{FF2B5EF4-FFF2-40B4-BE49-F238E27FC236}">
                <a16:creationId xmlns:a16="http://schemas.microsoft.com/office/drawing/2014/main" id="{BD080A5B-EC81-4AEB-9C6D-FFF6061523B4}"/>
              </a:ext>
            </a:extLst>
          </p:cNvPr>
          <p:cNvGrpSpPr/>
          <p:nvPr/>
        </p:nvGrpSpPr>
        <p:grpSpPr>
          <a:xfrm>
            <a:off x="7635150" y="2770806"/>
            <a:ext cx="576083" cy="576083"/>
            <a:chOff x="3134078" y="2491918"/>
            <a:chExt cx="841204" cy="841204"/>
          </a:xfrm>
        </p:grpSpPr>
        <p:sp>
          <p:nvSpPr>
            <p:cNvPr id="41" name="椭圆 59">
              <a:extLst>
                <a:ext uri="{FF2B5EF4-FFF2-40B4-BE49-F238E27FC236}">
                  <a16:creationId xmlns:a16="http://schemas.microsoft.com/office/drawing/2014/main" id="{57CAB7C7-1F5B-48EC-9567-F4E2578338D7}"/>
                </a:ext>
              </a:extLst>
            </p:cNvPr>
            <p:cNvSpPr/>
            <p:nvPr/>
          </p:nvSpPr>
          <p:spPr>
            <a:xfrm>
              <a:off x="3134078" y="2491918"/>
              <a:ext cx="841204" cy="841204"/>
            </a:xfrm>
            <a:prstGeom prst="ellipse">
              <a:avLst/>
            </a:prstGeom>
            <a:solidFill>
              <a:schemeClr val="accent6">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2" name="Google Shape;973;p32">
              <a:extLst>
                <a:ext uri="{FF2B5EF4-FFF2-40B4-BE49-F238E27FC236}">
                  <a16:creationId xmlns:a16="http://schemas.microsoft.com/office/drawing/2014/main" id="{88C626D9-2B1F-4CA1-AFFD-7E93F7F0155C}"/>
                </a:ext>
              </a:extLst>
            </p:cNvPr>
            <p:cNvSpPr/>
            <p:nvPr/>
          </p:nvSpPr>
          <p:spPr>
            <a:xfrm>
              <a:off x="3446186" y="2786169"/>
              <a:ext cx="312366" cy="310740"/>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chemeClr val="bg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grpSp>
      <p:grpSp>
        <p:nvGrpSpPr>
          <p:cNvPr id="43" name="组合 88">
            <a:extLst>
              <a:ext uri="{FF2B5EF4-FFF2-40B4-BE49-F238E27FC236}">
                <a16:creationId xmlns:a16="http://schemas.microsoft.com/office/drawing/2014/main" id="{6C426FDE-A076-4049-9B58-19D31CB821D2}"/>
              </a:ext>
            </a:extLst>
          </p:cNvPr>
          <p:cNvGrpSpPr/>
          <p:nvPr/>
        </p:nvGrpSpPr>
        <p:grpSpPr>
          <a:xfrm>
            <a:off x="7685715" y="4460250"/>
            <a:ext cx="576083" cy="576083"/>
            <a:chOff x="1579165" y="875675"/>
            <a:chExt cx="841204" cy="841204"/>
          </a:xfrm>
        </p:grpSpPr>
        <p:sp>
          <p:nvSpPr>
            <p:cNvPr id="44" name="椭圆 89">
              <a:extLst>
                <a:ext uri="{FF2B5EF4-FFF2-40B4-BE49-F238E27FC236}">
                  <a16:creationId xmlns:a16="http://schemas.microsoft.com/office/drawing/2014/main" id="{A27EF8E8-EBFE-4E97-9D9F-A63BDDD29FF0}"/>
                </a:ext>
              </a:extLst>
            </p:cNvPr>
            <p:cNvSpPr/>
            <p:nvPr/>
          </p:nvSpPr>
          <p:spPr>
            <a:xfrm>
              <a:off x="1579165" y="875675"/>
              <a:ext cx="841204" cy="841204"/>
            </a:xfrm>
            <a:prstGeom prst="ellipse">
              <a:avLst/>
            </a:prstGeom>
            <a:solidFill>
              <a:schemeClr val="accent6">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45" name="Google Shape;982;p32">
              <a:extLst>
                <a:ext uri="{FF2B5EF4-FFF2-40B4-BE49-F238E27FC236}">
                  <a16:creationId xmlns:a16="http://schemas.microsoft.com/office/drawing/2014/main" id="{F007ADF7-8043-4D60-AE21-C7BCF01B3264}"/>
                </a:ext>
              </a:extLst>
            </p:cNvPr>
            <p:cNvGrpSpPr/>
            <p:nvPr/>
          </p:nvGrpSpPr>
          <p:grpSpPr>
            <a:xfrm>
              <a:off x="1867927" y="1130206"/>
              <a:ext cx="316947" cy="314385"/>
              <a:chOff x="-31166825" y="1939525"/>
              <a:chExt cx="293800" cy="291425"/>
            </a:xfrm>
            <a:solidFill>
              <a:schemeClr val="bg1"/>
            </a:solidFill>
          </p:grpSpPr>
          <p:sp>
            <p:nvSpPr>
              <p:cNvPr id="46" name="Google Shape;983;p32">
                <a:extLst>
                  <a:ext uri="{FF2B5EF4-FFF2-40B4-BE49-F238E27FC236}">
                    <a16:creationId xmlns:a16="http://schemas.microsoft.com/office/drawing/2014/main" id="{51D1AB97-F503-4791-B78D-23FE66CA96D2}"/>
                  </a:ext>
                </a:extLst>
              </p:cNvPr>
              <p:cNvSpPr/>
              <p:nvPr/>
            </p:nvSpPr>
            <p:spPr>
              <a:xfrm>
                <a:off x="-31166825" y="1939525"/>
                <a:ext cx="224500" cy="291425"/>
              </a:xfrm>
              <a:custGeom>
                <a:avLst/>
                <a:gdLst/>
                <a:ahLst/>
                <a:cxnLst/>
                <a:rect l="l" t="t" r="r" b="b"/>
                <a:pathLst>
                  <a:path w="8980" h="11657" extrusionOk="0">
                    <a:moveTo>
                      <a:pt x="5892" y="662"/>
                    </a:moveTo>
                    <a:cubicBezTo>
                      <a:pt x="6081" y="662"/>
                      <a:pt x="6239" y="819"/>
                      <a:pt x="6239" y="1040"/>
                    </a:cubicBezTo>
                    <a:lnTo>
                      <a:pt x="6239" y="1386"/>
                    </a:lnTo>
                    <a:lnTo>
                      <a:pt x="2805" y="1386"/>
                    </a:lnTo>
                    <a:lnTo>
                      <a:pt x="2805" y="1040"/>
                    </a:lnTo>
                    <a:cubicBezTo>
                      <a:pt x="2805" y="819"/>
                      <a:pt x="2962" y="662"/>
                      <a:pt x="3120" y="662"/>
                    </a:cubicBezTo>
                    <a:close/>
                    <a:moveTo>
                      <a:pt x="8035" y="1323"/>
                    </a:moveTo>
                    <a:cubicBezTo>
                      <a:pt x="8255" y="1323"/>
                      <a:pt x="8413" y="1512"/>
                      <a:pt x="8413" y="1701"/>
                    </a:cubicBezTo>
                    <a:lnTo>
                      <a:pt x="8413" y="10617"/>
                    </a:lnTo>
                    <a:cubicBezTo>
                      <a:pt x="8413" y="10838"/>
                      <a:pt x="8255" y="10995"/>
                      <a:pt x="8035" y="10995"/>
                    </a:cubicBezTo>
                    <a:lnTo>
                      <a:pt x="1166" y="10995"/>
                    </a:lnTo>
                    <a:cubicBezTo>
                      <a:pt x="946" y="10995"/>
                      <a:pt x="788" y="10838"/>
                      <a:pt x="788" y="10617"/>
                    </a:cubicBezTo>
                    <a:lnTo>
                      <a:pt x="788" y="1701"/>
                    </a:lnTo>
                    <a:lnTo>
                      <a:pt x="757" y="1701"/>
                    </a:lnTo>
                    <a:cubicBezTo>
                      <a:pt x="757" y="1512"/>
                      <a:pt x="914" y="1323"/>
                      <a:pt x="1103" y="1323"/>
                    </a:cubicBezTo>
                    <a:lnTo>
                      <a:pt x="2143" y="1323"/>
                    </a:lnTo>
                    <a:lnTo>
                      <a:pt x="2143" y="1701"/>
                    </a:lnTo>
                    <a:cubicBezTo>
                      <a:pt x="2143" y="1890"/>
                      <a:pt x="2301" y="2048"/>
                      <a:pt x="2490" y="2048"/>
                    </a:cubicBezTo>
                    <a:lnTo>
                      <a:pt x="6617" y="2048"/>
                    </a:lnTo>
                    <a:cubicBezTo>
                      <a:pt x="6837" y="2048"/>
                      <a:pt x="6995" y="1890"/>
                      <a:pt x="6995" y="1701"/>
                    </a:cubicBezTo>
                    <a:lnTo>
                      <a:pt x="6995" y="1323"/>
                    </a:lnTo>
                    <a:close/>
                    <a:moveTo>
                      <a:pt x="3120" y="0"/>
                    </a:moveTo>
                    <a:cubicBezTo>
                      <a:pt x="2679" y="0"/>
                      <a:pt x="2301" y="284"/>
                      <a:pt x="2143" y="662"/>
                    </a:cubicBezTo>
                    <a:lnTo>
                      <a:pt x="1040" y="662"/>
                    </a:lnTo>
                    <a:cubicBezTo>
                      <a:pt x="473" y="662"/>
                      <a:pt x="1" y="1134"/>
                      <a:pt x="1" y="1701"/>
                    </a:cubicBezTo>
                    <a:lnTo>
                      <a:pt x="1" y="10649"/>
                    </a:lnTo>
                    <a:cubicBezTo>
                      <a:pt x="64" y="11216"/>
                      <a:pt x="536" y="11657"/>
                      <a:pt x="1072" y="11657"/>
                    </a:cubicBezTo>
                    <a:lnTo>
                      <a:pt x="7971" y="11657"/>
                    </a:lnTo>
                    <a:cubicBezTo>
                      <a:pt x="8507" y="11657"/>
                      <a:pt x="8980" y="11184"/>
                      <a:pt x="8980" y="10649"/>
                    </a:cubicBezTo>
                    <a:lnTo>
                      <a:pt x="8980" y="1701"/>
                    </a:lnTo>
                    <a:cubicBezTo>
                      <a:pt x="8980" y="1134"/>
                      <a:pt x="8507" y="662"/>
                      <a:pt x="7971" y="662"/>
                    </a:cubicBezTo>
                    <a:lnTo>
                      <a:pt x="6869" y="662"/>
                    </a:lnTo>
                    <a:cubicBezTo>
                      <a:pt x="6711" y="284"/>
                      <a:pt x="6365" y="0"/>
                      <a:pt x="5892"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47" name="Google Shape;984;p32">
                <a:extLst>
                  <a:ext uri="{FF2B5EF4-FFF2-40B4-BE49-F238E27FC236}">
                    <a16:creationId xmlns:a16="http://schemas.microsoft.com/office/drawing/2014/main" id="{8BAFC33A-7876-482F-BF46-2C1FC6065555}"/>
                  </a:ext>
                </a:extLst>
              </p:cNvPr>
              <p:cNvSpPr/>
              <p:nvPr/>
            </p:nvSpPr>
            <p:spPr>
              <a:xfrm>
                <a:off x="-31131375" y="2145075"/>
                <a:ext cx="52800" cy="52800"/>
              </a:xfrm>
              <a:custGeom>
                <a:avLst/>
                <a:gdLst/>
                <a:ahLst/>
                <a:cxnLst/>
                <a:rect l="l" t="t" r="r" b="b"/>
                <a:pathLst>
                  <a:path w="2112" h="2112" extrusionOk="0">
                    <a:moveTo>
                      <a:pt x="1355" y="726"/>
                    </a:moveTo>
                    <a:lnTo>
                      <a:pt x="1355" y="1387"/>
                    </a:lnTo>
                    <a:lnTo>
                      <a:pt x="694" y="1387"/>
                    </a:lnTo>
                    <a:lnTo>
                      <a:pt x="694" y="726"/>
                    </a:lnTo>
                    <a:close/>
                    <a:moveTo>
                      <a:pt x="379" y="1"/>
                    </a:moveTo>
                    <a:cubicBezTo>
                      <a:pt x="158" y="1"/>
                      <a:pt x="0" y="158"/>
                      <a:pt x="0" y="379"/>
                    </a:cubicBezTo>
                    <a:lnTo>
                      <a:pt x="0" y="1734"/>
                    </a:lnTo>
                    <a:cubicBezTo>
                      <a:pt x="0" y="1954"/>
                      <a:pt x="158" y="2112"/>
                      <a:pt x="379" y="2112"/>
                    </a:cubicBezTo>
                    <a:lnTo>
                      <a:pt x="1733" y="2112"/>
                    </a:lnTo>
                    <a:cubicBezTo>
                      <a:pt x="1954" y="2112"/>
                      <a:pt x="2111" y="1954"/>
                      <a:pt x="2111" y="1734"/>
                    </a:cubicBezTo>
                    <a:lnTo>
                      <a:pt x="2111" y="379"/>
                    </a:lnTo>
                    <a:cubicBezTo>
                      <a:pt x="2111" y="158"/>
                      <a:pt x="1954" y="1"/>
                      <a:pt x="1733"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48" name="Google Shape;985;p32">
                <a:extLst>
                  <a:ext uri="{FF2B5EF4-FFF2-40B4-BE49-F238E27FC236}">
                    <a16:creationId xmlns:a16="http://schemas.microsoft.com/office/drawing/2014/main" id="{F346E1B8-FD31-4AF3-B1F0-EC825290D27F}"/>
                  </a:ext>
                </a:extLst>
              </p:cNvPr>
              <p:cNvSpPr/>
              <p:nvPr/>
            </p:nvSpPr>
            <p:spPr>
              <a:xfrm>
                <a:off x="-31131375" y="2076550"/>
                <a:ext cx="52800" cy="52025"/>
              </a:xfrm>
              <a:custGeom>
                <a:avLst/>
                <a:gdLst/>
                <a:ahLst/>
                <a:cxnLst/>
                <a:rect l="l" t="t" r="r" b="b"/>
                <a:pathLst>
                  <a:path w="2112" h="2081" extrusionOk="0">
                    <a:moveTo>
                      <a:pt x="1355" y="694"/>
                    </a:moveTo>
                    <a:lnTo>
                      <a:pt x="1355" y="1356"/>
                    </a:lnTo>
                    <a:lnTo>
                      <a:pt x="694" y="1356"/>
                    </a:lnTo>
                    <a:lnTo>
                      <a:pt x="694" y="694"/>
                    </a:lnTo>
                    <a:close/>
                    <a:moveTo>
                      <a:pt x="379" y="1"/>
                    </a:moveTo>
                    <a:cubicBezTo>
                      <a:pt x="158" y="1"/>
                      <a:pt x="0" y="159"/>
                      <a:pt x="0" y="348"/>
                    </a:cubicBezTo>
                    <a:lnTo>
                      <a:pt x="0" y="1734"/>
                    </a:lnTo>
                    <a:cubicBezTo>
                      <a:pt x="0" y="1923"/>
                      <a:pt x="158" y="2080"/>
                      <a:pt x="379" y="2080"/>
                    </a:cubicBezTo>
                    <a:lnTo>
                      <a:pt x="1733" y="2080"/>
                    </a:lnTo>
                    <a:cubicBezTo>
                      <a:pt x="1954" y="2080"/>
                      <a:pt x="2111" y="1923"/>
                      <a:pt x="2111" y="1734"/>
                    </a:cubicBezTo>
                    <a:lnTo>
                      <a:pt x="2111" y="348"/>
                    </a:lnTo>
                    <a:cubicBezTo>
                      <a:pt x="2111" y="159"/>
                      <a:pt x="1954" y="1"/>
                      <a:pt x="1733"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49" name="Google Shape;986;p32">
                <a:extLst>
                  <a:ext uri="{FF2B5EF4-FFF2-40B4-BE49-F238E27FC236}">
                    <a16:creationId xmlns:a16="http://schemas.microsoft.com/office/drawing/2014/main" id="{61728DDE-D1E7-464F-8F77-266C24047F0B}"/>
                  </a:ext>
                </a:extLst>
              </p:cNvPr>
              <p:cNvSpPr/>
              <p:nvPr/>
            </p:nvSpPr>
            <p:spPr>
              <a:xfrm>
                <a:off x="-31131375" y="2007250"/>
                <a:ext cx="52800" cy="52800"/>
              </a:xfrm>
              <a:custGeom>
                <a:avLst/>
                <a:gdLst/>
                <a:ahLst/>
                <a:cxnLst/>
                <a:rect l="l" t="t" r="r" b="b"/>
                <a:pathLst>
                  <a:path w="2112" h="2112" extrusionOk="0">
                    <a:moveTo>
                      <a:pt x="1355" y="725"/>
                    </a:moveTo>
                    <a:lnTo>
                      <a:pt x="1355" y="1387"/>
                    </a:lnTo>
                    <a:lnTo>
                      <a:pt x="694" y="1387"/>
                    </a:lnTo>
                    <a:lnTo>
                      <a:pt x="694" y="725"/>
                    </a:lnTo>
                    <a:close/>
                    <a:moveTo>
                      <a:pt x="379" y="1"/>
                    </a:moveTo>
                    <a:cubicBezTo>
                      <a:pt x="158" y="1"/>
                      <a:pt x="0" y="158"/>
                      <a:pt x="0" y="379"/>
                    </a:cubicBezTo>
                    <a:lnTo>
                      <a:pt x="0" y="1733"/>
                    </a:lnTo>
                    <a:cubicBezTo>
                      <a:pt x="0" y="1954"/>
                      <a:pt x="158" y="2111"/>
                      <a:pt x="379" y="2111"/>
                    </a:cubicBezTo>
                    <a:lnTo>
                      <a:pt x="1733" y="2111"/>
                    </a:lnTo>
                    <a:cubicBezTo>
                      <a:pt x="1954" y="2111"/>
                      <a:pt x="2111" y="1954"/>
                      <a:pt x="2111" y="1733"/>
                    </a:cubicBezTo>
                    <a:lnTo>
                      <a:pt x="2111" y="379"/>
                    </a:lnTo>
                    <a:cubicBezTo>
                      <a:pt x="2111" y="158"/>
                      <a:pt x="1954" y="1"/>
                      <a:pt x="1733"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50" name="Google Shape;987;p32">
                <a:extLst>
                  <a:ext uri="{FF2B5EF4-FFF2-40B4-BE49-F238E27FC236}">
                    <a16:creationId xmlns:a16="http://schemas.microsoft.com/office/drawing/2014/main" id="{C90BFC3D-0871-4750-8645-459BA1898DE1}"/>
                  </a:ext>
                </a:extLst>
              </p:cNvPr>
              <p:cNvSpPr/>
              <p:nvPr/>
            </p:nvSpPr>
            <p:spPr>
              <a:xfrm>
                <a:off x="-31062075" y="2007250"/>
                <a:ext cx="85875" cy="18150"/>
              </a:xfrm>
              <a:custGeom>
                <a:avLst/>
                <a:gdLst/>
                <a:ahLst/>
                <a:cxnLst/>
                <a:rect l="l" t="t" r="r" b="b"/>
                <a:pathLst>
                  <a:path w="3435" h="726" extrusionOk="0">
                    <a:moveTo>
                      <a:pt x="347" y="1"/>
                    </a:moveTo>
                    <a:cubicBezTo>
                      <a:pt x="158" y="1"/>
                      <a:pt x="1" y="158"/>
                      <a:pt x="1" y="379"/>
                    </a:cubicBezTo>
                    <a:cubicBezTo>
                      <a:pt x="1" y="568"/>
                      <a:pt x="158" y="725"/>
                      <a:pt x="347" y="725"/>
                    </a:cubicBezTo>
                    <a:lnTo>
                      <a:pt x="3057" y="725"/>
                    </a:lnTo>
                    <a:cubicBezTo>
                      <a:pt x="3277" y="725"/>
                      <a:pt x="3435" y="568"/>
                      <a:pt x="3435" y="379"/>
                    </a:cubicBezTo>
                    <a:cubicBezTo>
                      <a:pt x="3435" y="158"/>
                      <a:pt x="3277" y="1"/>
                      <a:pt x="305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51" name="Google Shape;988;p32">
                <a:extLst>
                  <a:ext uri="{FF2B5EF4-FFF2-40B4-BE49-F238E27FC236}">
                    <a16:creationId xmlns:a16="http://schemas.microsoft.com/office/drawing/2014/main" id="{83001C25-7BC6-4BDE-A7A2-C87DBCCBB9A7}"/>
                  </a:ext>
                </a:extLst>
              </p:cNvPr>
              <p:cNvSpPr/>
              <p:nvPr/>
            </p:nvSpPr>
            <p:spPr>
              <a:xfrm>
                <a:off x="-31062075" y="2041900"/>
                <a:ext cx="52025" cy="18150"/>
              </a:xfrm>
              <a:custGeom>
                <a:avLst/>
                <a:gdLst/>
                <a:ahLst/>
                <a:cxnLst/>
                <a:rect l="l" t="t" r="r" b="b"/>
                <a:pathLst>
                  <a:path w="2081" h="726" extrusionOk="0">
                    <a:moveTo>
                      <a:pt x="347" y="1"/>
                    </a:moveTo>
                    <a:cubicBezTo>
                      <a:pt x="158" y="1"/>
                      <a:pt x="1" y="158"/>
                      <a:pt x="1" y="347"/>
                    </a:cubicBezTo>
                    <a:cubicBezTo>
                      <a:pt x="1" y="568"/>
                      <a:pt x="158" y="725"/>
                      <a:pt x="347" y="725"/>
                    </a:cubicBezTo>
                    <a:lnTo>
                      <a:pt x="1734" y="725"/>
                    </a:lnTo>
                    <a:cubicBezTo>
                      <a:pt x="1923" y="725"/>
                      <a:pt x="2080" y="568"/>
                      <a:pt x="2080" y="347"/>
                    </a:cubicBezTo>
                    <a:cubicBezTo>
                      <a:pt x="2080" y="158"/>
                      <a:pt x="1923" y="1"/>
                      <a:pt x="1734"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52" name="Google Shape;989;p32">
                <a:extLst>
                  <a:ext uri="{FF2B5EF4-FFF2-40B4-BE49-F238E27FC236}">
                    <a16:creationId xmlns:a16="http://schemas.microsoft.com/office/drawing/2014/main" id="{C9FE4CE5-D059-465F-8793-E920396F7B42}"/>
                  </a:ext>
                </a:extLst>
              </p:cNvPr>
              <p:cNvSpPr/>
              <p:nvPr/>
            </p:nvSpPr>
            <p:spPr>
              <a:xfrm>
                <a:off x="-31062075" y="2076550"/>
                <a:ext cx="85875" cy="17375"/>
              </a:xfrm>
              <a:custGeom>
                <a:avLst/>
                <a:gdLst/>
                <a:ahLst/>
                <a:cxnLst/>
                <a:rect l="l" t="t" r="r" b="b"/>
                <a:pathLst>
                  <a:path w="3435" h="695" extrusionOk="0">
                    <a:moveTo>
                      <a:pt x="347" y="1"/>
                    </a:moveTo>
                    <a:cubicBezTo>
                      <a:pt x="158" y="1"/>
                      <a:pt x="1" y="159"/>
                      <a:pt x="1" y="348"/>
                    </a:cubicBezTo>
                    <a:cubicBezTo>
                      <a:pt x="1" y="537"/>
                      <a:pt x="158" y="694"/>
                      <a:pt x="347" y="694"/>
                    </a:cubicBezTo>
                    <a:lnTo>
                      <a:pt x="3057" y="694"/>
                    </a:lnTo>
                    <a:cubicBezTo>
                      <a:pt x="3277" y="694"/>
                      <a:pt x="3435" y="537"/>
                      <a:pt x="3435" y="348"/>
                    </a:cubicBezTo>
                    <a:cubicBezTo>
                      <a:pt x="3435" y="159"/>
                      <a:pt x="3277" y="1"/>
                      <a:pt x="305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53" name="Google Shape;990;p32">
                <a:extLst>
                  <a:ext uri="{FF2B5EF4-FFF2-40B4-BE49-F238E27FC236}">
                    <a16:creationId xmlns:a16="http://schemas.microsoft.com/office/drawing/2014/main" id="{CAD37664-9D06-40AA-B221-34C185228336}"/>
                  </a:ext>
                </a:extLst>
              </p:cNvPr>
              <p:cNvSpPr/>
              <p:nvPr/>
            </p:nvSpPr>
            <p:spPr>
              <a:xfrm>
                <a:off x="-31062075" y="2110425"/>
                <a:ext cx="52025" cy="18150"/>
              </a:xfrm>
              <a:custGeom>
                <a:avLst/>
                <a:gdLst/>
                <a:ahLst/>
                <a:cxnLst/>
                <a:rect l="l" t="t" r="r" b="b"/>
                <a:pathLst>
                  <a:path w="2081" h="726" extrusionOk="0">
                    <a:moveTo>
                      <a:pt x="347" y="1"/>
                    </a:moveTo>
                    <a:cubicBezTo>
                      <a:pt x="158" y="1"/>
                      <a:pt x="1" y="190"/>
                      <a:pt x="1" y="379"/>
                    </a:cubicBezTo>
                    <a:cubicBezTo>
                      <a:pt x="1" y="568"/>
                      <a:pt x="158" y="725"/>
                      <a:pt x="347" y="725"/>
                    </a:cubicBezTo>
                    <a:lnTo>
                      <a:pt x="1734" y="725"/>
                    </a:lnTo>
                    <a:cubicBezTo>
                      <a:pt x="1923" y="725"/>
                      <a:pt x="2080" y="568"/>
                      <a:pt x="2080" y="379"/>
                    </a:cubicBezTo>
                    <a:cubicBezTo>
                      <a:pt x="2080" y="190"/>
                      <a:pt x="1923" y="1"/>
                      <a:pt x="1734"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54" name="Google Shape;991;p32">
                <a:extLst>
                  <a:ext uri="{FF2B5EF4-FFF2-40B4-BE49-F238E27FC236}">
                    <a16:creationId xmlns:a16="http://schemas.microsoft.com/office/drawing/2014/main" id="{8546A5A1-B563-48DD-BC93-93FAE6100D03}"/>
                  </a:ext>
                </a:extLst>
              </p:cNvPr>
              <p:cNvSpPr/>
              <p:nvPr/>
            </p:nvSpPr>
            <p:spPr>
              <a:xfrm>
                <a:off x="-31062075" y="2145075"/>
                <a:ext cx="85875" cy="18150"/>
              </a:xfrm>
              <a:custGeom>
                <a:avLst/>
                <a:gdLst/>
                <a:ahLst/>
                <a:cxnLst/>
                <a:rect l="l" t="t" r="r" b="b"/>
                <a:pathLst>
                  <a:path w="3435" h="726" extrusionOk="0">
                    <a:moveTo>
                      <a:pt x="347" y="1"/>
                    </a:moveTo>
                    <a:cubicBezTo>
                      <a:pt x="158" y="1"/>
                      <a:pt x="1" y="158"/>
                      <a:pt x="1" y="379"/>
                    </a:cubicBezTo>
                    <a:cubicBezTo>
                      <a:pt x="1" y="568"/>
                      <a:pt x="158" y="726"/>
                      <a:pt x="347" y="726"/>
                    </a:cubicBezTo>
                    <a:lnTo>
                      <a:pt x="3057" y="726"/>
                    </a:lnTo>
                    <a:cubicBezTo>
                      <a:pt x="3277" y="726"/>
                      <a:pt x="3435" y="568"/>
                      <a:pt x="3435" y="379"/>
                    </a:cubicBezTo>
                    <a:cubicBezTo>
                      <a:pt x="3435" y="158"/>
                      <a:pt x="3277" y="1"/>
                      <a:pt x="3057" y="1"/>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55" name="Google Shape;992;p32">
                <a:extLst>
                  <a:ext uri="{FF2B5EF4-FFF2-40B4-BE49-F238E27FC236}">
                    <a16:creationId xmlns:a16="http://schemas.microsoft.com/office/drawing/2014/main" id="{C4796A94-E90E-43C9-8F8B-23E99DCFB8F2}"/>
                  </a:ext>
                </a:extLst>
              </p:cNvPr>
              <p:cNvSpPr/>
              <p:nvPr/>
            </p:nvSpPr>
            <p:spPr>
              <a:xfrm>
                <a:off x="-31062075" y="2179750"/>
                <a:ext cx="52025" cy="18125"/>
              </a:xfrm>
              <a:custGeom>
                <a:avLst/>
                <a:gdLst/>
                <a:ahLst/>
                <a:cxnLst/>
                <a:rect l="l" t="t" r="r" b="b"/>
                <a:pathLst>
                  <a:path w="2081" h="725" extrusionOk="0">
                    <a:moveTo>
                      <a:pt x="347" y="0"/>
                    </a:moveTo>
                    <a:cubicBezTo>
                      <a:pt x="158" y="0"/>
                      <a:pt x="1" y="158"/>
                      <a:pt x="1" y="347"/>
                    </a:cubicBezTo>
                    <a:cubicBezTo>
                      <a:pt x="1" y="567"/>
                      <a:pt x="158" y="725"/>
                      <a:pt x="347" y="725"/>
                    </a:cubicBezTo>
                    <a:lnTo>
                      <a:pt x="1734" y="725"/>
                    </a:lnTo>
                    <a:cubicBezTo>
                      <a:pt x="1923" y="725"/>
                      <a:pt x="2080" y="567"/>
                      <a:pt x="2080" y="347"/>
                    </a:cubicBezTo>
                    <a:cubicBezTo>
                      <a:pt x="2080" y="158"/>
                      <a:pt x="1923" y="0"/>
                      <a:pt x="1734"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sp>
            <p:nvSpPr>
              <p:cNvPr id="56" name="Google Shape;993;p32">
                <a:extLst>
                  <a:ext uri="{FF2B5EF4-FFF2-40B4-BE49-F238E27FC236}">
                    <a16:creationId xmlns:a16="http://schemas.microsoft.com/office/drawing/2014/main" id="{73517099-ECA5-4C0F-A004-D2BC21F23824}"/>
                  </a:ext>
                </a:extLst>
              </p:cNvPr>
              <p:cNvSpPr/>
              <p:nvPr/>
            </p:nvSpPr>
            <p:spPr>
              <a:xfrm>
                <a:off x="-30924225" y="1974175"/>
                <a:ext cx="51200" cy="240250"/>
              </a:xfrm>
              <a:custGeom>
                <a:avLst/>
                <a:gdLst/>
                <a:ahLst/>
                <a:cxnLst/>
                <a:rect l="l" t="t" r="r" b="b"/>
                <a:pathLst>
                  <a:path w="2048" h="9610" extrusionOk="0">
                    <a:moveTo>
                      <a:pt x="1008" y="662"/>
                    </a:moveTo>
                    <a:cubicBezTo>
                      <a:pt x="1229" y="662"/>
                      <a:pt x="1386" y="819"/>
                      <a:pt x="1386" y="1009"/>
                    </a:cubicBezTo>
                    <a:lnTo>
                      <a:pt x="1386" y="2080"/>
                    </a:lnTo>
                    <a:lnTo>
                      <a:pt x="725" y="2080"/>
                    </a:lnTo>
                    <a:lnTo>
                      <a:pt x="725" y="1009"/>
                    </a:lnTo>
                    <a:lnTo>
                      <a:pt x="662" y="1009"/>
                    </a:lnTo>
                    <a:cubicBezTo>
                      <a:pt x="662" y="819"/>
                      <a:pt x="819" y="662"/>
                      <a:pt x="1008" y="662"/>
                    </a:cubicBezTo>
                    <a:close/>
                    <a:moveTo>
                      <a:pt x="1323" y="2741"/>
                    </a:moveTo>
                    <a:lnTo>
                      <a:pt x="1323" y="6900"/>
                    </a:lnTo>
                    <a:lnTo>
                      <a:pt x="662" y="6900"/>
                    </a:lnTo>
                    <a:lnTo>
                      <a:pt x="662" y="2741"/>
                    </a:lnTo>
                    <a:close/>
                    <a:moveTo>
                      <a:pt x="1260" y="7562"/>
                    </a:moveTo>
                    <a:lnTo>
                      <a:pt x="1008" y="8192"/>
                    </a:lnTo>
                    <a:lnTo>
                      <a:pt x="819" y="7562"/>
                    </a:lnTo>
                    <a:close/>
                    <a:moveTo>
                      <a:pt x="1008" y="0"/>
                    </a:moveTo>
                    <a:cubicBezTo>
                      <a:pt x="473" y="0"/>
                      <a:pt x="0" y="473"/>
                      <a:pt x="0" y="1009"/>
                    </a:cubicBezTo>
                    <a:lnTo>
                      <a:pt x="0" y="7215"/>
                    </a:lnTo>
                    <a:lnTo>
                      <a:pt x="0" y="7309"/>
                    </a:lnTo>
                    <a:lnTo>
                      <a:pt x="662" y="9357"/>
                    </a:lnTo>
                    <a:cubicBezTo>
                      <a:pt x="693" y="9515"/>
                      <a:pt x="819" y="9609"/>
                      <a:pt x="977" y="9609"/>
                    </a:cubicBezTo>
                    <a:cubicBezTo>
                      <a:pt x="1134" y="9609"/>
                      <a:pt x="1260" y="9515"/>
                      <a:pt x="1292" y="9357"/>
                    </a:cubicBezTo>
                    <a:lnTo>
                      <a:pt x="1954" y="7309"/>
                    </a:lnTo>
                    <a:lnTo>
                      <a:pt x="1954" y="7215"/>
                    </a:lnTo>
                    <a:lnTo>
                      <a:pt x="1954" y="1009"/>
                    </a:lnTo>
                    <a:cubicBezTo>
                      <a:pt x="2048" y="441"/>
                      <a:pt x="1576" y="0"/>
                      <a:pt x="1008" y="0"/>
                    </a:cubicBezTo>
                    <a:close/>
                  </a:path>
                </a:pathLst>
              </a:custGeom>
              <a:grp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cs typeface="+mn-ea"/>
                  <a:sym typeface="+mn-lt"/>
                </a:endParaRPr>
              </a:p>
            </p:txBody>
          </p:sp>
        </p:grpSp>
      </p:grpSp>
      <p:sp>
        <p:nvSpPr>
          <p:cNvPr id="60" name="文字方塊 59">
            <a:extLst>
              <a:ext uri="{FF2B5EF4-FFF2-40B4-BE49-F238E27FC236}">
                <a16:creationId xmlns:a16="http://schemas.microsoft.com/office/drawing/2014/main" id="{B22222AD-90D3-4846-89B6-1B155D517991}"/>
              </a:ext>
            </a:extLst>
          </p:cNvPr>
          <p:cNvSpPr txBox="1"/>
          <p:nvPr/>
        </p:nvSpPr>
        <p:spPr>
          <a:xfrm>
            <a:off x="324168" y="1216149"/>
            <a:ext cx="3365066" cy="1631216"/>
          </a:xfrm>
          <a:prstGeom prst="rect">
            <a:avLst/>
          </a:prstGeom>
          <a:noFill/>
        </p:spPr>
        <p:txBody>
          <a:bodyPr wrap="square">
            <a:spAutoFit/>
          </a:bodyPr>
          <a:lstStyle/>
          <a:p>
            <a:r>
              <a:rPr lang="en-US" altLang="zh-TW" sz="1600" b="1" i="0" dirty="0">
                <a:effectLst/>
                <a:latin typeface="Times New Roman" panose="02020603050405020304" pitchFamily="18" charset="0"/>
                <a:cs typeface="Times New Roman" panose="02020603050405020304" pitchFamily="18" charset="0"/>
              </a:rPr>
              <a:t>Transformer Engine</a:t>
            </a:r>
            <a:br>
              <a:rPr lang="en-US" altLang="zh-TW" sz="1200" b="1" dirty="0">
                <a:latin typeface="Times New Roman" panose="02020603050405020304" pitchFamily="18" charset="0"/>
                <a:cs typeface="Times New Roman" panose="02020603050405020304" pitchFamily="18" charset="0"/>
              </a:rPr>
            </a:br>
            <a:r>
              <a:rPr lang="en-US" altLang="zh-TW" sz="1200" i="0" dirty="0">
                <a:effectLst/>
                <a:latin typeface="Times New Roman" panose="02020603050405020304" pitchFamily="18" charset="0"/>
                <a:cs typeface="Times New Roman" panose="02020603050405020304" pitchFamily="18" charset="0"/>
              </a:rPr>
              <a:t>H100 manages and dynamically chooses between FP8 and 16-bit calculations, automatically </a:t>
            </a:r>
            <a:r>
              <a:rPr lang="en-US" altLang="zh-TW" sz="1200" b="0" i="0" dirty="0">
                <a:effectLst/>
                <a:latin typeface="Times New Roman" panose="02020603050405020304" pitchFamily="18" charset="0"/>
                <a:cs typeface="Times New Roman" panose="02020603050405020304" pitchFamily="18" charset="0"/>
              </a:rPr>
              <a:t>handling re-casting and scaling between FP8 and 16-bit in each layer to deliver up to </a:t>
            </a:r>
            <a:r>
              <a:rPr lang="en-US" altLang="zh-TW" sz="1200" b="1" i="0" dirty="0">
                <a:effectLst/>
                <a:latin typeface="Times New Roman" panose="02020603050405020304" pitchFamily="18" charset="0"/>
                <a:cs typeface="Times New Roman" panose="02020603050405020304" pitchFamily="18" charset="0"/>
              </a:rPr>
              <a:t>9x faster AI training and up to 30x faster AI inference speedups on large language models compared to the prior generation A100.</a:t>
            </a:r>
          </a:p>
        </p:txBody>
      </p:sp>
      <p:sp>
        <p:nvSpPr>
          <p:cNvPr id="61" name="文字方塊 60">
            <a:extLst>
              <a:ext uri="{FF2B5EF4-FFF2-40B4-BE49-F238E27FC236}">
                <a16:creationId xmlns:a16="http://schemas.microsoft.com/office/drawing/2014/main" id="{3115009A-76CE-4181-9505-A96EA80101B2}"/>
              </a:ext>
            </a:extLst>
          </p:cNvPr>
          <p:cNvSpPr txBox="1"/>
          <p:nvPr/>
        </p:nvSpPr>
        <p:spPr>
          <a:xfrm>
            <a:off x="294541" y="3181649"/>
            <a:ext cx="3235465" cy="1138773"/>
          </a:xfrm>
          <a:prstGeom prst="rect">
            <a:avLst/>
          </a:prstGeom>
          <a:noFill/>
        </p:spPr>
        <p:txBody>
          <a:bodyPr wrap="square">
            <a:spAutoFit/>
          </a:bodyPr>
          <a:lstStyle/>
          <a:p>
            <a:r>
              <a:rPr lang="en-US" altLang="zh-TW" sz="1600" b="1" dirty="0">
                <a:effectLst/>
                <a:latin typeface="Times New Roman" panose="02020603050405020304" pitchFamily="18" charset="0"/>
                <a:cs typeface="Times New Roman" panose="02020603050405020304" pitchFamily="18" charset="0"/>
              </a:rPr>
              <a:t>Second-generation Multi-Instance GPU (MIG</a:t>
            </a:r>
            <a:r>
              <a:rPr lang="en-US" altLang="zh-TW" sz="1600" b="1" dirty="0">
                <a:latin typeface="Times New Roman" panose="02020603050405020304" pitchFamily="18" charset="0"/>
                <a:cs typeface="Times New Roman" panose="02020603050405020304" pitchFamily="18" charset="0"/>
              </a:rPr>
              <a:t>)</a:t>
            </a:r>
            <a:br>
              <a:rPr lang="en-US" altLang="zh-TW" sz="1600" b="1" dirty="0">
                <a:latin typeface="Times New Roman" panose="02020603050405020304" pitchFamily="18" charset="0"/>
                <a:cs typeface="Times New Roman" panose="02020603050405020304" pitchFamily="18" charset="0"/>
              </a:rPr>
            </a:br>
            <a:r>
              <a:rPr lang="en-US" altLang="zh-TW" sz="1200" dirty="0">
                <a:effectLst/>
                <a:latin typeface="Times New Roman" panose="02020603050405020304" pitchFamily="18" charset="0"/>
                <a:cs typeface="Times New Roman" panose="02020603050405020304" pitchFamily="18" charset="0"/>
              </a:rPr>
              <a:t>H100</a:t>
            </a:r>
            <a:r>
              <a:rPr lang="zh-TW" altLang="en-US" sz="1200" dirty="0">
                <a:effectLst/>
                <a:latin typeface="Times New Roman" panose="02020603050405020304" pitchFamily="18" charset="0"/>
                <a:cs typeface="Times New Roman" panose="02020603050405020304" pitchFamily="18" charset="0"/>
              </a:rPr>
              <a:t> </a:t>
            </a:r>
            <a:r>
              <a:rPr lang="en-US" altLang="zh-TW" sz="1200" dirty="0">
                <a:effectLst/>
                <a:latin typeface="Times New Roman" panose="02020603050405020304" pitchFamily="18" charset="0"/>
                <a:cs typeface="Times New Roman" panose="02020603050405020304" pitchFamily="18" charset="0"/>
              </a:rPr>
              <a:t>provides approximately 3x more compute capacity and nearly 2x more memory bandwidth per GPU Instance </a:t>
            </a:r>
            <a:r>
              <a:rPr lang="en-US" altLang="zh-TW" sz="1200" b="0" i="0" dirty="0">
                <a:effectLst/>
                <a:latin typeface="Times New Roman" panose="02020603050405020304" pitchFamily="18" charset="0"/>
                <a:cs typeface="Times New Roman" panose="02020603050405020304" pitchFamily="18" charset="0"/>
              </a:rPr>
              <a:t>compared to A100.</a:t>
            </a:r>
          </a:p>
        </p:txBody>
      </p:sp>
      <p:sp>
        <p:nvSpPr>
          <p:cNvPr id="62" name="文字方塊 61">
            <a:extLst>
              <a:ext uri="{FF2B5EF4-FFF2-40B4-BE49-F238E27FC236}">
                <a16:creationId xmlns:a16="http://schemas.microsoft.com/office/drawing/2014/main" id="{F6D9A1B6-E50B-446C-84C8-79556D92089F}"/>
              </a:ext>
            </a:extLst>
          </p:cNvPr>
          <p:cNvSpPr txBox="1"/>
          <p:nvPr/>
        </p:nvSpPr>
        <p:spPr>
          <a:xfrm>
            <a:off x="355707" y="4862360"/>
            <a:ext cx="3174299" cy="1077218"/>
          </a:xfrm>
          <a:prstGeom prst="rect">
            <a:avLst/>
          </a:prstGeom>
          <a:noFill/>
        </p:spPr>
        <p:txBody>
          <a:bodyPr wrap="square">
            <a:spAutoFit/>
          </a:bodyPr>
          <a:lstStyle/>
          <a:p>
            <a:r>
              <a:rPr lang="en-US" altLang="zh-TW" sz="1600" b="1" i="0" dirty="0">
                <a:effectLst/>
                <a:latin typeface="Times New Roman" panose="02020603050405020304" pitchFamily="18" charset="0"/>
                <a:cs typeface="Times New Roman" panose="02020603050405020304" pitchFamily="18" charset="0"/>
              </a:rPr>
              <a:t>New Confidential Computing</a:t>
            </a:r>
            <a:br>
              <a:rPr lang="en-US" altLang="zh-TW" sz="1200" b="1" dirty="0">
                <a:latin typeface="Times New Roman" panose="02020603050405020304" pitchFamily="18" charset="0"/>
                <a:cs typeface="Times New Roman" panose="02020603050405020304" pitchFamily="18" charset="0"/>
              </a:rPr>
            </a:br>
            <a:r>
              <a:rPr lang="en-US" altLang="zh-TW" sz="1200" i="0" dirty="0">
                <a:effectLst/>
                <a:latin typeface="Times New Roman" panose="02020603050405020304" pitchFamily="18" charset="0"/>
                <a:cs typeface="Times New Roman" panose="02020603050405020304" pitchFamily="18" charset="0"/>
              </a:rPr>
              <a:t>H100 </a:t>
            </a:r>
            <a:r>
              <a:rPr lang="en-US" altLang="zh-TW" sz="1200" b="0" i="0" dirty="0">
                <a:effectLst/>
                <a:latin typeface="Times New Roman" panose="02020603050405020304" pitchFamily="18" charset="0"/>
                <a:cs typeface="Times New Roman" panose="02020603050405020304" pitchFamily="18" charset="0"/>
              </a:rPr>
              <a:t>support protects user data, defends against hardware and software attacks, and better isolates and protects VMs from each other in virtualized and MIG environments.</a:t>
            </a:r>
          </a:p>
        </p:txBody>
      </p:sp>
      <p:grpSp>
        <p:nvGrpSpPr>
          <p:cNvPr id="63" name="组合 21">
            <a:extLst>
              <a:ext uri="{FF2B5EF4-FFF2-40B4-BE49-F238E27FC236}">
                <a16:creationId xmlns:a16="http://schemas.microsoft.com/office/drawing/2014/main" id="{7D51451A-BCD2-4297-9C99-E5761DD99ED4}"/>
              </a:ext>
            </a:extLst>
          </p:cNvPr>
          <p:cNvGrpSpPr/>
          <p:nvPr/>
        </p:nvGrpSpPr>
        <p:grpSpPr>
          <a:xfrm flipH="1">
            <a:off x="6530409" y="1794551"/>
            <a:ext cx="974815" cy="733294"/>
            <a:chOff x="4169011" y="3000296"/>
            <a:chExt cx="1415787" cy="657529"/>
          </a:xfrm>
        </p:grpSpPr>
        <p:cxnSp>
          <p:nvCxnSpPr>
            <p:cNvPr id="64" name="直接连接符 22">
              <a:extLst>
                <a:ext uri="{FF2B5EF4-FFF2-40B4-BE49-F238E27FC236}">
                  <a16:creationId xmlns:a16="http://schemas.microsoft.com/office/drawing/2014/main" id="{C1E87FA8-B60D-4BAA-A959-858C35343C4C}"/>
                </a:ext>
              </a:extLst>
            </p:cNvPr>
            <p:cNvCxnSpPr>
              <a:cxnSpLocks/>
            </p:cNvCxnSpPr>
            <p:nvPr/>
          </p:nvCxnSpPr>
          <p:spPr>
            <a:xfrm flipH="1" flipV="1">
              <a:off x="5261879" y="3000296"/>
              <a:ext cx="322919" cy="65752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23">
              <a:extLst>
                <a:ext uri="{FF2B5EF4-FFF2-40B4-BE49-F238E27FC236}">
                  <a16:creationId xmlns:a16="http://schemas.microsoft.com/office/drawing/2014/main" id="{D5C7E432-43E4-4B13-8185-63FBC99BCA0B}"/>
                </a:ext>
              </a:extLst>
            </p:cNvPr>
            <p:cNvCxnSpPr>
              <a:cxnSpLocks/>
            </p:cNvCxnSpPr>
            <p:nvPr/>
          </p:nvCxnSpPr>
          <p:spPr>
            <a:xfrm flipH="1" flipV="1">
              <a:off x="4169011" y="3000296"/>
              <a:ext cx="1092869"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66" name="组合 21">
            <a:extLst>
              <a:ext uri="{FF2B5EF4-FFF2-40B4-BE49-F238E27FC236}">
                <a16:creationId xmlns:a16="http://schemas.microsoft.com/office/drawing/2014/main" id="{440BE151-D5F0-4AD6-B70A-033A625E73CB}"/>
              </a:ext>
            </a:extLst>
          </p:cNvPr>
          <p:cNvGrpSpPr/>
          <p:nvPr/>
        </p:nvGrpSpPr>
        <p:grpSpPr>
          <a:xfrm flipH="1" flipV="1">
            <a:off x="6644751" y="4181086"/>
            <a:ext cx="974815" cy="596360"/>
            <a:chOff x="4169011" y="3000296"/>
            <a:chExt cx="1415787" cy="657529"/>
          </a:xfrm>
        </p:grpSpPr>
        <p:cxnSp>
          <p:nvCxnSpPr>
            <p:cNvPr id="67" name="直接连接符 22">
              <a:extLst>
                <a:ext uri="{FF2B5EF4-FFF2-40B4-BE49-F238E27FC236}">
                  <a16:creationId xmlns:a16="http://schemas.microsoft.com/office/drawing/2014/main" id="{96B5635C-F255-4159-B261-08FC2BB353D2}"/>
                </a:ext>
              </a:extLst>
            </p:cNvPr>
            <p:cNvCxnSpPr>
              <a:cxnSpLocks/>
            </p:cNvCxnSpPr>
            <p:nvPr/>
          </p:nvCxnSpPr>
          <p:spPr>
            <a:xfrm flipH="1" flipV="1">
              <a:off x="5261879" y="3000296"/>
              <a:ext cx="322919" cy="65752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8" name="直接连接符 23">
              <a:extLst>
                <a:ext uri="{FF2B5EF4-FFF2-40B4-BE49-F238E27FC236}">
                  <a16:creationId xmlns:a16="http://schemas.microsoft.com/office/drawing/2014/main" id="{7D4B0CB8-0179-482B-89B9-E3B4054EFA75}"/>
                </a:ext>
              </a:extLst>
            </p:cNvPr>
            <p:cNvCxnSpPr>
              <a:cxnSpLocks/>
            </p:cNvCxnSpPr>
            <p:nvPr/>
          </p:nvCxnSpPr>
          <p:spPr>
            <a:xfrm flipH="1" flipV="1">
              <a:off x="4169011" y="3000296"/>
              <a:ext cx="1092869"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69" name="组合 21">
            <a:extLst>
              <a:ext uri="{FF2B5EF4-FFF2-40B4-BE49-F238E27FC236}">
                <a16:creationId xmlns:a16="http://schemas.microsoft.com/office/drawing/2014/main" id="{1D957C20-4BF0-4697-B158-80927D74E883}"/>
              </a:ext>
            </a:extLst>
          </p:cNvPr>
          <p:cNvGrpSpPr/>
          <p:nvPr/>
        </p:nvGrpSpPr>
        <p:grpSpPr>
          <a:xfrm flipV="1">
            <a:off x="4327486" y="4162514"/>
            <a:ext cx="943014" cy="814876"/>
            <a:chOff x="4169011" y="3000296"/>
            <a:chExt cx="1415787" cy="657529"/>
          </a:xfrm>
        </p:grpSpPr>
        <p:cxnSp>
          <p:nvCxnSpPr>
            <p:cNvPr id="70" name="直接连接符 22">
              <a:extLst>
                <a:ext uri="{FF2B5EF4-FFF2-40B4-BE49-F238E27FC236}">
                  <a16:creationId xmlns:a16="http://schemas.microsoft.com/office/drawing/2014/main" id="{FEF6452E-D4EC-44F0-A5EB-A21F2EDF47A4}"/>
                </a:ext>
              </a:extLst>
            </p:cNvPr>
            <p:cNvCxnSpPr>
              <a:cxnSpLocks/>
            </p:cNvCxnSpPr>
            <p:nvPr/>
          </p:nvCxnSpPr>
          <p:spPr>
            <a:xfrm flipH="1" flipV="1">
              <a:off x="5261879" y="3000296"/>
              <a:ext cx="322919" cy="65752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1" name="直接连接符 23">
              <a:extLst>
                <a:ext uri="{FF2B5EF4-FFF2-40B4-BE49-F238E27FC236}">
                  <a16:creationId xmlns:a16="http://schemas.microsoft.com/office/drawing/2014/main" id="{D3DE12AD-BA64-4A70-B9ED-241BE6A9A8E5}"/>
                </a:ext>
              </a:extLst>
            </p:cNvPr>
            <p:cNvCxnSpPr>
              <a:cxnSpLocks/>
            </p:cNvCxnSpPr>
            <p:nvPr/>
          </p:nvCxnSpPr>
          <p:spPr>
            <a:xfrm flipH="1" flipV="1">
              <a:off x="4169011" y="3000296"/>
              <a:ext cx="1092869"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72" name="组合 21">
            <a:extLst>
              <a:ext uri="{FF2B5EF4-FFF2-40B4-BE49-F238E27FC236}">
                <a16:creationId xmlns:a16="http://schemas.microsoft.com/office/drawing/2014/main" id="{74CFABDA-87A0-4482-8619-CFA037BB11BF}"/>
              </a:ext>
            </a:extLst>
          </p:cNvPr>
          <p:cNvGrpSpPr/>
          <p:nvPr/>
        </p:nvGrpSpPr>
        <p:grpSpPr>
          <a:xfrm>
            <a:off x="4253555" y="2146549"/>
            <a:ext cx="943014" cy="461666"/>
            <a:chOff x="4169011" y="3000296"/>
            <a:chExt cx="1415787" cy="657529"/>
          </a:xfrm>
        </p:grpSpPr>
        <p:cxnSp>
          <p:nvCxnSpPr>
            <p:cNvPr id="73" name="直接连接符 22">
              <a:extLst>
                <a:ext uri="{FF2B5EF4-FFF2-40B4-BE49-F238E27FC236}">
                  <a16:creationId xmlns:a16="http://schemas.microsoft.com/office/drawing/2014/main" id="{D5B5CCC3-A45E-4636-9124-0D008F84B8FA}"/>
                </a:ext>
              </a:extLst>
            </p:cNvPr>
            <p:cNvCxnSpPr>
              <a:cxnSpLocks/>
            </p:cNvCxnSpPr>
            <p:nvPr/>
          </p:nvCxnSpPr>
          <p:spPr>
            <a:xfrm flipH="1" flipV="1">
              <a:off x="5261879" y="3000296"/>
              <a:ext cx="322919" cy="65752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4" name="直接连接符 23">
              <a:extLst>
                <a:ext uri="{FF2B5EF4-FFF2-40B4-BE49-F238E27FC236}">
                  <a16:creationId xmlns:a16="http://schemas.microsoft.com/office/drawing/2014/main" id="{10854D06-1232-4786-8480-F4EE494C2A7E}"/>
                </a:ext>
              </a:extLst>
            </p:cNvPr>
            <p:cNvCxnSpPr>
              <a:cxnSpLocks/>
            </p:cNvCxnSpPr>
            <p:nvPr/>
          </p:nvCxnSpPr>
          <p:spPr>
            <a:xfrm flipH="1" flipV="1">
              <a:off x="4169011" y="3000296"/>
              <a:ext cx="1092869"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76" name="文字方塊 75">
            <a:extLst>
              <a:ext uri="{FF2B5EF4-FFF2-40B4-BE49-F238E27FC236}">
                <a16:creationId xmlns:a16="http://schemas.microsoft.com/office/drawing/2014/main" id="{E9964147-0F44-40A7-94AD-1F4AA99EEDDF}"/>
              </a:ext>
            </a:extLst>
          </p:cNvPr>
          <p:cNvSpPr txBox="1"/>
          <p:nvPr/>
        </p:nvSpPr>
        <p:spPr>
          <a:xfrm>
            <a:off x="8261798" y="1067223"/>
            <a:ext cx="3629656" cy="1261884"/>
          </a:xfrm>
          <a:prstGeom prst="rect">
            <a:avLst/>
          </a:prstGeom>
          <a:noFill/>
        </p:spPr>
        <p:txBody>
          <a:bodyPr wrap="square">
            <a:spAutoFit/>
          </a:bodyPr>
          <a:lstStyle/>
          <a:p>
            <a:r>
              <a:rPr lang="en-US" altLang="zh-TW" sz="1600" b="1" i="0" dirty="0">
                <a:effectLst/>
                <a:latin typeface="Times New Roman" panose="02020603050405020304" pitchFamily="18" charset="0"/>
                <a:cs typeface="Times New Roman" panose="02020603050405020304" pitchFamily="18" charset="0"/>
              </a:rPr>
              <a:t>Fourth-generation NVIDIA </a:t>
            </a:r>
            <a:r>
              <a:rPr lang="en-US" altLang="zh-TW" sz="1600" b="1" i="0" dirty="0" err="1">
                <a:effectLst/>
                <a:latin typeface="Times New Roman" panose="02020603050405020304" pitchFamily="18" charset="0"/>
                <a:cs typeface="Times New Roman" panose="02020603050405020304" pitchFamily="18" charset="0"/>
              </a:rPr>
              <a:t>NVLink</a:t>
            </a:r>
            <a:r>
              <a:rPr lang="en-US" altLang="zh-TW" sz="1600" b="1" i="0" dirty="0">
                <a:effectLst/>
                <a:latin typeface="Times New Roman" panose="02020603050405020304" pitchFamily="18" charset="0"/>
                <a:cs typeface="Times New Roman" panose="02020603050405020304" pitchFamily="18" charset="0"/>
              </a:rPr>
              <a:t>®</a:t>
            </a:r>
            <a:br>
              <a:rPr lang="en-US" altLang="zh-TW" sz="1200" b="1" dirty="0">
                <a:latin typeface="Times New Roman" panose="02020603050405020304" pitchFamily="18" charset="0"/>
                <a:cs typeface="Times New Roman" panose="02020603050405020304" pitchFamily="18" charset="0"/>
              </a:rPr>
            </a:br>
            <a:r>
              <a:rPr lang="en-US" altLang="zh-TW" sz="1200" i="0" dirty="0">
                <a:effectLst/>
                <a:latin typeface="Times New Roman" panose="02020603050405020304" pitchFamily="18" charset="0"/>
                <a:cs typeface="Times New Roman" panose="02020603050405020304" pitchFamily="18" charset="0"/>
              </a:rPr>
              <a:t>H100 </a:t>
            </a:r>
            <a:r>
              <a:rPr lang="en-US" altLang="zh-TW" sz="1200" b="0" i="0" dirty="0">
                <a:effectLst/>
                <a:latin typeface="Times New Roman" panose="02020603050405020304" pitchFamily="18" charset="0"/>
                <a:cs typeface="Times New Roman" panose="02020603050405020304" pitchFamily="18" charset="0"/>
              </a:rPr>
              <a:t>provides a 3x bandwidth increase on all-reduce operations and a 50% general bandwidth increase over the prior generation </a:t>
            </a:r>
            <a:r>
              <a:rPr lang="en-US" altLang="zh-TW" sz="1200" b="0" i="0" dirty="0" err="1">
                <a:effectLst/>
                <a:latin typeface="Times New Roman" panose="02020603050405020304" pitchFamily="18" charset="0"/>
                <a:cs typeface="Times New Roman" panose="02020603050405020304" pitchFamily="18" charset="0"/>
              </a:rPr>
              <a:t>NVLink</a:t>
            </a:r>
            <a:r>
              <a:rPr lang="en-US" altLang="zh-TW" sz="1200" b="0" i="0" dirty="0">
                <a:effectLst/>
                <a:latin typeface="Times New Roman" panose="02020603050405020304" pitchFamily="18" charset="0"/>
                <a:cs typeface="Times New Roman" panose="02020603050405020304" pitchFamily="18" charset="0"/>
              </a:rPr>
              <a:t> with 900 GB/sec total bandwidth for multi-GPU IO operating at 7x the bandwidth of PCIe Gen 5.</a:t>
            </a:r>
          </a:p>
        </p:txBody>
      </p:sp>
      <p:sp>
        <p:nvSpPr>
          <p:cNvPr id="78" name="文字方塊 77">
            <a:extLst>
              <a:ext uri="{FF2B5EF4-FFF2-40B4-BE49-F238E27FC236}">
                <a16:creationId xmlns:a16="http://schemas.microsoft.com/office/drawing/2014/main" id="{C8D6B4BB-E3FE-4116-A2A9-F6831EB10D12}"/>
              </a:ext>
            </a:extLst>
          </p:cNvPr>
          <p:cNvSpPr txBox="1"/>
          <p:nvPr/>
        </p:nvSpPr>
        <p:spPr>
          <a:xfrm>
            <a:off x="8284146" y="2858483"/>
            <a:ext cx="3850339" cy="892552"/>
          </a:xfrm>
          <a:prstGeom prst="rect">
            <a:avLst/>
          </a:prstGeom>
          <a:noFill/>
        </p:spPr>
        <p:txBody>
          <a:bodyPr wrap="square">
            <a:spAutoFit/>
          </a:bodyPr>
          <a:lstStyle/>
          <a:p>
            <a:r>
              <a:rPr lang="en-US" altLang="zh-TW" sz="1600" b="1" i="0" dirty="0">
                <a:effectLst/>
                <a:latin typeface="Times New Roman" panose="02020603050405020304" pitchFamily="18" charset="0"/>
                <a:cs typeface="Times New Roman" panose="02020603050405020304" pitchFamily="18" charset="0"/>
              </a:rPr>
              <a:t>PCIe Gen 5L</a:t>
            </a:r>
            <a:br>
              <a:rPr lang="en-US" altLang="zh-TW" sz="1200" b="1" i="0" dirty="0">
                <a:effectLst/>
                <a:latin typeface="Times New Roman" panose="02020603050405020304" pitchFamily="18" charset="0"/>
                <a:cs typeface="Times New Roman" panose="02020603050405020304" pitchFamily="18" charset="0"/>
              </a:rPr>
            </a:br>
            <a:r>
              <a:rPr lang="en-US" altLang="zh-TW" sz="1200" i="0" dirty="0">
                <a:effectLst/>
                <a:latin typeface="Times New Roman" panose="02020603050405020304" pitchFamily="18" charset="0"/>
                <a:cs typeface="Times New Roman" panose="02020603050405020304" pitchFamily="18" charset="0"/>
              </a:rPr>
              <a:t>H100 </a:t>
            </a:r>
            <a:r>
              <a:rPr lang="en-US" altLang="zh-TW" sz="1200" b="0" i="0" dirty="0">
                <a:effectLst/>
                <a:latin typeface="Times New Roman" panose="02020603050405020304" pitchFamily="18" charset="0"/>
                <a:cs typeface="Times New Roman" panose="02020603050405020304" pitchFamily="18" charset="0"/>
              </a:rPr>
              <a:t>provides 128 GB/sec total bandwidth (64 GB/sec in each direction) compared to 64 GB/sec total bandwidth (32GB/sec in each direction) in Gen 4 PCIe.</a:t>
            </a:r>
          </a:p>
        </p:txBody>
      </p:sp>
      <p:sp>
        <p:nvSpPr>
          <p:cNvPr id="80" name="文字方塊 79">
            <a:extLst>
              <a:ext uri="{FF2B5EF4-FFF2-40B4-BE49-F238E27FC236}">
                <a16:creationId xmlns:a16="http://schemas.microsoft.com/office/drawing/2014/main" id="{174F7129-C079-44BD-94C3-4F8C3054C7D8}"/>
              </a:ext>
            </a:extLst>
          </p:cNvPr>
          <p:cNvSpPr txBox="1"/>
          <p:nvPr/>
        </p:nvSpPr>
        <p:spPr>
          <a:xfrm>
            <a:off x="8296119" y="4468786"/>
            <a:ext cx="4051825" cy="707886"/>
          </a:xfrm>
          <a:prstGeom prst="rect">
            <a:avLst/>
          </a:prstGeom>
          <a:noFill/>
        </p:spPr>
        <p:txBody>
          <a:bodyPr wrap="square">
            <a:spAutoFit/>
          </a:bodyPr>
          <a:lstStyle/>
          <a:p>
            <a:r>
              <a:rPr lang="en-US" altLang="zh-TW" sz="1600" b="1" i="0" dirty="0">
                <a:effectLst/>
                <a:latin typeface="Times New Roman" panose="02020603050405020304" pitchFamily="18" charset="0"/>
                <a:cs typeface="Times New Roman" panose="02020603050405020304" pitchFamily="18" charset="0"/>
              </a:rPr>
              <a:t>New DPX Instructions</a:t>
            </a:r>
            <a:br>
              <a:rPr lang="en-US" altLang="zh-TW" sz="1200" b="1" dirty="0">
                <a:latin typeface="Times New Roman" panose="02020603050405020304" pitchFamily="18" charset="0"/>
                <a:cs typeface="Times New Roman" panose="02020603050405020304" pitchFamily="18" charset="0"/>
              </a:rPr>
            </a:br>
            <a:r>
              <a:rPr lang="en-US" altLang="zh-TW" sz="1200" i="0" dirty="0">
                <a:effectLst/>
                <a:latin typeface="Times New Roman" panose="02020603050405020304" pitchFamily="18" charset="0"/>
                <a:cs typeface="Times New Roman" panose="02020603050405020304" pitchFamily="18" charset="0"/>
              </a:rPr>
              <a:t>H100 </a:t>
            </a:r>
            <a:r>
              <a:rPr lang="en-US" altLang="zh-TW" sz="1200" b="0" i="0" dirty="0">
                <a:effectLst/>
                <a:latin typeface="Times New Roman" panose="02020603050405020304" pitchFamily="18" charset="0"/>
                <a:cs typeface="Times New Roman" panose="02020603050405020304" pitchFamily="18" charset="0"/>
              </a:rPr>
              <a:t>accelerate Dynamic Programming algorithms by up to 7x over the A100 GPU.</a:t>
            </a:r>
            <a:endParaRPr lang="zh-TW" altLang="en-US" sz="1200" dirty="0">
              <a:latin typeface="Times New Roman" panose="02020603050405020304" pitchFamily="18" charset="0"/>
              <a:cs typeface="Times New Roman" panose="02020603050405020304" pitchFamily="18" charset="0"/>
            </a:endParaRPr>
          </a:p>
        </p:txBody>
      </p:sp>
      <p:sp>
        <p:nvSpPr>
          <p:cNvPr id="2" name="文字方塊 1">
            <a:extLst>
              <a:ext uri="{FF2B5EF4-FFF2-40B4-BE49-F238E27FC236}">
                <a16:creationId xmlns:a16="http://schemas.microsoft.com/office/drawing/2014/main" id="{DFE1A2EA-3679-4B5E-98D2-527C53943C94}"/>
              </a:ext>
            </a:extLst>
          </p:cNvPr>
          <p:cNvSpPr txBox="1"/>
          <p:nvPr/>
        </p:nvSpPr>
        <p:spPr>
          <a:xfrm>
            <a:off x="4670323" y="4341828"/>
            <a:ext cx="2509020" cy="253916"/>
          </a:xfrm>
          <a:prstGeom prst="rect">
            <a:avLst/>
          </a:prstGeom>
          <a:noFill/>
        </p:spPr>
        <p:txBody>
          <a:bodyPr wrap="none" rtlCol="0">
            <a:spAutoFit/>
          </a:bodyPr>
          <a:lstStyle/>
          <a:p>
            <a:r>
              <a:rPr lang="en-US" altLang="zh-TW" sz="1050" dirty="0">
                <a:latin typeface="Times New Roman" panose="02020603050405020304" pitchFamily="18" charset="0"/>
                <a:cs typeface="Times New Roman" panose="02020603050405020304" pitchFamily="18" charset="0"/>
              </a:rPr>
              <a:t>NVIDIA H100 GPU on new SXM5 Model</a:t>
            </a:r>
            <a:endParaRPr lang="zh-TW" altLang="en-US" sz="1050" dirty="0">
              <a:latin typeface="Times New Roman" panose="02020603050405020304" pitchFamily="18" charset="0"/>
              <a:cs typeface="Times New Roman" panose="02020603050405020304" pitchFamily="18" charset="0"/>
            </a:endParaRPr>
          </a:p>
        </p:txBody>
      </p:sp>
      <p:cxnSp>
        <p:nvCxnSpPr>
          <p:cNvPr id="82" name="直線接點 81">
            <a:extLst>
              <a:ext uri="{FF2B5EF4-FFF2-40B4-BE49-F238E27FC236}">
                <a16:creationId xmlns:a16="http://schemas.microsoft.com/office/drawing/2014/main" id="{1216B983-649D-4892-9221-0DF0CDC9A221}"/>
              </a:ext>
            </a:extLst>
          </p:cNvPr>
          <p:cNvCxnSpPr>
            <a:cxnSpLocks/>
          </p:cNvCxnSpPr>
          <p:nvPr/>
        </p:nvCxnSpPr>
        <p:spPr>
          <a:xfrm>
            <a:off x="7505224" y="3100116"/>
            <a:ext cx="270754"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4" name="直線接點 83">
            <a:extLst>
              <a:ext uri="{FF2B5EF4-FFF2-40B4-BE49-F238E27FC236}">
                <a16:creationId xmlns:a16="http://schemas.microsoft.com/office/drawing/2014/main" id="{994BC55B-9EC0-43E4-B265-1941C8EEF3FA}"/>
              </a:ext>
            </a:extLst>
          </p:cNvPr>
          <p:cNvCxnSpPr>
            <a:cxnSpLocks/>
          </p:cNvCxnSpPr>
          <p:nvPr/>
        </p:nvCxnSpPr>
        <p:spPr>
          <a:xfrm flipV="1">
            <a:off x="4267364" y="3512866"/>
            <a:ext cx="114136" cy="766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D25B81E0-9BD3-C401-BCAE-3249D50AF00F}"/>
              </a:ext>
            </a:extLst>
          </p:cNvPr>
          <p:cNvSpPr/>
          <p:nvPr/>
        </p:nvSpPr>
        <p:spPr>
          <a:xfrm>
            <a:off x="484450" y="260392"/>
            <a:ext cx="187725" cy="39534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526100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3">
            <a:extLst>
              <a:ext uri="{FF2B5EF4-FFF2-40B4-BE49-F238E27FC236}">
                <a16:creationId xmlns:a16="http://schemas.microsoft.com/office/drawing/2014/main" id="{9687E277-35C1-4881-9235-13CAFC774E5A}"/>
              </a:ext>
            </a:extLst>
          </p:cNvPr>
          <p:cNvGraphicFramePr>
            <a:graphicFrameLocks noGrp="1"/>
          </p:cNvGraphicFramePr>
          <p:nvPr>
            <p:extLst>
              <p:ext uri="{D42A27DB-BD31-4B8C-83A1-F6EECF244321}">
                <p14:modId xmlns:p14="http://schemas.microsoft.com/office/powerpoint/2010/main" val="398633560"/>
              </p:ext>
            </p:extLst>
          </p:nvPr>
        </p:nvGraphicFramePr>
        <p:xfrm>
          <a:off x="524278" y="686402"/>
          <a:ext cx="11130910" cy="4339790"/>
        </p:xfrm>
        <a:graphic>
          <a:graphicData uri="http://schemas.openxmlformats.org/drawingml/2006/table">
            <a:tbl>
              <a:tblPr firstRow="1" bandRow="1">
                <a:tableStyleId>{5C22544A-7EE6-4342-B048-85BDC9FD1C3A}</a:tableStyleId>
              </a:tblPr>
              <a:tblGrid>
                <a:gridCol w="3177511">
                  <a:extLst>
                    <a:ext uri="{9D8B030D-6E8A-4147-A177-3AD203B41FA5}">
                      <a16:colId xmlns:a16="http://schemas.microsoft.com/office/drawing/2014/main" val="1194469883"/>
                    </a:ext>
                  </a:extLst>
                </a:gridCol>
                <a:gridCol w="2801460">
                  <a:extLst>
                    <a:ext uri="{9D8B030D-6E8A-4147-A177-3AD203B41FA5}">
                      <a16:colId xmlns:a16="http://schemas.microsoft.com/office/drawing/2014/main" val="572036638"/>
                    </a:ext>
                  </a:extLst>
                </a:gridCol>
                <a:gridCol w="2603790">
                  <a:extLst>
                    <a:ext uri="{9D8B030D-6E8A-4147-A177-3AD203B41FA5}">
                      <a16:colId xmlns:a16="http://schemas.microsoft.com/office/drawing/2014/main" val="2221638900"/>
                    </a:ext>
                  </a:extLst>
                </a:gridCol>
                <a:gridCol w="2548149">
                  <a:extLst>
                    <a:ext uri="{9D8B030D-6E8A-4147-A177-3AD203B41FA5}">
                      <a16:colId xmlns:a16="http://schemas.microsoft.com/office/drawing/2014/main" val="3777163048"/>
                    </a:ext>
                  </a:extLst>
                </a:gridCol>
              </a:tblGrid>
              <a:tr h="215333">
                <a:tc>
                  <a:txBody>
                    <a:bodyPr/>
                    <a:lstStyle/>
                    <a:p>
                      <a:pPr algn="ctr">
                        <a:lnSpc>
                          <a:spcPts val="1000"/>
                        </a:lnSpc>
                      </a:pPr>
                      <a:r>
                        <a:rPr lang="en-US" altLang="zh-TW" sz="1400" b="1" dirty="0">
                          <a:solidFill>
                            <a:schemeClr val="tx1"/>
                          </a:solidFill>
                          <a:latin typeface="Times New Roman" panose="02020603050405020304" pitchFamily="18" charset="0"/>
                          <a:cs typeface="Times New Roman" panose="02020603050405020304" pitchFamily="18" charset="0"/>
                        </a:rPr>
                        <a:t>Data Center GPU</a:t>
                      </a:r>
                      <a:endParaRPr lang="zh-TW"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lnSpc>
                          <a:spcPts val="1000"/>
                        </a:lnSpc>
                      </a:pPr>
                      <a:r>
                        <a:rPr lang="en-US" altLang="zh-TW" sz="1400" b="1" dirty="0">
                          <a:solidFill>
                            <a:schemeClr val="tx1"/>
                          </a:solidFill>
                          <a:latin typeface="Times New Roman" panose="02020603050405020304" pitchFamily="18" charset="0"/>
                          <a:cs typeface="Times New Roman" panose="02020603050405020304" pitchFamily="18" charset="0"/>
                        </a:rPr>
                        <a:t>NVIDIA Tesla V100</a:t>
                      </a:r>
                      <a:endParaRPr lang="zh-TW"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lnSpc>
                          <a:spcPts val="1000"/>
                        </a:lnSpc>
                      </a:pPr>
                      <a:r>
                        <a:rPr lang="en-US" altLang="zh-TW" sz="1400" b="1" dirty="0">
                          <a:solidFill>
                            <a:schemeClr val="tx1"/>
                          </a:solidFill>
                          <a:latin typeface="Times New Roman" panose="02020603050405020304" pitchFamily="18" charset="0"/>
                          <a:cs typeface="Times New Roman" panose="02020603050405020304" pitchFamily="18" charset="0"/>
                        </a:rPr>
                        <a:t>NVIDIA A100</a:t>
                      </a:r>
                      <a:endParaRPr lang="zh-TW"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lnSpc>
                          <a:spcPts val="1000"/>
                        </a:lnSpc>
                      </a:pPr>
                      <a:r>
                        <a:rPr lang="en-US" altLang="zh-TW" sz="1400" b="1" dirty="0">
                          <a:solidFill>
                            <a:schemeClr val="tx1"/>
                          </a:solidFill>
                          <a:latin typeface="Times New Roman" panose="02020603050405020304" pitchFamily="18" charset="0"/>
                          <a:cs typeface="Times New Roman" panose="02020603050405020304" pitchFamily="18" charset="0"/>
                        </a:rPr>
                        <a:t>NVIDIA H100</a:t>
                      </a:r>
                      <a:endParaRPr lang="zh-TW"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415937726"/>
                  </a:ext>
                </a:extLst>
              </a:tr>
              <a:tr h="215333">
                <a:tc>
                  <a:txBody>
                    <a:bodyPr/>
                    <a:lstStyle/>
                    <a:p>
                      <a:pPr algn="ctr">
                        <a:lnSpc>
                          <a:spcPts val="1000"/>
                        </a:lnSpc>
                      </a:pPr>
                      <a:r>
                        <a:rPr lang="en-US" altLang="zh-TW" sz="1400" b="0" dirty="0">
                          <a:solidFill>
                            <a:schemeClr val="tx1"/>
                          </a:solidFill>
                          <a:latin typeface="Times New Roman" panose="02020603050405020304" pitchFamily="18" charset="0"/>
                          <a:cs typeface="Times New Roman" panose="02020603050405020304" pitchFamily="18" charset="0"/>
                        </a:rPr>
                        <a:t>GPU Architecture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400" b="0" dirty="0">
                          <a:solidFill>
                            <a:schemeClr val="tx1"/>
                          </a:solidFill>
                          <a:latin typeface="Times New Roman" panose="02020603050405020304" pitchFamily="18" charset="0"/>
                          <a:cs typeface="Times New Roman" panose="02020603050405020304" pitchFamily="18" charset="0"/>
                        </a:rPr>
                        <a:t>Volta</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400" b="0" dirty="0">
                          <a:solidFill>
                            <a:schemeClr val="tx1"/>
                          </a:solidFill>
                          <a:latin typeface="Times New Roman" panose="02020603050405020304" pitchFamily="18" charset="0"/>
                          <a:cs typeface="Times New Roman" panose="02020603050405020304" pitchFamily="18" charset="0"/>
                        </a:rPr>
                        <a:t>Ampere</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400" b="0" dirty="0">
                          <a:solidFill>
                            <a:schemeClr val="tx1"/>
                          </a:solidFill>
                          <a:latin typeface="Times New Roman" panose="02020603050405020304" pitchFamily="18" charset="0"/>
                          <a:cs typeface="Times New Roman" panose="02020603050405020304" pitchFamily="18" charset="0"/>
                        </a:rPr>
                        <a:t>Hopper</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4915546"/>
                  </a:ext>
                </a:extLst>
              </a:tr>
              <a:tr h="215333">
                <a:tc>
                  <a:txBody>
                    <a:bodyPr/>
                    <a:lstStyle/>
                    <a:p>
                      <a:pPr marL="0" algn="ctr" defTabSz="914400" rtl="0" eaLnBrk="1" latinLnBrk="0" hangingPunct="1">
                        <a:lnSpc>
                          <a:spcPts val="1000"/>
                        </a:lnSpc>
                      </a:pPr>
                      <a:r>
                        <a:rPr lang="en-US" altLang="zh-TW" sz="1400" b="0" kern="1200" dirty="0">
                          <a:solidFill>
                            <a:schemeClr val="tx1"/>
                          </a:solidFill>
                          <a:latin typeface="Times New Roman" panose="02020603050405020304" pitchFamily="18" charset="0"/>
                          <a:ea typeface="+mn-ea"/>
                          <a:cs typeface="Times New Roman" panose="02020603050405020304" pitchFamily="18" charset="0"/>
                        </a:rPr>
                        <a:t>Computer Capability </a:t>
                      </a:r>
                      <a:endParaRPr lang="zh-TW" altLang="en-US" sz="1400" b="0"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400" b="0" dirty="0">
                          <a:solidFill>
                            <a:schemeClr val="tx1"/>
                          </a:solidFill>
                          <a:latin typeface="Times New Roman" panose="02020603050405020304" pitchFamily="18" charset="0"/>
                          <a:cs typeface="Times New Roman" panose="02020603050405020304" pitchFamily="18" charset="0"/>
                        </a:rPr>
                        <a:t>7.0</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400" b="0" dirty="0">
                          <a:solidFill>
                            <a:schemeClr val="tx1"/>
                          </a:solidFill>
                          <a:latin typeface="Times New Roman" panose="02020603050405020304" pitchFamily="18" charset="0"/>
                          <a:cs typeface="Times New Roman" panose="02020603050405020304" pitchFamily="18" charset="0"/>
                        </a:rPr>
                        <a:t>8.0</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400" b="0" dirty="0">
                          <a:solidFill>
                            <a:schemeClr val="tx1"/>
                          </a:solidFill>
                          <a:latin typeface="Times New Roman" panose="02020603050405020304" pitchFamily="18" charset="0"/>
                          <a:cs typeface="Times New Roman" panose="02020603050405020304" pitchFamily="18" charset="0"/>
                        </a:rPr>
                        <a:t>9.0</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3986234"/>
                  </a:ext>
                </a:extLst>
              </a:tr>
              <a:tr h="215333">
                <a:tc>
                  <a:txBody>
                    <a:bodyPr/>
                    <a:lstStyle/>
                    <a:p>
                      <a:pPr marL="0" algn="ctr" defTabSz="914400" rtl="0" eaLnBrk="1" latinLnBrk="0" hangingPunct="1">
                        <a:lnSpc>
                          <a:spcPts val="1000"/>
                        </a:lnSpc>
                      </a:pPr>
                      <a:r>
                        <a:rPr lang="en-US" altLang="zh-TW" sz="1400" b="0" kern="1200" dirty="0">
                          <a:solidFill>
                            <a:schemeClr val="tx1"/>
                          </a:solidFill>
                          <a:latin typeface="Times New Roman" panose="02020603050405020304" pitchFamily="18" charset="0"/>
                          <a:ea typeface="+mn-ea"/>
                          <a:cs typeface="Times New Roman" panose="02020603050405020304" pitchFamily="18" charset="0"/>
                        </a:rPr>
                        <a:t>Price</a:t>
                      </a:r>
                      <a:endParaRPr lang="zh-TW" altLang="en-US" sz="1400" b="0"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400" b="0" dirty="0">
                          <a:solidFill>
                            <a:schemeClr val="tx1"/>
                          </a:solidFill>
                          <a:latin typeface="Times New Roman" panose="02020603050405020304" pitchFamily="18" charset="0"/>
                          <a:cs typeface="Times New Roman" panose="02020603050405020304" pitchFamily="18" charset="0"/>
                        </a:rPr>
                        <a:t>N/A</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400" b="0" dirty="0">
                          <a:solidFill>
                            <a:schemeClr val="tx1"/>
                          </a:solidFill>
                          <a:latin typeface="Times New Roman" panose="02020603050405020304" pitchFamily="18" charset="0"/>
                          <a:cs typeface="Times New Roman" panose="02020603050405020304" pitchFamily="18" charset="0"/>
                        </a:rPr>
                        <a:t>8,000-9,000/USD</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400" b="0" dirty="0">
                          <a:solidFill>
                            <a:schemeClr val="tx1"/>
                          </a:solidFill>
                          <a:latin typeface="Times New Roman" panose="02020603050405020304" pitchFamily="18" charset="0"/>
                          <a:cs typeface="Times New Roman" panose="02020603050405020304" pitchFamily="18" charset="0"/>
                        </a:rPr>
                        <a:t>10,000/USD</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34519610"/>
                  </a:ext>
                </a:extLst>
              </a:tr>
              <a:tr h="215333">
                <a:tc>
                  <a:txBody>
                    <a:bodyPr/>
                    <a:lstStyle/>
                    <a:p>
                      <a:pPr marL="0" algn="ctr" defTabSz="914400" rtl="0" eaLnBrk="1" latinLnBrk="0" hangingPunct="1">
                        <a:lnSpc>
                          <a:spcPts val="1000"/>
                        </a:lnSpc>
                      </a:pPr>
                      <a:r>
                        <a:rPr lang="en-US" altLang="zh-TW" sz="1400" b="0" i="0" kern="1200" dirty="0">
                          <a:solidFill>
                            <a:schemeClr val="dk1"/>
                          </a:solidFill>
                          <a:effectLst/>
                          <a:latin typeface="Times New Roman" panose="02020603050405020304" pitchFamily="18" charset="0"/>
                          <a:ea typeface="+mn-ea"/>
                          <a:cs typeface="Times New Roman" panose="02020603050405020304" pitchFamily="18" charset="0"/>
                        </a:rPr>
                        <a:t>Process Size</a:t>
                      </a:r>
                      <a:endParaRPr lang="en-US" altLang="zh-TW" sz="1400" b="0"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a:lnSpc>
                          <a:spcPts val="1000"/>
                        </a:lnSpc>
                        <a:buFont typeface="Arial" panose="020B0604020202020204" pitchFamily="34" charset="0"/>
                        <a:buNone/>
                      </a:pPr>
                      <a:r>
                        <a:rPr lang="en-US" altLang="zh-TW" sz="1400" b="0" i="0" kern="1200" dirty="0">
                          <a:solidFill>
                            <a:schemeClr val="dk1"/>
                          </a:solidFill>
                          <a:effectLst/>
                          <a:latin typeface="Times New Roman" panose="02020603050405020304" pitchFamily="18" charset="0"/>
                          <a:ea typeface="+mn-ea"/>
                          <a:cs typeface="Times New Roman" panose="02020603050405020304" pitchFamily="18" charset="0"/>
                        </a:rPr>
                        <a:t>12 nm</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a:lnSpc>
                          <a:spcPts val="1000"/>
                        </a:lnSpc>
                        <a:buFont typeface="Arial" panose="020B0604020202020204" pitchFamily="34" charset="0"/>
                        <a:buNone/>
                      </a:pPr>
                      <a:r>
                        <a:rPr lang="en-US" altLang="zh-TW" sz="1400" b="0" i="0" kern="1200" dirty="0">
                          <a:solidFill>
                            <a:schemeClr val="dk1"/>
                          </a:solidFill>
                          <a:effectLst/>
                          <a:latin typeface="Times New Roman" panose="02020603050405020304" pitchFamily="18" charset="0"/>
                          <a:ea typeface="+mn-ea"/>
                          <a:cs typeface="Times New Roman" panose="02020603050405020304" pitchFamily="18" charset="0"/>
                        </a:rPr>
                        <a:t>7 nm</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ts val="1000"/>
                        </a:lnSpc>
                        <a:spcBef>
                          <a:spcPts val="0"/>
                        </a:spcBef>
                        <a:spcAft>
                          <a:spcPts val="0"/>
                        </a:spcAft>
                        <a:buClrTx/>
                        <a:buSzTx/>
                        <a:buFontTx/>
                        <a:buNone/>
                        <a:tabLst/>
                        <a:defRPr/>
                      </a:pPr>
                      <a:r>
                        <a:rPr lang="en-US" altLang="zh-TW" sz="1400" b="0" i="0" kern="1200" dirty="0">
                          <a:solidFill>
                            <a:schemeClr val="dk1"/>
                          </a:solidFill>
                          <a:effectLst/>
                          <a:latin typeface="Times New Roman" panose="02020603050405020304" pitchFamily="18" charset="0"/>
                          <a:ea typeface="+mn-ea"/>
                          <a:cs typeface="Times New Roman" panose="02020603050405020304" pitchFamily="18" charset="0"/>
                        </a:rPr>
                        <a:t>4 nm</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4049757"/>
                  </a:ext>
                </a:extLst>
              </a:tr>
              <a:tr h="215333">
                <a:tc>
                  <a:txBody>
                    <a:bodyPr/>
                    <a:lstStyle/>
                    <a:p>
                      <a:pPr marL="0" algn="ctr" defTabSz="914400" rtl="0" eaLnBrk="1" latinLnBrk="0" hangingPunct="1">
                        <a:lnSpc>
                          <a:spcPts val="1000"/>
                        </a:lnSpc>
                      </a:pPr>
                      <a:r>
                        <a:rPr lang="en-US" altLang="zh-TW" sz="1400" b="0" dirty="0">
                          <a:latin typeface="Times New Roman" panose="02020603050405020304" pitchFamily="18" charset="0"/>
                          <a:cs typeface="Times New Roman" panose="02020603050405020304" pitchFamily="18" charset="0"/>
                        </a:rPr>
                        <a:t>Density</a:t>
                      </a:r>
                      <a:endParaRPr lang="en-US" altLang="zh-TW" sz="1400" b="0"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a:lnSpc>
                          <a:spcPts val="1000"/>
                        </a:lnSpc>
                        <a:buFont typeface="Arial" panose="020B0604020202020204" pitchFamily="34" charset="0"/>
                        <a:buNone/>
                      </a:pPr>
                      <a:r>
                        <a:rPr lang="en-US" altLang="zh-TW" sz="1400" b="0" i="0" kern="1200" dirty="0">
                          <a:solidFill>
                            <a:schemeClr val="dk1"/>
                          </a:solidFill>
                          <a:effectLst/>
                          <a:latin typeface="Times New Roman" panose="02020603050405020304" pitchFamily="18" charset="0"/>
                          <a:ea typeface="+mn-ea"/>
                          <a:cs typeface="Times New Roman" panose="02020603050405020304" pitchFamily="18" charset="0"/>
                        </a:rPr>
                        <a:t>25.9M / mm²</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a:lnSpc>
                          <a:spcPts val="1000"/>
                        </a:lnSpc>
                        <a:buFont typeface="Arial" panose="020B0604020202020204" pitchFamily="34" charset="0"/>
                        <a:buNone/>
                      </a:pPr>
                      <a:r>
                        <a:rPr lang="en-US" altLang="zh-TW" sz="1400" b="0" i="0" kern="1200" dirty="0">
                          <a:solidFill>
                            <a:schemeClr val="dk1"/>
                          </a:solidFill>
                          <a:effectLst/>
                          <a:latin typeface="Times New Roman" panose="02020603050405020304" pitchFamily="18" charset="0"/>
                          <a:ea typeface="+mn-ea"/>
                          <a:cs typeface="Times New Roman" panose="02020603050405020304" pitchFamily="18" charset="0"/>
                        </a:rPr>
                        <a:t>65.6M / mm²</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ts val="1000"/>
                        </a:lnSpc>
                        <a:spcBef>
                          <a:spcPts val="0"/>
                        </a:spcBef>
                        <a:spcAft>
                          <a:spcPts val="0"/>
                        </a:spcAft>
                        <a:buClrTx/>
                        <a:buSzTx/>
                        <a:buFontTx/>
                        <a:buNone/>
                        <a:tabLst/>
                        <a:defRPr/>
                      </a:pPr>
                      <a:r>
                        <a:rPr lang="en-US" altLang="zh-TW" sz="1400" b="0" i="0" kern="1200" dirty="0">
                          <a:solidFill>
                            <a:schemeClr val="dk1"/>
                          </a:solidFill>
                          <a:effectLst/>
                          <a:latin typeface="Times New Roman" panose="02020603050405020304" pitchFamily="18" charset="0"/>
                          <a:ea typeface="+mn-ea"/>
                          <a:cs typeface="Times New Roman" panose="02020603050405020304" pitchFamily="18" charset="0"/>
                        </a:rPr>
                        <a:t>98.3M / mm²</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98696282"/>
                  </a:ext>
                </a:extLst>
              </a:tr>
              <a:tr h="215333">
                <a:tc>
                  <a:txBody>
                    <a:bodyPr/>
                    <a:lstStyle/>
                    <a:p>
                      <a:pPr marL="0" algn="ctr" defTabSz="914400" rtl="0" eaLnBrk="1" latinLnBrk="0" hangingPunct="1">
                        <a:lnSpc>
                          <a:spcPts val="1000"/>
                        </a:lnSpc>
                      </a:pPr>
                      <a:r>
                        <a:rPr lang="en-US" altLang="zh-TW" sz="1400" b="0" i="0" kern="1200" dirty="0">
                          <a:solidFill>
                            <a:schemeClr val="dk1"/>
                          </a:solidFill>
                          <a:effectLst/>
                          <a:latin typeface="Times New Roman" panose="02020603050405020304" pitchFamily="18" charset="0"/>
                          <a:ea typeface="+mn-ea"/>
                          <a:cs typeface="Times New Roman" panose="02020603050405020304" pitchFamily="18" charset="0"/>
                        </a:rPr>
                        <a:t>Die Size</a:t>
                      </a:r>
                      <a:endParaRPr lang="en-US" altLang="zh-TW" sz="1400" b="0"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a:lnSpc>
                          <a:spcPts val="1000"/>
                        </a:lnSpc>
                        <a:buFont typeface="Arial" panose="020B0604020202020204" pitchFamily="34" charset="0"/>
                        <a:buNone/>
                      </a:pPr>
                      <a:r>
                        <a:rPr lang="en-US" altLang="zh-TW" sz="1400" b="0" i="0" kern="1200" dirty="0">
                          <a:solidFill>
                            <a:schemeClr val="dk1"/>
                          </a:solidFill>
                          <a:effectLst/>
                          <a:latin typeface="Times New Roman" panose="02020603050405020304" pitchFamily="18" charset="0"/>
                          <a:ea typeface="+mn-ea"/>
                          <a:cs typeface="Times New Roman" panose="02020603050405020304" pitchFamily="18" charset="0"/>
                        </a:rPr>
                        <a:t>815 mm²</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a:lnSpc>
                          <a:spcPts val="1000"/>
                        </a:lnSpc>
                        <a:buFont typeface="Arial" panose="020B0604020202020204" pitchFamily="34" charset="0"/>
                        <a:buNone/>
                      </a:pPr>
                      <a:r>
                        <a:rPr lang="en-US" altLang="zh-TW" sz="1400" b="0" i="0" kern="1200" dirty="0">
                          <a:solidFill>
                            <a:schemeClr val="dk1"/>
                          </a:solidFill>
                          <a:effectLst/>
                          <a:latin typeface="Times New Roman" panose="02020603050405020304" pitchFamily="18" charset="0"/>
                          <a:ea typeface="+mn-ea"/>
                          <a:cs typeface="Times New Roman" panose="02020603050405020304" pitchFamily="18" charset="0"/>
                        </a:rPr>
                        <a:t>826 mm²</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400" b="0" i="0" kern="1200" dirty="0">
                          <a:solidFill>
                            <a:schemeClr val="dk1"/>
                          </a:solidFill>
                          <a:effectLst/>
                          <a:latin typeface="Times New Roman" panose="02020603050405020304" pitchFamily="18" charset="0"/>
                          <a:ea typeface="+mn-ea"/>
                          <a:cs typeface="Times New Roman" panose="02020603050405020304" pitchFamily="18" charset="0"/>
                        </a:rPr>
                        <a:t>814 mm²</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3915849"/>
                  </a:ext>
                </a:extLst>
              </a:tr>
              <a:tr h="215333">
                <a:tc>
                  <a:txBody>
                    <a:bodyPr/>
                    <a:lstStyle/>
                    <a:p>
                      <a:pPr marL="0" marR="0" lvl="0" indent="0" algn="ctr" defTabSz="914400" rtl="0" eaLnBrk="1" fontAlgn="auto" latinLnBrk="0" hangingPunct="1">
                        <a:lnSpc>
                          <a:spcPts val="1000"/>
                        </a:lnSpc>
                        <a:spcBef>
                          <a:spcPts val="0"/>
                        </a:spcBef>
                        <a:spcAft>
                          <a:spcPts val="0"/>
                        </a:spcAft>
                        <a:buClrTx/>
                        <a:buSzTx/>
                        <a:buFontTx/>
                        <a:buNone/>
                        <a:tabLst/>
                        <a:defRPr/>
                      </a:pPr>
                      <a:r>
                        <a:rPr lang="en-US" altLang="zh-TW" sz="1400" b="0" kern="1200" dirty="0">
                          <a:solidFill>
                            <a:schemeClr val="tx1"/>
                          </a:solidFill>
                          <a:latin typeface="Times New Roman" panose="02020603050405020304" pitchFamily="18" charset="0"/>
                          <a:ea typeface="+mn-ea"/>
                          <a:cs typeface="Times New Roman" panose="02020603050405020304" pitchFamily="18" charset="0"/>
                        </a:rPr>
                        <a:t>Highest Power Consumption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400" b="0" dirty="0">
                          <a:solidFill>
                            <a:schemeClr val="tx1"/>
                          </a:solidFill>
                          <a:latin typeface="Times New Roman" panose="02020603050405020304" pitchFamily="18" charset="0"/>
                          <a:cs typeface="Times New Roman" panose="02020603050405020304" pitchFamily="18" charset="0"/>
                        </a:rPr>
                        <a:t>250-300 W</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400" b="0" dirty="0">
                          <a:solidFill>
                            <a:schemeClr val="tx1"/>
                          </a:solidFill>
                          <a:latin typeface="Times New Roman" panose="02020603050405020304" pitchFamily="18" charset="0"/>
                          <a:cs typeface="Times New Roman" panose="02020603050405020304" pitchFamily="18" charset="0"/>
                        </a:rPr>
                        <a:t>300 W</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400" b="0" dirty="0">
                          <a:solidFill>
                            <a:schemeClr val="tx1"/>
                          </a:solidFill>
                          <a:latin typeface="Times New Roman" panose="02020603050405020304" pitchFamily="18" charset="0"/>
                          <a:cs typeface="Times New Roman" panose="02020603050405020304" pitchFamily="18" charset="0"/>
                        </a:rPr>
                        <a:t>350 W</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35095513"/>
                  </a:ext>
                </a:extLst>
              </a:tr>
              <a:tr h="215333">
                <a:tc>
                  <a:txBody>
                    <a:bodyPr/>
                    <a:lstStyle/>
                    <a:p>
                      <a:pPr algn="ctr">
                        <a:lnSpc>
                          <a:spcPts val="1000"/>
                        </a:lnSpc>
                      </a:pPr>
                      <a:r>
                        <a:rPr lang="en-US" altLang="zh-TW" sz="1400" b="0" dirty="0">
                          <a:solidFill>
                            <a:schemeClr val="tx1"/>
                          </a:solidFill>
                          <a:latin typeface="Times New Roman" panose="02020603050405020304" pitchFamily="18" charset="0"/>
                          <a:cs typeface="Times New Roman" panose="02020603050405020304" pitchFamily="18" charset="0"/>
                        </a:rPr>
                        <a:t>Threads/Wrap</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400" b="0" dirty="0">
                          <a:solidFill>
                            <a:schemeClr val="tx1"/>
                          </a:solidFill>
                          <a:latin typeface="Times New Roman" panose="02020603050405020304" pitchFamily="18" charset="0"/>
                          <a:cs typeface="Times New Roman" panose="02020603050405020304" pitchFamily="18" charset="0"/>
                        </a:rPr>
                        <a:t>32</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400" b="0" dirty="0">
                          <a:solidFill>
                            <a:schemeClr val="tx1"/>
                          </a:solidFill>
                          <a:latin typeface="Times New Roman" panose="02020603050405020304" pitchFamily="18" charset="0"/>
                          <a:cs typeface="Times New Roman" panose="02020603050405020304" pitchFamily="18" charset="0"/>
                        </a:rPr>
                        <a:t>32</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400" b="0" dirty="0">
                          <a:solidFill>
                            <a:schemeClr val="tx1"/>
                          </a:solidFill>
                          <a:latin typeface="Times New Roman" panose="02020603050405020304" pitchFamily="18" charset="0"/>
                          <a:cs typeface="Times New Roman" panose="02020603050405020304" pitchFamily="18" charset="0"/>
                        </a:rPr>
                        <a:t>32</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1570828"/>
                  </a:ext>
                </a:extLst>
              </a:tr>
              <a:tr h="215333">
                <a:tc>
                  <a:txBody>
                    <a:bodyPr/>
                    <a:lstStyle/>
                    <a:p>
                      <a:pPr algn="ctr">
                        <a:lnSpc>
                          <a:spcPts val="1000"/>
                        </a:lnSpc>
                      </a:pPr>
                      <a:r>
                        <a:rPr lang="en-US" altLang="zh-TW" sz="1400" b="0" dirty="0">
                          <a:solidFill>
                            <a:schemeClr val="tx1"/>
                          </a:solidFill>
                          <a:latin typeface="Times New Roman" panose="02020603050405020304" pitchFamily="18" charset="0"/>
                          <a:cs typeface="Times New Roman" panose="02020603050405020304" pitchFamily="18" charset="0"/>
                        </a:rPr>
                        <a:t>Max Warps/SM</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400" b="0" dirty="0">
                          <a:solidFill>
                            <a:schemeClr val="tx1"/>
                          </a:solidFill>
                          <a:latin typeface="Times New Roman" panose="02020603050405020304" pitchFamily="18" charset="0"/>
                          <a:cs typeface="Times New Roman" panose="02020603050405020304" pitchFamily="18" charset="0"/>
                        </a:rPr>
                        <a:t>64</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400" b="0" dirty="0">
                          <a:solidFill>
                            <a:schemeClr val="tx1"/>
                          </a:solidFill>
                          <a:latin typeface="Times New Roman" panose="02020603050405020304" pitchFamily="18" charset="0"/>
                          <a:cs typeface="Times New Roman" panose="02020603050405020304" pitchFamily="18" charset="0"/>
                        </a:rPr>
                        <a:t>64</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400" b="0" dirty="0">
                          <a:solidFill>
                            <a:schemeClr val="tx1"/>
                          </a:solidFill>
                          <a:latin typeface="Times New Roman" panose="02020603050405020304" pitchFamily="18" charset="0"/>
                          <a:cs typeface="Times New Roman" panose="02020603050405020304" pitchFamily="18" charset="0"/>
                        </a:rPr>
                        <a:t>64</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28086592"/>
                  </a:ext>
                </a:extLst>
              </a:tr>
              <a:tr h="215333">
                <a:tc>
                  <a:txBody>
                    <a:bodyPr/>
                    <a:lstStyle/>
                    <a:p>
                      <a:pPr marL="0" marR="0" lvl="0" indent="0" algn="ctr" defTabSz="914400" rtl="0" eaLnBrk="1" fontAlgn="auto" latinLnBrk="0" hangingPunct="1">
                        <a:lnSpc>
                          <a:spcPts val="1000"/>
                        </a:lnSpc>
                        <a:spcBef>
                          <a:spcPts val="0"/>
                        </a:spcBef>
                        <a:spcAft>
                          <a:spcPts val="0"/>
                        </a:spcAft>
                        <a:buClrTx/>
                        <a:buSzTx/>
                        <a:buFontTx/>
                        <a:buNone/>
                        <a:tabLst/>
                        <a:defRPr/>
                      </a:pPr>
                      <a:r>
                        <a:rPr lang="en-US" altLang="zh-TW" sz="1400" b="0" dirty="0">
                          <a:solidFill>
                            <a:schemeClr val="tx1"/>
                          </a:solidFill>
                          <a:latin typeface="Times New Roman" panose="02020603050405020304" pitchFamily="18" charset="0"/>
                          <a:cs typeface="Times New Roman" panose="02020603050405020304" pitchFamily="18" charset="0"/>
                        </a:rPr>
                        <a:t>Max Threads/SM</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400" b="0" dirty="0">
                          <a:solidFill>
                            <a:schemeClr val="tx1"/>
                          </a:solidFill>
                          <a:latin typeface="Times New Roman" panose="02020603050405020304" pitchFamily="18" charset="0"/>
                          <a:cs typeface="Times New Roman" panose="02020603050405020304" pitchFamily="18" charset="0"/>
                        </a:rPr>
                        <a:t>2048</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400" b="0" dirty="0">
                          <a:solidFill>
                            <a:schemeClr val="tx1"/>
                          </a:solidFill>
                          <a:latin typeface="Times New Roman" panose="02020603050405020304" pitchFamily="18" charset="0"/>
                          <a:cs typeface="Times New Roman" panose="02020603050405020304" pitchFamily="18" charset="0"/>
                        </a:rPr>
                        <a:t>2048</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400" b="0" dirty="0">
                          <a:solidFill>
                            <a:schemeClr val="tx1"/>
                          </a:solidFill>
                          <a:latin typeface="Times New Roman" panose="02020603050405020304" pitchFamily="18" charset="0"/>
                          <a:cs typeface="Times New Roman" panose="02020603050405020304" pitchFamily="18" charset="0"/>
                        </a:rPr>
                        <a:t>2048</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175398"/>
                  </a:ext>
                </a:extLst>
              </a:tr>
              <a:tr h="215333">
                <a:tc>
                  <a:txBody>
                    <a:bodyPr/>
                    <a:lstStyle/>
                    <a:p>
                      <a:pPr marL="0" marR="0" lvl="0" indent="0" algn="ctr" defTabSz="914400" rtl="0" eaLnBrk="1" fontAlgn="auto" latinLnBrk="0" hangingPunct="1">
                        <a:lnSpc>
                          <a:spcPts val="1000"/>
                        </a:lnSpc>
                        <a:spcBef>
                          <a:spcPts val="0"/>
                        </a:spcBef>
                        <a:spcAft>
                          <a:spcPts val="0"/>
                        </a:spcAft>
                        <a:buClrTx/>
                        <a:buSzTx/>
                        <a:buFontTx/>
                        <a:buNone/>
                        <a:tabLst/>
                        <a:defRPr/>
                      </a:pPr>
                      <a:r>
                        <a:rPr lang="en-US" altLang="zh-TW" sz="1400" b="0" dirty="0">
                          <a:solidFill>
                            <a:schemeClr val="tx1"/>
                          </a:solidFill>
                          <a:latin typeface="Times New Roman" panose="02020603050405020304" pitchFamily="18" charset="0"/>
                          <a:cs typeface="Times New Roman" panose="02020603050405020304" pitchFamily="18" charset="0"/>
                        </a:rPr>
                        <a:t>Max Thread Blocks (CTAs)/SM</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400" b="0" dirty="0">
                          <a:solidFill>
                            <a:schemeClr val="tx1"/>
                          </a:solidFill>
                          <a:latin typeface="Times New Roman" panose="02020603050405020304" pitchFamily="18" charset="0"/>
                          <a:cs typeface="Times New Roman" panose="02020603050405020304" pitchFamily="18" charset="0"/>
                        </a:rPr>
                        <a:t>32</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400" b="0" dirty="0">
                          <a:solidFill>
                            <a:schemeClr val="tx1"/>
                          </a:solidFill>
                          <a:latin typeface="Times New Roman" panose="02020603050405020304" pitchFamily="18" charset="0"/>
                          <a:cs typeface="Times New Roman" panose="02020603050405020304" pitchFamily="18" charset="0"/>
                        </a:rPr>
                        <a:t>32</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400" b="0" dirty="0">
                          <a:solidFill>
                            <a:schemeClr val="tx1"/>
                          </a:solidFill>
                          <a:latin typeface="Times New Roman" panose="02020603050405020304" pitchFamily="18" charset="0"/>
                          <a:cs typeface="Times New Roman" panose="02020603050405020304" pitchFamily="18" charset="0"/>
                        </a:rPr>
                        <a:t>32</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3679932"/>
                  </a:ext>
                </a:extLst>
              </a:tr>
              <a:tr h="215333">
                <a:tc>
                  <a:txBody>
                    <a:bodyPr/>
                    <a:lstStyle/>
                    <a:p>
                      <a:pPr algn="ctr">
                        <a:lnSpc>
                          <a:spcPts val="1000"/>
                        </a:lnSpc>
                      </a:pPr>
                      <a:r>
                        <a:rPr lang="en-US" altLang="zh-TW" sz="1400" b="0" dirty="0">
                          <a:solidFill>
                            <a:schemeClr val="tx1"/>
                          </a:solidFill>
                          <a:latin typeface="Times New Roman" panose="02020603050405020304" pitchFamily="18" charset="0"/>
                          <a:cs typeface="Times New Roman" panose="02020603050405020304" pitchFamily="18" charset="0"/>
                        </a:rPr>
                        <a:t>Max 32-bits Registers/SM</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400" b="0" dirty="0">
                          <a:solidFill>
                            <a:schemeClr val="tx1"/>
                          </a:solidFill>
                          <a:latin typeface="Times New Roman" panose="02020603050405020304" pitchFamily="18" charset="0"/>
                          <a:cs typeface="Times New Roman" panose="02020603050405020304" pitchFamily="18" charset="0"/>
                        </a:rPr>
                        <a:t>65536</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400" b="0" dirty="0">
                          <a:solidFill>
                            <a:schemeClr val="tx1"/>
                          </a:solidFill>
                          <a:latin typeface="Times New Roman" panose="02020603050405020304" pitchFamily="18" charset="0"/>
                          <a:cs typeface="Times New Roman" panose="02020603050405020304" pitchFamily="18" charset="0"/>
                        </a:rPr>
                        <a:t>65536</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400" b="0" dirty="0">
                          <a:solidFill>
                            <a:schemeClr val="tx1"/>
                          </a:solidFill>
                          <a:latin typeface="Times New Roman" panose="02020603050405020304" pitchFamily="18" charset="0"/>
                          <a:cs typeface="Times New Roman" panose="02020603050405020304" pitchFamily="18" charset="0"/>
                        </a:rPr>
                        <a:t>65536</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3170612"/>
                  </a:ext>
                </a:extLst>
              </a:tr>
              <a:tr h="215333">
                <a:tc>
                  <a:txBody>
                    <a:bodyPr/>
                    <a:lstStyle/>
                    <a:p>
                      <a:pPr algn="ctr">
                        <a:lnSpc>
                          <a:spcPts val="1000"/>
                        </a:lnSpc>
                      </a:pPr>
                      <a:r>
                        <a:rPr lang="en-US" altLang="zh-TW" sz="1400" b="0" dirty="0">
                          <a:solidFill>
                            <a:schemeClr val="tx1"/>
                          </a:solidFill>
                          <a:latin typeface="Times New Roman" panose="02020603050405020304" pitchFamily="18" charset="0"/>
                          <a:cs typeface="Times New Roman" panose="02020603050405020304" pitchFamily="18" charset="0"/>
                        </a:rPr>
                        <a:t>Max Registers/Thread Block (CTA)</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400" b="0" dirty="0">
                          <a:solidFill>
                            <a:schemeClr val="tx1"/>
                          </a:solidFill>
                          <a:latin typeface="Times New Roman" panose="02020603050405020304" pitchFamily="18" charset="0"/>
                          <a:cs typeface="Times New Roman" panose="02020603050405020304" pitchFamily="18" charset="0"/>
                        </a:rPr>
                        <a:t>65536</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400" b="0" dirty="0">
                          <a:solidFill>
                            <a:schemeClr val="tx1"/>
                          </a:solidFill>
                          <a:latin typeface="Times New Roman" panose="02020603050405020304" pitchFamily="18" charset="0"/>
                          <a:cs typeface="Times New Roman" panose="02020603050405020304" pitchFamily="18" charset="0"/>
                        </a:rPr>
                        <a:t>65536</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400" b="0" dirty="0">
                          <a:solidFill>
                            <a:schemeClr val="tx1"/>
                          </a:solidFill>
                          <a:latin typeface="Times New Roman" panose="02020603050405020304" pitchFamily="18" charset="0"/>
                          <a:cs typeface="Times New Roman" panose="02020603050405020304" pitchFamily="18" charset="0"/>
                        </a:rPr>
                        <a:t>65536</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0150473"/>
                  </a:ext>
                </a:extLst>
              </a:tr>
              <a:tr h="215333">
                <a:tc>
                  <a:txBody>
                    <a:bodyPr/>
                    <a:lstStyle/>
                    <a:p>
                      <a:pPr algn="ctr">
                        <a:lnSpc>
                          <a:spcPts val="1000"/>
                        </a:lnSpc>
                      </a:pPr>
                      <a:r>
                        <a:rPr lang="en-US" altLang="zh-TW" sz="1400" b="0" dirty="0">
                          <a:solidFill>
                            <a:schemeClr val="tx1"/>
                          </a:solidFill>
                          <a:latin typeface="Times New Roman" panose="02020603050405020304" pitchFamily="18" charset="0"/>
                          <a:cs typeface="Times New Roman" panose="02020603050405020304" pitchFamily="18" charset="0"/>
                        </a:rPr>
                        <a:t>Max Registers/Thread </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400" b="0" dirty="0">
                          <a:solidFill>
                            <a:schemeClr val="tx1"/>
                          </a:solidFill>
                          <a:latin typeface="Times New Roman" panose="02020603050405020304" pitchFamily="18" charset="0"/>
                          <a:cs typeface="Times New Roman" panose="02020603050405020304" pitchFamily="18" charset="0"/>
                        </a:rPr>
                        <a:t>255</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400" b="0" dirty="0">
                          <a:solidFill>
                            <a:schemeClr val="tx1"/>
                          </a:solidFill>
                          <a:latin typeface="Times New Roman" panose="02020603050405020304" pitchFamily="18" charset="0"/>
                          <a:cs typeface="Times New Roman" panose="02020603050405020304" pitchFamily="18" charset="0"/>
                        </a:rPr>
                        <a:t>255</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400" b="0" dirty="0">
                          <a:solidFill>
                            <a:schemeClr val="tx1"/>
                          </a:solidFill>
                          <a:latin typeface="Times New Roman" panose="02020603050405020304" pitchFamily="18" charset="0"/>
                          <a:cs typeface="Times New Roman" panose="02020603050405020304" pitchFamily="18" charset="0"/>
                        </a:rPr>
                        <a:t>255</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33415633"/>
                  </a:ext>
                </a:extLst>
              </a:tr>
              <a:tr h="215333">
                <a:tc>
                  <a:txBody>
                    <a:bodyPr/>
                    <a:lstStyle/>
                    <a:p>
                      <a:pPr algn="ctr">
                        <a:lnSpc>
                          <a:spcPts val="1000"/>
                        </a:lnSpc>
                      </a:pPr>
                      <a:r>
                        <a:rPr lang="en-US" altLang="zh-TW" sz="1400" b="0" dirty="0">
                          <a:solidFill>
                            <a:schemeClr val="tx1"/>
                          </a:solidFill>
                          <a:latin typeface="Times New Roman" panose="02020603050405020304" pitchFamily="18" charset="0"/>
                          <a:cs typeface="Times New Roman" panose="02020603050405020304" pitchFamily="18" charset="0"/>
                        </a:rPr>
                        <a:t>Max Thread Block Size</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400" b="0" dirty="0">
                          <a:solidFill>
                            <a:schemeClr val="tx1"/>
                          </a:solidFill>
                          <a:latin typeface="Times New Roman" panose="02020603050405020304" pitchFamily="18" charset="0"/>
                          <a:cs typeface="Times New Roman" panose="02020603050405020304" pitchFamily="18" charset="0"/>
                        </a:rPr>
                        <a:t>1024</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400" b="0" dirty="0">
                          <a:solidFill>
                            <a:schemeClr val="tx1"/>
                          </a:solidFill>
                          <a:latin typeface="Times New Roman" panose="02020603050405020304" pitchFamily="18" charset="0"/>
                          <a:cs typeface="Times New Roman" panose="02020603050405020304" pitchFamily="18" charset="0"/>
                        </a:rPr>
                        <a:t>1024</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400" b="0" dirty="0">
                          <a:solidFill>
                            <a:schemeClr val="tx1"/>
                          </a:solidFill>
                          <a:latin typeface="Times New Roman" panose="02020603050405020304" pitchFamily="18" charset="0"/>
                          <a:cs typeface="Times New Roman" panose="02020603050405020304" pitchFamily="18" charset="0"/>
                        </a:rPr>
                        <a:t>1024</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2647806"/>
                  </a:ext>
                </a:extLst>
              </a:tr>
              <a:tr h="215333">
                <a:tc>
                  <a:txBody>
                    <a:bodyPr/>
                    <a:lstStyle/>
                    <a:p>
                      <a:pPr algn="ctr">
                        <a:lnSpc>
                          <a:spcPts val="1000"/>
                        </a:lnSpc>
                      </a:pPr>
                      <a:r>
                        <a:rPr lang="en-US" altLang="zh-TW" sz="1400" b="0" dirty="0">
                          <a:solidFill>
                            <a:schemeClr val="tx1"/>
                          </a:solidFill>
                          <a:latin typeface="Times New Roman" panose="02020603050405020304" pitchFamily="18" charset="0"/>
                          <a:cs typeface="Times New Roman" panose="02020603050405020304" pitchFamily="18" charset="0"/>
                        </a:rPr>
                        <a:t>FP32 Cores/SM</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400" b="0" dirty="0">
                          <a:solidFill>
                            <a:schemeClr val="tx1"/>
                          </a:solidFill>
                          <a:latin typeface="Times New Roman" panose="02020603050405020304" pitchFamily="18" charset="0"/>
                          <a:cs typeface="Times New Roman" panose="02020603050405020304" pitchFamily="18" charset="0"/>
                        </a:rPr>
                        <a:t>64</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400" b="0" dirty="0">
                          <a:solidFill>
                            <a:schemeClr val="tx1"/>
                          </a:solidFill>
                          <a:latin typeface="Times New Roman" panose="02020603050405020304" pitchFamily="18" charset="0"/>
                          <a:cs typeface="Times New Roman" panose="02020603050405020304" pitchFamily="18" charset="0"/>
                        </a:rPr>
                        <a:t>64</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400" b="0" dirty="0">
                          <a:solidFill>
                            <a:schemeClr val="tx1"/>
                          </a:solidFill>
                          <a:latin typeface="Times New Roman" panose="02020603050405020304" pitchFamily="18" charset="0"/>
                          <a:cs typeface="Times New Roman" panose="02020603050405020304" pitchFamily="18" charset="0"/>
                        </a:rPr>
                        <a:t>128</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8484695"/>
                  </a:ext>
                </a:extLst>
              </a:tr>
              <a:tr h="215333">
                <a:tc>
                  <a:txBody>
                    <a:bodyPr/>
                    <a:lstStyle/>
                    <a:p>
                      <a:pPr algn="ctr">
                        <a:lnSpc>
                          <a:spcPts val="1000"/>
                        </a:lnSpc>
                      </a:pPr>
                      <a:r>
                        <a:rPr lang="en-US" altLang="zh-TW" sz="1400" b="0" dirty="0">
                          <a:solidFill>
                            <a:schemeClr val="tx1"/>
                          </a:solidFill>
                          <a:latin typeface="Times New Roman" panose="02020603050405020304" pitchFamily="18" charset="0"/>
                          <a:cs typeface="Times New Roman" panose="02020603050405020304" pitchFamily="18" charset="0"/>
                        </a:rPr>
                        <a:t>Ratio of SM Registers to FP32 Cores</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400" b="0" dirty="0">
                          <a:solidFill>
                            <a:schemeClr val="tx1"/>
                          </a:solidFill>
                          <a:latin typeface="Times New Roman" panose="02020603050405020304" pitchFamily="18" charset="0"/>
                          <a:cs typeface="Times New Roman" panose="02020603050405020304" pitchFamily="18" charset="0"/>
                        </a:rPr>
                        <a:t>1024</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400" b="0" dirty="0">
                          <a:solidFill>
                            <a:schemeClr val="tx1"/>
                          </a:solidFill>
                          <a:latin typeface="Times New Roman" panose="02020603050405020304" pitchFamily="18" charset="0"/>
                          <a:cs typeface="Times New Roman" panose="02020603050405020304" pitchFamily="18" charset="0"/>
                        </a:rPr>
                        <a:t>1024</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400" b="0" dirty="0">
                          <a:solidFill>
                            <a:schemeClr val="tx1"/>
                          </a:solidFill>
                          <a:latin typeface="Times New Roman" panose="02020603050405020304" pitchFamily="18" charset="0"/>
                          <a:cs typeface="Times New Roman" panose="02020603050405020304" pitchFamily="18" charset="0"/>
                        </a:rPr>
                        <a:t>512</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0250225"/>
                  </a:ext>
                </a:extLst>
              </a:tr>
              <a:tr h="215333">
                <a:tc>
                  <a:txBody>
                    <a:bodyPr/>
                    <a:lstStyle/>
                    <a:p>
                      <a:pPr algn="ctr">
                        <a:lnSpc>
                          <a:spcPts val="1000"/>
                        </a:lnSpc>
                      </a:pPr>
                      <a:r>
                        <a:rPr lang="en-US" altLang="zh-TW" sz="1400" b="0" dirty="0">
                          <a:solidFill>
                            <a:schemeClr val="tx1"/>
                          </a:solidFill>
                          <a:latin typeface="Times New Roman" panose="02020603050405020304" pitchFamily="18" charset="0"/>
                          <a:cs typeface="Times New Roman" panose="02020603050405020304" pitchFamily="18" charset="0"/>
                        </a:rPr>
                        <a:t>Shared Memory Size / SM</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400" b="0" dirty="0">
                          <a:solidFill>
                            <a:schemeClr val="tx1"/>
                          </a:solidFill>
                          <a:latin typeface="Times New Roman" panose="02020603050405020304" pitchFamily="18" charset="0"/>
                          <a:cs typeface="Times New Roman" panose="02020603050405020304" pitchFamily="18" charset="0"/>
                        </a:rPr>
                        <a:t>Configurable up to 96 KB</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400" b="0" dirty="0">
                          <a:solidFill>
                            <a:schemeClr val="tx1"/>
                          </a:solidFill>
                          <a:latin typeface="Times New Roman" panose="02020603050405020304" pitchFamily="18" charset="0"/>
                          <a:cs typeface="Times New Roman" panose="02020603050405020304" pitchFamily="18" charset="0"/>
                        </a:rPr>
                        <a:t>Configurable up to 164 KB</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000"/>
                        </a:lnSpc>
                      </a:pPr>
                      <a:r>
                        <a:rPr lang="en-US" altLang="zh-TW" sz="1400" b="0" dirty="0">
                          <a:solidFill>
                            <a:schemeClr val="tx1"/>
                          </a:solidFill>
                          <a:latin typeface="Times New Roman" panose="02020603050405020304" pitchFamily="18" charset="0"/>
                          <a:cs typeface="Times New Roman" panose="02020603050405020304" pitchFamily="18" charset="0"/>
                        </a:rPr>
                        <a:t>Configurable up to 228 KB</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37609064"/>
                  </a:ext>
                </a:extLst>
              </a:tr>
            </a:tbl>
          </a:graphicData>
        </a:graphic>
      </p:graphicFrame>
      <p:sp>
        <p:nvSpPr>
          <p:cNvPr id="8" name="文字方塊 7">
            <a:extLst>
              <a:ext uri="{FF2B5EF4-FFF2-40B4-BE49-F238E27FC236}">
                <a16:creationId xmlns:a16="http://schemas.microsoft.com/office/drawing/2014/main" id="{A0A9ED46-F302-45CD-AD43-2A5EA5709D10}"/>
              </a:ext>
            </a:extLst>
          </p:cNvPr>
          <p:cNvSpPr txBox="1"/>
          <p:nvPr/>
        </p:nvSpPr>
        <p:spPr>
          <a:xfrm>
            <a:off x="786184" y="200897"/>
            <a:ext cx="6094990" cy="461665"/>
          </a:xfrm>
          <a:prstGeom prst="rect">
            <a:avLst/>
          </a:prstGeom>
          <a:noFill/>
        </p:spPr>
        <p:txBody>
          <a:bodyPr wrap="square">
            <a:spAutoFit/>
          </a:bodyPr>
          <a:lstStyle/>
          <a:p>
            <a:pPr algn="l"/>
            <a:r>
              <a:rPr lang="pt-BR" altLang="zh-TW" sz="2400" b="1" i="0" dirty="0">
                <a:effectLst/>
                <a:latin typeface="Times New Roman" panose="02020603050405020304" pitchFamily="18" charset="0"/>
                <a:cs typeface="Times New Roman" panose="02020603050405020304" pitchFamily="18" charset="0"/>
              </a:rPr>
              <a:t>Comparsion</a:t>
            </a:r>
            <a:r>
              <a:rPr lang="zh-TW" altLang="en-US" sz="2400" b="1" i="0" dirty="0">
                <a:effectLst/>
                <a:latin typeface="Times New Roman" panose="02020603050405020304" pitchFamily="18" charset="0"/>
                <a:cs typeface="Times New Roman" panose="02020603050405020304" pitchFamily="18" charset="0"/>
              </a:rPr>
              <a:t> </a:t>
            </a:r>
            <a:r>
              <a:rPr lang="en-US" altLang="zh-TW" sz="2400" b="1" i="0" dirty="0">
                <a:effectLst/>
                <a:latin typeface="Times New Roman" panose="02020603050405020304" pitchFamily="18" charset="0"/>
                <a:cs typeface="Times New Roman" panose="02020603050405020304" pitchFamily="18" charset="0"/>
              </a:rPr>
              <a:t>- NVIDIA</a:t>
            </a:r>
            <a:endParaRPr lang="pt-BR" altLang="zh-TW" sz="2400" b="1" i="0" dirty="0">
              <a:effectLst/>
              <a:latin typeface="Times New Roman" panose="02020603050405020304" pitchFamily="18" charset="0"/>
              <a:cs typeface="Times New Roman" panose="02020603050405020304" pitchFamily="18" charset="0"/>
            </a:endParaRPr>
          </a:p>
        </p:txBody>
      </p:sp>
      <p:sp>
        <p:nvSpPr>
          <p:cNvPr id="3" name="文字方塊 2">
            <a:extLst>
              <a:ext uri="{FF2B5EF4-FFF2-40B4-BE49-F238E27FC236}">
                <a16:creationId xmlns:a16="http://schemas.microsoft.com/office/drawing/2014/main" id="{634577D3-6C06-48D9-9CC4-96EC5BB8B5F2}"/>
              </a:ext>
            </a:extLst>
          </p:cNvPr>
          <p:cNvSpPr txBox="1"/>
          <p:nvPr/>
        </p:nvSpPr>
        <p:spPr>
          <a:xfrm>
            <a:off x="8677359" y="363748"/>
            <a:ext cx="3148426" cy="338554"/>
          </a:xfrm>
          <a:prstGeom prst="rect">
            <a:avLst/>
          </a:prstGeom>
          <a:noFill/>
        </p:spPr>
        <p:txBody>
          <a:bodyPr wrap="none" rtlCol="0">
            <a:spAutoFit/>
          </a:bodyPr>
          <a:lstStyle/>
          <a:p>
            <a:r>
              <a:rPr lang="en-US" altLang="zh-TW" sz="1600" dirty="0">
                <a:latin typeface="Times New Roman" panose="02020603050405020304" pitchFamily="18" charset="0"/>
                <a:cs typeface="Times New Roman" panose="02020603050405020304" pitchFamily="18" charset="0"/>
              </a:rPr>
              <a:t>More information please see excel. </a:t>
            </a:r>
            <a:endParaRPr lang="zh-TW" altLang="en-US" sz="1600" dirty="0">
              <a:latin typeface="Times New Roman" panose="02020603050405020304" pitchFamily="18" charset="0"/>
              <a:cs typeface="Times New Roman" panose="02020603050405020304" pitchFamily="18" charset="0"/>
            </a:endParaRPr>
          </a:p>
        </p:txBody>
      </p:sp>
      <p:sp>
        <p:nvSpPr>
          <p:cNvPr id="9" name="文字方塊 8">
            <a:extLst>
              <a:ext uri="{FF2B5EF4-FFF2-40B4-BE49-F238E27FC236}">
                <a16:creationId xmlns:a16="http://schemas.microsoft.com/office/drawing/2014/main" id="{4DE880C1-51A9-45E0-B392-6BB0190DB075}"/>
              </a:ext>
            </a:extLst>
          </p:cNvPr>
          <p:cNvSpPr txBox="1"/>
          <p:nvPr/>
        </p:nvSpPr>
        <p:spPr>
          <a:xfrm>
            <a:off x="425449" y="5425092"/>
            <a:ext cx="11605051" cy="830997"/>
          </a:xfrm>
          <a:prstGeom prst="rect">
            <a:avLst/>
          </a:prstGeom>
          <a:noFill/>
        </p:spPr>
        <p:txBody>
          <a:bodyPr wrap="square">
            <a:spAutoFit/>
          </a:bodyPr>
          <a:lstStyle/>
          <a:p>
            <a:pPr algn="ctr"/>
            <a:r>
              <a:rPr lang="en-US" altLang="zh-TW" sz="1600" b="1" i="0" u="sng" dirty="0">
                <a:effectLst/>
                <a:latin typeface="Times New Roman" panose="02020603050405020304" pitchFamily="18" charset="0"/>
                <a:cs typeface="Times New Roman" panose="02020603050405020304" pitchFamily="18" charset="0"/>
              </a:rPr>
              <a:t>The A100 is a more powerful GPU ideal for intensive AI tasks such as deep learning, simulation, and analytics.</a:t>
            </a:r>
            <a:r>
              <a:rPr lang="en-US" altLang="zh-TW" sz="1600" b="0" i="0" dirty="0">
                <a:effectLst/>
                <a:latin typeface="Times New Roman" panose="02020603050405020304" pitchFamily="18" charset="0"/>
                <a:cs typeface="Times New Roman" panose="02020603050405020304" pitchFamily="18" charset="0"/>
              </a:rPr>
              <a:t> If you plan on using your GPU for machine learning or big data processing, the A100 is the way to go. On the other hand, </a:t>
            </a:r>
            <a:r>
              <a:rPr lang="en-US" altLang="zh-TW" sz="1600" b="1" i="0" u="sng" dirty="0">
                <a:effectLst/>
                <a:latin typeface="Times New Roman" panose="02020603050405020304" pitchFamily="18" charset="0"/>
                <a:cs typeface="Times New Roman" panose="02020603050405020304" pitchFamily="18" charset="0"/>
              </a:rPr>
              <a:t>the H100 is more suitable for graphics-intensive tasks like gaming and professional graphics work. It’s also more affordable and offers good value for money. </a:t>
            </a:r>
          </a:p>
        </p:txBody>
      </p:sp>
      <p:sp>
        <p:nvSpPr>
          <p:cNvPr id="11" name="任意多边形: 形状 116">
            <a:extLst>
              <a:ext uri="{FF2B5EF4-FFF2-40B4-BE49-F238E27FC236}">
                <a16:creationId xmlns:a16="http://schemas.microsoft.com/office/drawing/2014/main" id="{5360D56B-2397-42DD-945B-8C1113EF3C8C}"/>
              </a:ext>
            </a:extLst>
          </p:cNvPr>
          <p:cNvSpPr/>
          <p:nvPr/>
        </p:nvSpPr>
        <p:spPr>
          <a:xfrm>
            <a:off x="4333153" y="5104128"/>
            <a:ext cx="3513160" cy="341382"/>
          </a:xfrm>
          <a:custGeom>
            <a:avLst/>
            <a:gdLst>
              <a:gd name="connsiteX0" fmla="*/ 4002 w 3687948"/>
              <a:gd name="connsiteY0" fmla="*/ 4001 h 156933"/>
              <a:gd name="connsiteX1" fmla="*/ 3690167 w 3687948"/>
              <a:gd name="connsiteY1" fmla="*/ 4001 h 156933"/>
              <a:gd name="connsiteX2" fmla="*/ 3690167 w 3687948"/>
              <a:gd name="connsiteY2" fmla="*/ 153445 h 156933"/>
              <a:gd name="connsiteX3" fmla="*/ 4002 w 3687948"/>
              <a:gd name="connsiteY3" fmla="*/ 153445 h 156933"/>
            </a:gdLst>
            <a:ahLst/>
            <a:cxnLst>
              <a:cxn ang="0">
                <a:pos x="connsiteX0" y="connsiteY0"/>
              </a:cxn>
              <a:cxn ang="0">
                <a:pos x="connsiteX1" y="connsiteY1"/>
              </a:cxn>
              <a:cxn ang="0">
                <a:pos x="connsiteX2" y="connsiteY2"/>
              </a:cxn>
              <a:cxn ang="0">
                <a:pos x="connsiteX3" y="connsiteY3"/>
              </a:cxn>
            </a:cxnLst>
            <a:rect l="l" t="t" r="r" b="b"/>
            <a:pathLst>
              <a:path w="3687948" h="156933">
                <a:moveTo>
                  <a:pt x="4002" y="4001"/>
                </a:moveTo>
                <a:lnTo>
                  <a:pt x="3690167" y="4001"/>
                </a:lnTo>
                <a:lnTo>
                  <a:pt x="3690167" y="153445"/>
                </a:lnTo>
                <a:lnTo>
                  <a:pt x="4002" y="153445"/>
                </a:lnTo>
                <a:close/>
              </a:path>
            </a:pathLst>
          </a:custGeom>
          <a:solidFill>
            <a:schemeClr val="accent6">
              <a:lumMod val="75000"/>
            </a:schemeClr>
          </a:solidFill>
          <a:ln w="7124"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chemeClr val="bg1"/>
                </a:solidFill>
                <a:effectLst/>
                <a:uLnTx/>
                <a:uFillTx/>
                <a:latin typeface="Times New Roman" panose="02020603050405020304" pitchFamily="18" charset="0"/>
                <a:ea typeface="思源黑体 CN Light" panose="020B0300000000000000" pitchFamily="34" charset="-122"/>
                <a:cs typeface="Times New Roman" panose="02020603050405020304" pitchFamily="18" charset="0"/>
              </a:rPr>
              <a:t>Which GPU is right for you?</a:t>
            </a:r>
            <a:endParaRPr kumimoji="0" lang="zh-CN" altLang="en-US" sz="1800" b="1" i="0" u="none" strike="noStrike" kern="1200" cap="none" spc="0" normalizeH="0" baseline="0" noProof="0" dirty="0">
              <a:ln>
                <a:noFill/>
              </a:ln>
              <a:solidFill>
                <a:schemeClr val="bg1"/>
              </a:solidFill>
              <a:effectLst/>
              <a:uLnTx/>
              <a:uFillTx/>
              <a:latin typeface="Times New Roman" panose="02020603050405020304" pitchFamily="18" charset="0"/>
              <a:ea typeface="思源黑体 CN Light" panose="020B0300000000000000" pitchFamily="34" charset="-122"/>
              <a:cs typeface="Times New Roman" panose="02020603050405020304" pitchFamily="18" charset="0"/>
            </a:endParaRPr>
          </a:p>
        </p:txBody>
      </p:sp>
      <p:sp>
        <p:nvSpPr>
          <p:cNvPr id="4" name="矩形 3">
            <a:extLst>
              <a:ext uri="{FF2B5EF4-FFF2-40B4-BE49-F238E27FC236}">
                <a16:creationId xmlns:a16="http://schemas.microsoft.com/office/drawing/2014/main" id="{1F5271C8-7B10-E084-E017-9BC6C876F301}"/>
              </a:ext>
            </a:extLst>
          </p:cNvPr>
          <p:cNvSpPr/>
          <p:nvPr/>
        </p:nvSpPr>
        <p:spPr>
          <a:xfrm>
            <a:off x="484450" y="260392"/>
            <a:ext cx="187725" cy="39534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1127245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箭號: 向右 20">
            <a:extLst>
              <a:ext uri="{FF2B5EF4-FFF2-40B4-BE49-F238E27FC236}">
                <a16:creationId xmlns:a16="http://schemas.microsoft.com/office/drawing/2014/main" id="{08941E6D-CF71-1D69-F491-CDBB92316682}"/>
              </a:ext>
            </a:extLst>
          </p:cNvPr>
          <p:cNvSpPr/>
          <p:nvPr/>
        </p:nvSpPr>
        <p:spPr>
          <a:xfrm>
            <a:off x="0" y="2436009"/>
            <a:ext cx="12294358" cy="2265645"/>
          </a:xfrm>
          <a:prstGeom prst="rightArrow">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字方塊 1">
            <a:extLst>
              <a:ext uri="{FF2B5EF4-FFF2-40B4-BE49-F238E27FC236}">
                <a16:creationId xmlns:a16="http://schemas.microsoft.com/office/drawing/2014/main" id="{D1958B0D-71D1-4235-B455-3C456290C479}"/>
              </a:ext>
            </a:extLst>
          </p:cNvPr>
          <p:cNvSpPr txBox="1"/>
          <p:nvPr/>
        </p:nvSpPr>
        <p:spPr>
          <a:xfrm>
            <a:off x="737274" y="200129"/>
            <a:ext cx="6113156" cy="461665"/>
          </a:xfrm>
          <a:prstGeom prst="rect">
            <a:avLst/>
          </a:prstGeom>
          <a:noFill/>
        </p:spPr>
        <p:txBody>
          <a:bodyPr wrap="square">
            <a:spAutoFit/>
          </a:bodyPr>
          <a:lstStyle/>
          <a:p>
            <a:r>
              <a:rPr lang="en-US" altLang="zh-TW" sz="2400" b="1" i="0" dirty="0">
                <a:effectLst/>
                <a:latin typeface="Times New Roman" panose="02020603050405020304" pitchFamily="18" charset="0"/>
                <a:cs typeface="Times New Roman" panose="02020603050405020304" pitchFamily="18" charset="0"/>
              </a:rPr>
              <a:t>AMD</a:t>
            </a:r>
            <a:r>
              <a:rPr lang="en-US" altLang="zh-TW" sz="2400" b="1" dirty="0">
                <a:latin typeface="Times New Roman" panose="02020603050405020304" pitchFamily="18" charset="0"/>
                <a:cs typeface="Times New Roman" panose="02020603050405020304" pitchFamily="18" charset="0"/>
              </a:rPr>
              <a:t> GPU Acceleration</a:t>
            </a:r>
            <a:endParaRPr lang="zh-TW" altLang="en-US" sz="2400" b="1" dirty="0">
              <a:latin typeface="Times New Roman" panose="02020603050405020304" pitchFamily="18" charset="0"/>
              <a:cs typeface="Times New Roman" panose="02020603050405020304" pitchFamily="18" charset="0"/>
            </a:endParaRPr>
          </a:p>
        </p:txBody>
      </p:sp>
      <p:pic>
        <p:nvPicPr>
          <p:cNvPr id="4102" name="Picture 6" descr="AMD Instinct MI210: single 'Aldebaran' GPU, 64GB HBM2e is wicked fast">
            <a:extLst>
              <a:ext uri="{FF2B5EF4-FFF2-40B4-BE49-F238E27FC236}">
                <a16:creationId xmlns:a16="http://schemas.microsoft.com/office/drawing/2014/main" id="{DA804D25-8B8A-4292-A90B-4E8F88A94B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441" y="799948"/>
            <a:ext cx="2943894" cy="17624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AD579007-197C-3D37-4C78-C98A0D9B1F7F}"/>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8490" b="91935" l="14063" r="83984">
                        <a14:foregroundMark x1="18633" y1="12856" x2="18633" y2="12856"/>
                        <a14:foregroundMark x1="16875" y1="10370" x2="25469" y2="34142"/>
                        <a14:foregroundMark x1="15156" y1="11219" x2="15156" y2="11219"/>
                        <a14:foregroundMark x1="14063" y1="8490" x2="14063" y2="8490"/>
                        <a14:foregroundMark x1="30273" y1="43299" x2="39102" y2="65070"/>
                        <a14:foregroundMark x1="34414" y1="46149" x2="53789" y2="59976"/>
                        <a14:foregroundMark x1="76953" y1="53426" x2="83633" y2="66283"/>
                        <a14:foregroundMark x1="83633" y1="66283" x2="84023" y2="67799"/>
                        <a14:foregroundMark x1="78125" y1="58824" x2="79453" y2="68587"/>
                        <a14:foregroundMark x1="33633" y1="44148" x2="35703" y2="55124"/>
                        <a14:foregroundMark x1="34531" y1="91935" x2="34531" y2="91935"/>
                        <a14:foregroundMark x1="35938" y1="90904" x2="35938" y2="90904"/>
                      </a14:backgroundRemoval>
                    </a14:imgEffect>
                  </a14:imgLayer>
                </a14:imgProps>
              </a:ext>
              <a:ext uri="{28A0092B-C50C-407E-A947-70E740481C1C}">
                <a14:useLocalDpi xmlns:a14="http://schemas.microsoft.com/office/drawing/2010/main" val="0"/>
              </a:ext>
            </a:extLst>
          </a:blip>
          <a:srcRect l="11766" r="12432"/>
          <a:stretch/>
        </p:blipFill>
        <p:spPr bwMode="auto">
          <a:xfrm>
            <a:off x="8663164" y="612388"/>
            <a:ext cx="2479340" cy="2106739"/>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圆角 1">
            <a:extLst>
              <a:ext uri="{FF2B5EF4-FFF2-40B4-BE49-F238E27FC236}">
                <a16:creationId xmlns:a16="http://schemas.microsoft.com/office/drawing/2014/main" id="{C11B2DB4-69F8-B05A-ECE8-39A42879C53C}"/>
              </a:ext>
            </a:extLst>
          </p:cNvPr>
          <p:cNvSpPr/>
          <p:nvPr/>
        </p:nvSpPr>
        <p:spPr>
          <a:xfrm>
            <a:off x="737274" y="2879323"/>
            <a:ext cx="2879382" cy="369332"/>
          </a:xfrm>
          <a:prstGeom prst="round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sym typeface="+mn-lt"/>
            </a:endParaRPr>
          </a:p>
        </p:txBody>
      </p:sp>
      <p:sp>
        <p:nvSpPr>
          <p:cNvPr id="10" name="文字方塊 9">
            <a:extLst>
              <a:ext uri="{FF2B5EF4-FFF2-40B4-BE49-F238E27FC236}">
                <a16:creationId xmlns:a16="http://schemas.microsoft.com/office/drawing/2014/main" id="{C85A777C-7791-33B8-7D54-BAF5B97374DF}"/>
              </a:ext>
            </a:extLst>
          </p:cNvPr>
          <p:cNvSpPr txBox="1"/>
          <p:nvPr/>
        </p:nvSpPr>
        <p:spPr>
          <a:xfrm>
            <a:off x="1042347" y="2910100"/>
            <a:ext cx="3054255" cy="307777"/>
          </a:xfrm>
          <a:prstGeom prst="rect">
            <a:avLst/>
          </a:prstGeom>
          <a:noFill/>
        </p:spPr>
        <p:txBody>
          <a:bodyPr wrap="square">
            <a:spAutoFit/>
          </a:bodyPr>
          <a:lstStyle/>
          <a:p>
            <a:r>
              <a:rPr lang="en-US" altLang="zh-TW" sz="1400" b="1" i="0" dirty="0">
                <a:solidFill>
                  <a:schemeClr val="bg1"/>
                </a:solidFill>
                <a:effectLst/>
                <a:latin typeface="Times New Roman" panose="02020603050405020304" pitchFamily="18" charset="0"/>
                <a:cs typeface="Times New Roman" panose="02020603050405020304" pitchFamily="18" charset="0"/>
              </a:rPr>
              <a:t>AMD</a:t>
            </a:r>
            <a:r>
              <a:rPr lang="en-US" altLang="zh-TW" sz="1400" b="1" dirty="0">
                <a:solidFill>
                  <a:schemeClr val="bg1"/>
                </a:solidFill>
                <a:latin typeface="Times New Roman" panose="02020603050405020304" pitchFamily="18" charset="0"/>
                <a:cs typeface="Times New Roman" panose="02020603050405020304" pitchFamily="18" charset="0"/>
              </a:rPr>
              <a:t> INSTINCT™</a:t>
            </a:r>
            <a:r>
              <a:rPr lang="en-US" altLang="zh-TW" sz="1400" b="1" i="0" dirty="0">
                <a:solidFill>
                  <a:schemeClr val="bg1"/>
                </a:solidFill>
                <a:effectLst/>
                <a:latin typeface="Times New Roman" panose="02020603050405020304" pitchFamily="18" charset="0"/>
                <a:cs typeface="Times New Roman" panose="02020603050405020304" pitchFamily="18" charset="0"/>
              </a:rPr>
              <a:t> MI100 </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sp>
        <p:nvSpPr>
          <p:cNvPr id="11" name="矩形: 圆角 1">
            <a:extLst>
              <a:ext uri="{FF2B5EF4-FFF2-40B4-BE49-F238E27FC236}">
                <a16:creationId xmlns:a16="http://schemas.microsoft.com/office/drawing/2014/main" id="{9EE45A73-F25D-0959-08F6-E192050D1FFF}"/>
              </a:ext>
            </a:extLst>
          </p:cNvPr>
          <p:cNvSpPr/>
          <p:nvPr/>
        </p:nvSpPr>
        <p:spPr>
          <a:xfrm>
            <a:off x="4556457" y="2879323"/>
            <a:ext cx="2879382" cy="369332"/>
          </a:xfrm>
          <a:prstGeom prst="round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sym typeface="+mn-lt"/>
            </a:endParaRPr>
          </a:p>
        </p:txBody>
      </p:sp>
      <p:sp>
        <p:nvSpPr>
          <p:cNvPr id="12" name="文字方塊 11">
            <a:extLst>
              <a:ext uri="{FF2B5EF4-FFF2-40B4-BE49-F238E27FC236}">
                <a16:creationId xmlns:a16="http://schemas.microsoft.com/office/drawing/2014/main" id="{09042C72-9E37-D6A4-FFDB-674C5C22E411}"/>
              </a:ext>
            </a:extLst>
          </p:cNvPr>
          <p:cNvSpPr txBox="1"/>
          <p:nvPr/>
        </p:nvSpPr>
        <p:spPr>
          <a:xfrm>
            <a:off x="4861530" y="2910100"/>
            <a:ext cx="3054255" cy="307777"/>
          </a:xfrm>
          <a:prstGeom prst="rect">
            <a:avLst/>
          </a:prstGeom>
          <a:noFill/>
        </p:spPr>
        <p:txBody>
          <a:bodyPr wrap="square">
            <a:spAutoFit/>
          </a:bodyPr>
          <a:lstStyle/>
          <a:p>
            <a:r>
              <a:rPr lang="en-US" altLang="zh-TW" sz="1400" b="1" i="0" dirty="0">
                <a:solidFill>
                  <a:schemeClr val="bg1"/>
                </a:solidFill>
                <a:effectLst/>
                <a:latin typeface="Times New Roman" panose="02020603050405020304" pitchFamily="18" charset="0"/>
                <a:cs typeface="Times New Roman" panose="02020603050405020304" pitchFamily="18" charset="0"/>
              </a:rPr>
              <a:t>AMD</a:t>
            </a:r>
            <a:r>
              <a:rPr lang="en-US" altLang="zh-TW" sz="1400" b="1" dirty="0">
                <a:solidFill>
                  <a:schemeClr val="bg1"/>
                </a:solidFill>
                <a:latin typeface="Times New Roman" panose="02020603050405020304" pitchFamily="18" charset="0"/>
                <a:cs typeface="Times New Roman" panose="02020603050405020304" pitchFamily="18" charset="0"/>
              </a:rPr>
              <a:t> INSTINCT™</a:t>
            </a:r>
            <a:r>
              <a:rPr lang="en-US" altLang="zh-TW" sz="1400" b="1" i="0" dirty="0">
                <a:solidFill>
                  <a:schemeClr val="bg1"/>
                </a:solidFill>
                <a:effectLst/>
                <a:latin typeface="Times New Roman" panose="02020603050405020304" pitchFamily="18" charset="0"/>
                <a:cs typeface="Times New Roman" panose="02020603050405020304" pitchFamily="18" charset="0"/>
              </a:rPr>
              <a:t> MI120 </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sp>
        <p:nvSpPr>
          <p:cNvPr id="13" name="矩形: 圆角 1">
            <a:extLst>
              <a:ext uri="{FF2B5EF4-FFF2-40B4-BE49-F238E27FC236}">
                <a16:creationId xmlns:a16="http://schemas.microsoft.com/office/drawing/2014/main" id="{2B283A04-35C8-03FC-0F8F-659B62DFBCAF}"/>
              </a:ext>
            </a:extLst>
          </p:cNvPr>
          <p:cNvSpPr/>
          <p:nvPr/>
        </p:nvSpPr>
        <p:spPr>
          <a:xfrm>
            <a:off x="8641602" y="2879323"/>
            <a:ext cx="2879382" cy="369332"/>
          </a:xfrm>
          <a:prstGeom prst="round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sym typeface="+mn-lt"/>
            </a:endParaRPr>
          </a:p>
        </p:txBody>
      </p:sp>
      <p:sp>
        <p:nvSpPr>
          <p:cNvPr id="14" name="文字方塊 13">
            <a:extLst>
              <a:ext uri="{FF2B5EF4-FFF2-40B4-BE49-F238E27FC236}">
                <a16:creationId xmlns:a16="http://schemas.microsoft.com/office/drawing/2014/main" id="{5336DE8B-F01F-9135-6069-0DACD435E890}"/>
              </a:ext>
            </a:extLst>
          </p:cNvPr>
          <p:cNvSpPr txBox="1"/>
          <p:nvPr/>
        </p:nvSpPr>
        <p:spPr>
          <a:xfrm>
            <a:off x="8946675" y="2910100"/>
            <a:ext cx="3054255" cy="307777"/>
          </a:xfrm>
          <a:prstGeom prst="rect">
            <a:avLst/>
          </a:prstGeom>
          <a:noFill/>
        </p:spPr>
        <p:txBody>
          <a:bodyPr wrap="square">
            <a:spAutoFit/>
          </a:bodyPr>
          <a:lstStyle/>
          <a:p>
            <a:r>
              <a:rPr lang="en-US" altLang="zh-TW" sz="1400" b="1" i="0" dirty="0">
                <a:solidFill>
                  <a:schemeClr val="bg1"/>
                </a:solidFill>
                <a:effectLst/>
                <a:latin typeface="Times New Roman" panose="02020603050405020304" pitchFamily="18" charset="0"/>
                <a:cs typeface="Times New Roman" panose="02020603050405020304" pitchFamily="18" charset="0"/>
              </a:rPr>
              <a:t>AMD</a:t>
            </a:r>
            <a:r>
              <a:rPr lang="en-US" altLang="zh-TW" sz="1400" b="1" dirty="0">
                <a:solidFill>
                  <a:schemeClr val="bg1"/>
                </a:solidFill>
                <a:latin typeface="Times New Roman" panose="02020603050405020304" pitchFamily="18" charset="0"/>
                <a:cs typeface="Times New Roman" panose="02020603050405020304" pitchFamily="18" charset="0"/>
              </a:rPr>
              <a:t> INSTINCT™</a:t>
            </a:r>
            <a:r>
              <a:rPr lang="en-US" altLang="zh-TW" sz="1400" b="1" i="0" dirty="0">
                <a:solidFill>
                  <a:schemeClr val="bg1"/>
                </a:solidFill>
                <a:effectLst/>
                <a:latin typeface="Times New Roman" panose="02020603050405020304" pitchFamily="18" charset="0"/>
                <a:cs typeface="Times New Roman" panose="02020603050405020304" pitchFamily="18" charset="0"/>
              </a:rPr>
              <a:t> MI300 </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pic>
        <p:nvPicPr>
          <p:cNvPr id="1026" name="Picture 2" descr="AMD Instinct™ MI100 Accelerator |Data Center GPU |AMD">
            <a:extLst>
              <a:ext uri="{FF2B5EF4-FFF2-40B4-BE49-F238E27FC236}">
                <a16:creationId xmlns:a16="http://schemas.microsoft.com/office/drawing/2014/main" id="{25057C14-AA31-D789-3F93-337AD60698B9}"/>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9524" b="90476" l="9699" r="89967">
                        <a14:foregroundMark x1="24080" y1="19643" x2="24415" y2="44048"/>
                        <a14:foregroundMark x1="49833" y1="14286" x2="66890" y2="19643"/>
                        <a14:foregroundMark x1="66890" y1="19643" x2="76923" y2="54167"/>
                        <a14:foregroundMark x1="76923" y1="54167" x2="77258" y2="60119"/>
                        <a14:foregroundMark x1="43478" y1="13095" x2="43478" y2="13095"/>
                        <a14:foregroundMark x1="43478" y1="13095" x2="75920" y2="11905"/>
                        <a14:foregroundMark x1="76589" y1="21429" x2="78595" y2="81548"/>
                        <a14:foregroundMark x1="69231" y1="88690" x2="24415" y2="80357"/>
                        <a14:foregroundMark x1="26421" y1="75595" x2="21405" y2="30952"/>
                        <a14:foregroundMark x1="23746" y1="19048" x2="39465" y2="16071"/>
                        <a14:foregroundMark x1="22408" y1="70833" x2="22742" y2="90476"/>
                      </a14:backgroundRemoval>
                    </a14:imgEffect>
                  </a14:imgLayer>
                </a14:imgProps>
              </a:ext>
              <a:ext uri="{28A0092B-C50C-407E-A947-70E740481C1C}">
                <a14:useLocalDpi xmlns:a14="http://schemas.microsoft.com/office/drawing/2010/main" val="0"/>
              </a:ext>
            </a:extLst>
          </a:blip>
          <a:srcRect/>
          <a:stretch>
            <a:fillRect/>
          </a:stretch>
        </p:blipFill>
        <p:spPr bwMode="auto">
          <a:xfrm>
            <a:off x="672174" y="865633"/>
            <a:ext cx="3054254" cy="1716103"/>
          </a:xfrm>
          <a:prstGeom prst="rect">
            <a:avLst/>
          </a:prstGeom>
          <a:noFill/>
          <a:extLst>
            <a:ext uri="{909E8E84-426E-40DD-AFC4-6F175D3DCCD1}">
              <a14:hiddenFill xmlns:a14="http://schemas.microsoft.com/office/drawing/2010/main">
                <a:solidFill>
                  <a:srgbClr val="FFFFFF"/>
                </a:solidFill>
              </a14:hiddenFill>
            </a:ext>
          </a:extLst>
        </p:spPr>
      </p:pic>
      <p:sp>
        <p:nvSpPr>
          <p:cNvPr id="15" name="文字方塊 14">
            <a:extLst>
              <a:ext uri="{FF2B5EF4-FFF2-40B4-BE49-F238E27FC236}">
                <a16:creationId xmlns:a16="http://schemas.microsoft.com/office/drawing/2014/main" id="{99CEFE80-1107-F0F4-3034-FF4903F5C42F}"/>
              </a:ext>
            </a:extLst>
          </p:cNvPr>
          <p:cNvSpPr txBox="1"/>
          <p:nvPr/>
        </p:nvSpPr>
        <p:spPr>
          <a:xfrm>
            <a:off x="1131921" y="3347556"/>
            <a:ext cx="2046394" cy="646331"/>
          </a:xfrm>
          <a:prstGeom prst="rect">
            <a:avLst/>
          </a:prstGeom>
          <a:noFill/>
        </p:spPr>
        <p:txBody>
          <a:bodyPr wrap="none" rtlCol="0">
            <a:spAutoFit/>
          </a:bodyPr>
          <a:lstStyle/>
          <a:p>
            <a:pPr algn="ctr"/>
            <a:r>
              <a:rPr lang="en-US" altLang="zh-TW" b="1" dirty="0">
                <a:latin typeface="Times New Roman" panose="02020603050405020304" pitchFamily="18" charset="0"/>
                <a:cs typeface="Times New Roman" panose="02020603050405020304" pitchFamily="18" charset="0"/>
              </a:rPr>
              <a:t>AMD CONA</a:t>
            </a:r>
            <a:r>
              <a:rPr lang="en-US" altLang="zh-TW" sz="1800" b="1" dirty="0">
                <a:latin typeface="Times New Roman" panose="02020603050405020304" pitchFamily="18" charset="0"/>
                <a:cs typeface="Times New Roman" panose="02020603050405020304" pitchFamily="18" charset="0"/>
              </a:rPr>
              <a:t> ™</a:t>
            </a:r>
            <a:endParaRPr lang="en-US" altLang="zh-TW" b="1" dirty="0">
              <a:latin typeface="Times New Roman" panose="02020603050405020304" pitchFamily="18" charset="0"/>
              <a:cs typeface="Times New Roman" panose="02020603050405020304" pitchFamily="18" charset="0"/>
            </a:endParaRPr>
          </a:p>
          <a:p>
            <a:pPr algn="ctr"/>
            <a:r>
              <a:rPr lang="en-US" altLang="zh-TW" b="1" dirty="0">
                <a:latin typeface="Times New Roman" panose="02020603050405020304" pitchFamily="18" charset="0"/>
                <a:cs typeface="Times New Roman" panose="02020603050405020304" pitchFamily="18" charset="0"/>
              </a:rPr>
              <a:t>Ecosystem Growth</a:t>
            </a:r>
            <a:endParaRPr lang="zh-TW" altLang="en-US" b="1" dirty="0">
              <a:latin typeface="Times New Roman" panose="02020603050405020304" pitchFamily="18" charset="0"/>
              <a:cs typeface="Times New Roman" panose="02020603050405020304" pitchFamily="18" charset="0"/>
            </a:endParaRPr>
          </a:p>
        </p:txBody>
      </p:sp>
      <p:sp>
        <p:nvSpPr>
          <p:cNvPr id="16" name="文字方塊 15">
            <a:extLst>
              <a:ext uri="{FF2B5EF4-FFF2-40B4-BE49-F238E27FC236}">
                <a16:creationId xmlns:a16="http://schemas.microsoft.com/office/drawing/2014/main" id="{20C55D5F-76D3-695B-CB68-A4FE62D8004C}"/>
              </a:ext>
            </a:extLst>
          </p:cNvPr>
          <p:cNvSpPr txBox="1"/>
          <p:nvPr/>
        </p:nvSpPr>
        <p:spPr>
          <a:xfrm>
            <a:off x="4171882" y="3347556"/>
            <a:ext cx="3848234" cy="646331"/>
          </a:xfrm>
          <a:prstGeom prst="rect">
            <a:avLst/>
          </a:prstGeom>
          <a:noFill/>
        </p:spPr>
        <p:txBody>
          <a:bodyPr wrap="none" rtlCol="0">
            <a:spAutoFit/>
          </a:bodyPr>
          <a:lstStyle/>
          <a:p>
            <a:pPr algn="ctr"/>
            <a:r>
              <a:rPr lang="en-US" altLang="zh-TW" b="1" dirty="0">
                <a:latin typeface="Times New Roman" panose="02020603050405020304" pitchFamily="18" charset="0"/>
                <a:cs typeface="Times New Roman" panose="02020603050405020304" pitchFamily="18" charset="0"/>
              </a:rPr>
              <a:t>AMD CONA</a:t>
            </a:r>
            <a:r>
              <a:rPr lang="en-US" altLang="zh-TW" sz="1800" b="1" dirty="0">
                <a:latin typeface="Times New Roman" panose="02020603050405020304" pitchFamily="18" charset="0"/>
                <a:cs typeface="Times New Roman" panose="02020603050405020304" pitchFamily="18" charset="0"/>
              </a:rPr>
              <a:t> ™ </a:t>
            </a:r>
            <a:r>
              <a:rPr lang="en-US" altLang="zh-TW" b="1" dirty="0">
                <a:latin typeface="Times New Roman" panose="02020603050405020304" pitchFamily="18" charset="0"/>
                <a:cs typeface="Times New Roman" panose="02020603050405020304" pitchFamily="18" charset="0"/>
              </a:rPr>
              <a:t>2</a:t>
            </a:r>
          </a:p>
          <a:p>
            <a:pPr algn="ctr"/>
            <a:r>
              <a:rPr lang="en-US" altLang="zh-TW" b="1" dirty="0">
                <a:latin typeface="Times New Roman" panose="02020603050405020304" pitchFamily="18" charset="0"/>
                <a:cs typeface="Times New Roman" panose="02020603050405020304" pitchFamily="18" charset="0"/>
              </a:rPr>
              <a:t>Driving HPC and AI to New Frontier</a:t>
            </a:r>
          </a:p>
        </p:txBody>
      </p:sp>
      <p:sp>
        <p:nvSpPr>
          <p:cNvPr id="17" name="文字方塊 16">
            <a:extLst>
              <a:ext uri="{FF2B5EF4-FFF2-40B4-BE49-F238E27FC236}">
                <a16:creationId xmlns:a16="http://schemas.microsoft.com/office/drawing/2014/main" id="{20E8117E-7419-0DFD-3707-04069AF23ED1}"/>
              </a:ext>
            </a:extLst>
          </p:cNvPr>
          <p:cNvSpPr txBox="1"/>
          <p:nvPr/>
        </p:nvSpPr>
        <p:spPr>
          <a:xfrm>
            <a:off x="9042111" y="3363136"/>
            <a:ext cx="2230251" cy="646331"/>
          </a:xfrm>
          <a:prstGeom prst="rect">
            <a:avLst/>
          </a:prstGeom>
          <a:noFill/>
        </p:spPr>
        <p:txBody>
          <a:bodyPr wrap="square" rtlCol="0">
            <a:spAutoFit/>
          </a:bodyPr>
          <a:lstStyle/>
          <a:p>
            <a:pPr algn="ctr"/>
            <a:r>
              <a:rPr lang="en-US" altLang="zh-TW" b="1" dirty="0">
                <a:latin typeface="Times New Roman" panose="02020603050405020304" pitchFamily="18" charset="0"/>
                <a:cs typeface="Times New Roman" panose="02020603050405020304" pitchFamily="18" charset="0"/>
              </a:rPr>
              <a:t>AMD CONA</a:t>
            </a:r>
            <a:r>
              <a:rPr lang="en-US" altLang="zh-TW" sz="1800" b="1" dirty="0">
                <a:latin typeface="Times New Roman" panose="02020603050405020304" pitchFamily="18" charset="0"/>
                <a:cs typeface="Times New Roman" panose="02020603050405020304" pitchFamily="18" charset="0"/>
              </a:rPr>
              <a:t> ™ </a:t>
            </a:r>
            <a:r>
              <a:rPr lang="en-US" altLang="zh-TW" b="1" dirty="0">
                <a:latin typeface="Times New Roman" panose="02020603050405020304" pitchFamily="18" charset="0"/>
                <a:cs typeface="Times New Roman" panose="02020603050405020304" pitchFamily="18" charset="0"/>
              </a:rPr>
              <a:t>3</a:t>
            </a:r>
          </a:p>
          <a:p>
            <a:pPr algn="ctr"/>
            <a:r>
              <a:rPr lang="en-US" altLang="zh-TW" b="1" dirty="0">
                <a:latin typeface="Times New Roman" panose="02020603050405020304" pitchFamily="18" charset="0"/>
                <a:cs typeface="Times New Roman" panose="02020603050405020304" pitchFamily="18" charset="0"/>
              </a:rPr>
              <a:t>Data Center APU</a:t>
            </a:r>
            <a:endParaRPr lang="zh-TW" altLang="en-US" b="1"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429A8508-82F3-E453-F99A-22FAEFEAF09F}"/>
              </a:ext>
            </a:extLst>
          </p:cNvPr>
          <p:cNvSpPr txBox="1"/>
          <p:nvPr/>
        </p:nvSpPr>
        <p:spPr>
          <a:xfrm>
            <a:off x="672174" y="4387293"/>
            <a:ext cx="2792690" cy="923330"/>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First purpose-built GPU architecture for the data center.</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F0DDB397-54DA-EE3D-EB4D-4A883FBCE2A2}"/>
              </a:ext>
            </a:extLst>
          </p:cNvPr>
          <p:cNvSpPr txBox="1"/>
          <p:nvPr/>
        </p:nvSpPr>
        <p:spPr>
          <a:xfrm>
            <a:off x="4495441" y="4405357"/>
            <a:ext cx="3201115" cy="923330"/>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First multi-die data center GPU expands scientific discovery and brings choice to AI training.</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5754452E-94DF-9503-8978-F694FA568B12}"/>
              </a:ext>
            </a:extLst>
          </p:cNvPr>
          <p:cNvSpPr txBox="1"/>
          <p:nvPr/>
        </p:nvSpPr>
        <p:spPr>
          <a:xfrm>
            <a:off x="8547443" y="4405357"/>
            <a:ext cx="3219586" cy="1200329"/>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Breakthrough architecture designed for leadership efficiency and performance for</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HPC</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and AI.</a:t>
            </a:r>
            <a:endParaRPr lang="zh-TW" altLang="en-US" dirty="0">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70B31F4F-53A3-CC71-F952-9FE3C2307038}"/>
              </a:ext>
            </a:extLst>
          </p:cNvPr>
          <p:cNvSpPr txBox="1"/>
          <p:nvPr/>
        </p:nvSpPr>
        <p:spPr>
          <a:xfrm>
            <a:off x="86703" y="3429000"/>
            <a:ext cx="1153281" cy="400110"/>
          </a:xfrm>
          <a:prstGeom prst="rect">
            <a:avLst/>
          </a:prstGeom>
          <a:noFill/>
        </p:spPr>
        <p:txBody>
          <a:bodyPr wrap="square" rtlCol="0">
            <a:spAutoFit/>
          </a:bodyPr>
          <a:lstStyle/>
          <a:p>
            <a:r>
              <a:rPr lang="en-US" altLang="zh-TW" sz="2000" dirty="0">
                <a:solidFill>
                  <a:schemeClr val="accent3">
                    <a:lumMod val="75000"/>
                  </a:schemeClr>
                </a:solidFill>
                <a:latin typeface="Times New Roman" panose="02020603050405020304" pitchFamily="18" charset="0"/>
                <a:cs typeface="Times New Roman" panose="02020603050405020304" pitchFamily="18" charset="0"/>
              </a:rPr>
              <a:t>2020</a:t>
            </a:r>
            <a:endParaRPr lang="zh-TW" altLang="en-US" sz="2000" dirty="0">
              <a:solidFill>
                <a:schemeClr val="accent3">
                  <a:lumMod val="75000"/>
                </a:schemeClr>
              </a:solidFill>
              <a:latin typeface="Times New Roman" panose="02020603050405020304" pitchFamily="18" charset="0"/>
              <a:cs typeface="Times New Roman" panose="02020603050405020304" pitchFamily="18" charset="0"/>
            </a:endParaRPr>
          </a:p>
        </p:txBody>
      </p:sp>
      <p:sp>
        <p:nvSpPr>
          <p:cNvPr id="23" name="文字方塊 22">
            <a:extLst>
              <a:ext uri="{FF2B5EF4-FFF2-40B4-BE49-F238E27FC236}">
                <a16:creationId xmlns:a16="http://schemas.microsoft.com/office/drawing/2014/main" id="{D58737D1-C1E5-DD26-4E6B-292D4526CD0E}"/>
              </a:ext>
            </a:extLst>
          </p:cNvPr>
          <p:cNvSpPr txBox="1"/>
          <p:nvPr/>
        </p:nvSpPr>
        <p:spPr>
          <a:xfrm>
            <a:off x="11424289" y="3407872"/>
            <a:ext cx="1153281" cy="400110"/>
          </a:xfrm>
          <a:prstGeom prst="rect">
            <a:avLst/>
          </a:prstGeom>
          <a:noFill/>
        </p:spPr>
        <p:txBody>
          <a:bodyPr wrap="square" rtlCol="0">
            <a:spAutoFit/>
          </a:bodyPr>
          <a:lstStyle/>
          <a:p>
            <a:r>
              <a:rPr lang="en-US" altLang="zh-TW" sz="2000" dirty="0">
                <a:solidFill>
                  <a:schemeClr val="accent3">
                    <a:lumMod val="75000"/>
                  </a:schemeClr>
                </a:solidFill>
                <a:latin typeface="Times New Roman" panose="02020603050405020304" pitchFamily="18" charset="0"/>
                <a:cs typeface="Times New Roman" panose="02020603050405020304" pitchFamily="18" charset="0"/>
              </a:rPr>
              <a:t>2023</a:t>
            </a:r>
            <a:endParaRPr lang="zh-TW" altLang="en-US" sz="2000" dirty="0">
              <a:solidFill>
                <a:schemeClr val="accent3">
                  <a:lumMod val="75000"/>
                </a:schemeClr>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1191247F-9418-69A1-125A-F820E793F679}"/>
              </a:ext>
            </a:extLst>
          </p:cNvPr>
          <p:cNvSpPr/>
          <p:nvPr/>
        </p:nvSpPr>
        <p:spPr>
          <a:xfrm>
            <a:off x="484450" y="260392"/>
            <a:ext cx="187725" cy="39534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4074476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平行四边形 73">
            <a:extLst>
              <a:ext uri="{FF2B5EF4-FFF2-40B4-BE49-F238E27FC236}">
                <a16:creationId xmlns:a16="http://schemas.microsoft.com/office/drawing/2014/main" id="{64CEDB45-F3F8-5DEA-1410-800717C181AF}"/>
              </a:ext>
            </a:extLst>
          </p:cNvPr>
          <p:cNvSpPr/>
          <p:nvPr/>
        </p:nvSpPr>
        <p:spPr>
          <a:xfrm flipH="1">
            <a:off x="6939884" y="-42863"/>
            <a:ext cx="7518663" cy="6389162"/>
          </a:xfrm>
          <a:prstGeom prst="parallelogram">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字方塊 1">
            <a:extLst>
              <a:ext uri="{FF2B5EF4-FFF2-40B4-BE49-F238E27FC236}">
                <a16:creationId xmlns:a16="http://schemas.microsoft.com/office/drawing/2014/main" id="{E9C3BB46-2982-AEAA-6CF6-17C89E4BBAE2}"/>
              </a:ext>
            </a:extLst>
          </p:cNvPr>
          <p:cNvSpPr txBox="1"/>
          <p:nvPr/>
        </p:nvSpPr>
        <p:spPr>
          <a:xfrm>
            <a:off x="737274" y="200129"/>
            <a:ext cx="6113156" cy="461665"/>
          </a:xfrm>
          <a:prstGeom prst="rect">
            <a:avLst/>
          </a:prstGeom>
          <a:noFill/>
        </p:spPr>
        <p:txBody>
          <a:bodyPr wrap="square">
            <a:spAutoFit/>
          </a:bodyPr>
          <a:lstStyle/>
          <a:p>
            <a:r>
              <a:rPr lang="en-US" altLang="zh-TW" sz="2400" b="1" i="0" dirty="0">
                <a:effectLst/>
                <a:latin typeface="Times New Roman" panose="02020603050405020304" pitchFamily="18" charset="0"/>
                <a:cs typeface="Times New Roman" panose="02020603050405020304" pitchFamily="18" charset="0"/>
              </a:rPr>
              <a:t>AMD </a:t>
            </a:r>
            <a:r>
              <a:rPr lang="en-US" altLang="zh-TW" sz="2400" b="1" dirty="0">
                <a:latin typeface="Times New Roman" panose="02020603050405020304" pitchFamily="18" charset="0"/>
                <a:cs typeface="Times New Roman" panose="02020603050405020304" pitchFamily="18" charset="0"/>
              </a:rPr>
              <a:t>INSTINCT™ </a:t>
            </a:r>
            <a:r>
              <a:rPr lang="en-US" altLang="zh-TW" sz="2400" b="1" i="0" dirty="0">
                <a:effectLst/>
                <a:latin typeface="Times New Roman" panose="02020603050405020304" pitchFamily="18" charset="0"/>
                <a:cs typeface="Times New Roman" panose="02020603050405020304" pitchFamily="18" charset="0"/>
              </a:rPr>
              <a:t>MI300 GPU Key Feature</a:t>
            </a:r>
            <a:endParaRPr lang="zh-TW" altLang="en-US" sz="2400" b="1" dirty="0">
              <a:latin typeface="Times New Roman" panose="02020603050405020304" pitchFamily="18" charset="0"/>
              <a:cs typeface="Times New Roman" panose="02020603050405020304" pitchFamily="18" charset="0"/>
            </a:endParaRPr>
          </a:p>
        </p:txBody>
      </p:sp>
      <p:sp>
        <p:nvSpPr>
          <p:cNvPr id="4" name="文字方塊 3">
            <a:extLst>
              <a:ext uri="{FF2B5EF4-FFF2-40B4-BE49-F238E27FC236}">
                <a16:creationId xmlns:a16="http://schemas.microsoft.com/office/drawing/2014/main" id="{9D9A38F6-92EF-D87A-C529-6CA9C5CD9049}"/>
              </a:ext>
            </a:extLst>
          </p:cNvPr>
          <p:cNvSpPr txBox="1"/>
          <p:nvPr/>
        </p:nvSpPr>
        <p:spPr>
          <a:xfrm>
            <a:off x="386587" y="1860621"/>
            <a:ext cx="6698047" cy="2631490"/>
          </a:xfrm>
          <a:prstGeom prst="rect">
            <a:avLst/>
          </a:prstGeom>
          <a:noFill/>
        </p:spPr>
        <p:txBody>
          <a:bodyPr wrap="square">
            <a:spAutoFit/>
          </a:bodyPr>
          <a:lstStyle/>
          <a:p>
            <a:pPr marL="285750" indent="-285750">
              <a:lnSpc>
                <a:spcPts val="1800"/>
              </a:lnSpc>
              <a:buFont typeface="Arial" panose="020B0604020202020204" pitchFamily="34" charset="0"/>
              <a:buChar char="•"/>
            </a:pPr>
            <a:r>
              <a:rPr lang="en-US" altLang="zh-TW" sz="1600" b="1" dirty="0">
                <a:latin typeface="Times New Roman" panose="02020603050405020304" pitchFamily="18" charset="0"/>
                <a:cs typeface="Times New Roman" panose="02020603050405020304" pitchFamily="18" charset="0"/>
              </a:rPr>
              <a:t>Groundbreaking 3D Packaging</a:t>
            </a:r>
            <a:r>
              <a:rPr lang="zh-TW" altLang="en-US" sz="1600" b="1" dirty="0">
                <a:latin typeface="Times New Roman" panose="02020603050405020304" pitchFamily="18" charset="0"/>
                <a:cs typeface="Times New Roman" panose="02020603050405020304" pitchFamily="18" charset="0"/>
              </a:rPr>
              <a:t>：</a:t>
            </a:r>
            <a:br>
              <a:rPr lang="en-US" altLang="zh-TW" sz="1600" dirty="0">
                <a:latin typeface="Times New Roman" panose="02020603050405020304" pitchFamily="18" charset="0"/>
                <a:cs typeface="Times New Roman" panose="02020603050405020304" pitchFamily="18" charset="0"/>
              </a:rPr>
            </a:br>
            <a:r>
              <a:rPr lang="en-US" altLang="zh-TW" sz="1600" dirty="0">
                <a:latin typeface="Times New Roman" panose="02020603050405020304" pitchFamily="18" charset="0"/>
                <a:cs typeface="Times New Roman" panose="02020603050405020304" pitchFamily="18" charset="0"/>
              </a:rPr>
              <a:t>CPU, GPU, Cache, HBM</a:t>
            </a:r>
          </a:p>
          <a:p>
            <a:pPr marL="285750" indent="-285750">
              <a:lnSpc>
                <a:spcPts val="1800"/>
              </a:lnSpc>
              <a:buFont typeface="Arial" panose="020B0604020202020204" pitchFamily="34" charset="0"/>
              <a:buChar char="•"/>
            </a:pPr>
            <a:endParaRPr lang="en-US" altLang="zh-TW" sz="1600" dirty="0">
              <a:latin typeface="Times New Roman" panose="02020603050405020304" pitchFamily="18" charset="0"/>
              <a:cs typeface="Times New Roman" panose="02020603050405020304" pitchFamily="18" charset="0"/>
            </a:endParaRPr>
          </a:p>
          <a:p>
            <a:pPr marL="285750" indent="-285750">
              <a:lnSpc>
                <a:spcPts val="1800"/>
              </a:lnSpc>
              <a:buFont typeface="Arial" panose="020B0604020202020204" pitchFamily="34" charset="0"/>
              <a:buChar char="•"/>
            </a:pPr>
            <a:r>
              <a:rPr lang="en-US" altLang="zh-TW" sz="1600" b="1" dirty="0">
                <a:latin typeface="Times New Roman" panose="02020603050405020304" pitchFamily="18" charset="0"/>
                <a:cs typeface="Times New Roman" panose="02020603050405020304" pitchFamily="18" charset="0"/>
              </a:rPr>
              <a:t>Designed for Leadership Memory Bandwidth and Application Latency.</a:t>
            </a:r>
          </a:p>
          <a:p>
            <a:pPr marL="285750" indent="-285750">
              <a:lnSpc>
                <a:spcPts val="1800"/>
              </a:lnSpc>
              <a:buFont typeface="Arial" panose="020B0604020202020204" pitchFamily="34" charset="0"/>
              <a:buChar char="•"/>
            </a:pPr>
            <a:endParaRPr lang="en-US" altLang="zh-TW" sz="1600" dirty="0">
              <a:latin typeface="Times New Roman" panose="02020603050405020304" pitchFamily="18" charset="0"/>
              <a:cs typeface="Times New Roman" panose="02020603050405020304" pitchFamily="18" charset="0"/>
            </a:endParaRPr>
          </a:p>
          <a:p>
            <a:pPr marL="285750" indent="-285750">
              <a:lnSpc>
                <a:spcPts val="1800"/>
              </a:lnSpc>
              <a:buFont typeface="Arial" panose="020B0604020202020204" pitchFamily="34" charset="0"/>
              <a:buChar char="•"/>
            </a:pPr>
            <a:r>
              <a:rPr lang="en-US" altLang="zh-TW" sz="1600" b="1" dirty="0">
                <a:latin typeface="Times New Roman" panose="02020603050405020304" pitchFamily="18" charset="0"/>
                <a:cs typeface="Times New Roman" panose="02020603050405020304" pitchFamily="18" charset="0"/>
              </a:rPr>
              <a:t>APU Architecture Designed for Power Savings Compared to Discrete Implementation.</a:t>
            </a:r>
          </a:p>
          <a:p>
            <a:pPr marL="285750" indent="-285750">
              <a:lnSpc>
                <a:spcPts val="1800"/>
              </a:lnSpc>
              <a:buFont typeface="Arial" panose="020B0604020202020204" pitchFamily="34" charset="0"/>
              <a:buChar char="•"/>
            </a:pPr>
            <a:endParaRPr lang="en-US" altLang="zh-TW" sz="1600" b="1" dirty="0">
              <a:latin typeface="Times New Roman" panose="02020603050405020304" pitchFamily="18" charset="0"/>
              <a:cs typeface="Times New Roman" panose="02020603050405020304" pitchFamily="18" charset="0"/>
            </a:endParaRPr>
          </a:p>
          <a:p>
            <a:pPr marL="285750" indent="-285750">
              <a:lnSpc>
                <a:spcPts val="1800"/>
              </a:lnSpc>
              <a:buFont typeface="Arial" panose="020B0604020202020204" pitchFamily="34" charset="0"/>
              <a:buChar char="•"/>
            </a:pPr>
            <a:r>
              <a:rPr lang="en-US" altLang="zh-TW" sz="1600" b="1" dirty="0">
                <a:latin typeface="Times New Roman" panose="02020603050405020304" pitchFamily="18" charset="0"/>
                <a:cs typeface="Times New Roman" panose="02020603050405020304" pitchFamily="18" charset="0"/>
              </a:rPr>
              <a:t>4</a:t>
            </a:r>
            <a:r>
              <a:rPr lang="en-US" altLang="zh-TW" sz="1600" b="1" baseline="30000" dirty="0">
                <a:latin typeface="Times New Roman" panose="02020603050405020304" pitchFamily="18" charset="0"/>
                <a:cs typeface="Times New Roman" panose="02020603050405020304" pitchFamily="18" charset="0"/>
              </a:rPr>
              <a:t>th</a:t>
            </a:r>
            <a:r>
              <a:rPr lang="en-US" altLang="zh-TW" sz="1600" b="1" dirty="0">
                <a:latin typeface="Times New Roman" panose="02020603050405020304" pitchFamily="18" charset="0"/>
                <a:cs typeface="Times New Roman" panose="02020603050405020304" pitchFamily="18" charset="0"/>
              </a:rPr>
              <a:t> Gen AMD Infinity Architecture</a:t>
            </a:r>
            <a:r>
              <a:rPr lang="zh-TW" altLang="en-US" sz="1600" b="1" dirty="0">
                <a:latin typeface="Times New Roman" panose="02020603050405020304" pitchFamily="18" charset="0"/>
                <a:cs typeface="Times New Roman" panose="02020603050405020304" pitchFamily="18" charset="0"/>
              </a:rPr>
              <a:t>：</a:t>
            </a:r>
            <a:br>
              <a:rPr lang="en-US" altLang="zh-TW" sz="1600" dirty="0">
                <a:latin typeface="Times New Roman" panose="02020603050405020304" pitchFamily="18" charset="0"/>
                <a:cs typeface="Times New Roman" panose="02020603050405020304" pitchFamily="18" charset="0"/>
              </a:rPr>
            </a:br>
            <a:r>
              <a:rPr lang="en-US" altLang="zh-TW" sz="1600" dirty="0">
                <a:latin typeface="Times New Roman" panose="02020603050405020304" pitchFamily="18" charset="0"/>
                <a:cs typeface="Times New Roman" panose="02020603050405020304" pitchFamily="18" charset="0"/>
              </a:rPr>
              <a:t>AMD CONA™ 3 and EPYC ™ CPU ZEN 4 Together. CPU and GPU cores share a unified on-package pool of memory.</a:t>
            </a:r>
          </a:p>
        </p:txBody>
      </p:sp>
      <p:sp>
        <p:nvSpPr>
          <p:cNvPr id="6" name="文字方塊 5">
            <a:extLst>
              <a:ext uri="{FF2B5EF4-FFF2-40B4-BE49-F238E27FC236}">
                <a16:creationId xmlns:a16="http://schemas.microsoft.com/office/drawing/2014/main" id="{DBEE2DA0-AC1D-975B-7DBA-CB08E22A4430}"/>
              </a:ext>
            </a:extLst>
          </p:cNvPr>
          <p:cNvSpPr txBox="1"/>
          <p:nvPr/>
        </p:nvSpPr>
        <p:spPr>
          <a:xfrm>
            <a:off x="737274" y="605768"/>
            <a:ext cx="5413798" cy="338554"/>
          </a:xfrm>
          <a:prstGeom prst="rect">
            <a:avLst/>
          </a:prstGeom>
          <a:noFill/>
        </p:spPr>
        <p:txBody>
          <a:bodyPr wrap="square">
            <a:spAutoFit/>
          </a:bodyPr>
          <a:lstStyle/>
          <a:p>
            <a:r>
              <a:rPr lang="en-US" altLang="zh-TW" sz="1600" dirty="0">
                <a:latin typeface="Times New Roman" panose="02020603050405020304" pitchFamily="18" charset="0"/>
                <a:cs typeface="Times New Roman" panose="02020603050405020304" pitchFamily="18" charset="0"/>
              </a:rPr>
              <a:t>AMD Instinct MI300 is expected to ramp up in Q4 of 2023</a:t>
            </a:r>
            <a:endParaRPr lang="zh-TW" altLang="en-US" sz="1600" dirty="0"/>
          </a:p>
        </p:txBody>
      </p:sp>
      <p:pic>
        <p:nvPicPr>
          <p:cNvPr id="8" name="Picture 4" descr="AMD Instinct MI300 'CDNA 3' Accelerator Specs Confirmed: 24 Zen 4 CPU  Cores, 146 Billion Transistors, 128 GB HBM3, Up To 8x Faster Than MI250X">
            <a:extLst>
              <a:ext uri="{FF2B5EF4-FFF2-40B4-BE49-F238E27FC236}">
                <a16:creationId xmlns:a16="http://schemas.microsoft.com/office/drawing/2014/main" id="{FF1D6695-7BA6-6A68-8799-9BF8E2A66113}"/>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5122" b="93056" l="7715" r="45264">
                        <a14:foregroundMark x1="13525" y1="12326" x2="12793" y2="45139"/>
                        <a14:foregroundMark x1="12793" y1="45139" x2="12744" y2="45313"/>
                        <a14:foregroundMark x1="10938" y1="48698" x2="10547" y2="74306"/>
                        <a14:foregroundMark x1="9717" y1="87674" x2="29541" y2="86719"/>
                        <a14:foregroundMark x1="10400" y1="81250" x2="8447" y2="31424"/>
                        <a14:foregroundMark x1="8447" y1="31424" x2="8740" y2="28646"/>
                        <a14:foregroundMark x1="10498" y1="9896" x2="14111" y2="17535"/>
                        <a14:foregroundMark x1="8936" y1="7726" x2="19678" y2="7639"/>
                        <a14:foregroundMark x1="19678" y1="7639" x2="35303" y2="8507"/>
                        <a14:foregroundMark x1="13867" y1="14236" x2="32471" y2="17274"/>
                        <a14:foregroundMark x1="8838" y1="10069" x2="9277" y2="38542"/>
                        <a14:foregroundMark x1="9277" y1="38542" x2="9277" y2="38542"/>
                        <a14:foregroundMark x1="9375" y1="5642" x2="39795" y2="9722"/>
                        <a14:foregroundMark x1="44482" y1="11892" x2="43164" y2="90451"/>
                        <a14:foregroundMark x1="43066" y1="91927" x2="13770" y2="91753"/>
                        <a14:foregroundMark x1="43945" y1="45052" x2="43848" y2="76302"/>
                        <a14:foregroundMark x1="45068" y1="74132" x2="45264" y2="24306"/>
                        <a14:foregroundMark x1="44922" y1="8333" x2="26025" y2="5642"/>
                        <a14:foregroundMark x1="14600" y1="15278" x2="27979" y2="26042"/>
                        <a14:foregroundMark x1="20215" y1="10938" x2="38623" y2="20313"/>
                        <a14:foregroundMark x1="41553" y1="23264" x2="42383" y2="36892"/>
                        <a14:foregroundMark x1="42383" y1="36892" x2="42236" y2="37500"/>
                        <a14:foregroundMark x1="40088" y1="14844" x2="33105" y2="17535"/>
                        <a14:foregroundMark x1="33105" y1="17535" x2="33008" y2="17708"/>
                        <a14:foregroundMark x1="10400" y1="29688" x2="17627" y2="43750"/>
                        <a14:foregroundMark x1="8496" y1="47743" x2="9424" y2="55122"/>
                        <a14:foregroundMark x1="12402" y1="26736" x2="12988" y2="33681"/>
                        <a14:foregroundMark x1="40674" y1="29080" x2="44629" y2="43663"/>
                        <a14:foregroundMark x1="8252" y1="45486" x2="8252" y2="53125"/>
                        <a14:foregroundMark x1="8057" y1="61458" x2="8057" y2="93142"/>
                        <a14:foregroundMark x1="16260" y1="45920" x2="18066" y2="78299"/>
                        <a14:foregroundMark x1="23096" y1="68316" x2="34375" y2="70920"/>
                        <a14:foregroundMark x1="23340" y1="69531" x2="26807" y2="75521"/>
                        <a14:foregroundMark x1="27832" y1="68056" x2="35742" y2="72656"/>
                        <a14:foregroundMark x1="7813" y1="51042" x2="7813" y2="51042"/>
                        <a14:foregroundMark x1="7715" y1="48264" x2="10156" y2="77691"/>
                        <a14:foregroundMark x1="18066" y1="78559" x2="28760" y2="79861"/>
                        <a14:foregroundMark x1="29883" y1="20660" x2="33496" y2="22917"/>
                        <a14:foregroundMark x1="14990" y1="6250" x2="14990" y2="6250"/>
                        <a14:foregroundMark x1="13770" y1="5295" x2="13770" y2="5295"/>
                        <a14:foregroundMark x1="14355" y1="5122" x2="14990" y2="5122"/>
                        <a14:foregroundMark x1="23389" y1="66493" x2="25977" y2="84635"/>
                      </a14:backgroundRemoval>
                    </a14:imgEffect>
                  </a14:imgLayer>
                </a14:imgProps>
              </a:ext>
              <a:ext uri="{28A0092B-C50C-407E-A947-70E740481C1C}">
                <a14:useLocalDpi xmlns:a14="http://schemas.microsoft.com/office/drawing/2010/main" val="0"/>
              </a:ext>
            </a:extLst>
          </a:blip>
          <a:srcRect l="5724" t="3614" r="51922"/>
          <a:stretch/>
        </p:blipFill>
        <p:spPr bwMode="auto">
          <a:xfrm>
            <a:off x="8778650" y="1108042"/>
            <a:ext cx="2931305" cy="3752310"/>
          </a:xfrm>
          <a:prstGeom prst="rect">
            <a:avLst/>
          </a:prstGeom>
          <a:noFill/>
          <a:extLst>
            <a:ext uri="{909E8E84-426E-40DD-AFC4-6F175D3DCCD1}">
              <a14:hiddenFill xmlns:a14="http://schemas.microsoft.com/office/drawing/2010/main">
                <a:solidFill>
                  <a:srgbClr val="FFFFFF"/>
                </a:solidFill>
              </a14:hiddenFill>
            </a:ext>
          </a:extLst>
        </p:spPr>
      </p:pic>
      <p:sp>
        <p:nvSpPr>
          <p:cNvPr id="24" name="文字方塊 23">
            <a:extLst>
              <a:ext uri="{FF2B5EF4-FFF2-40B4-BE49-F238E27FC236}">
                <a16:creationId xmlns:a16="http://schemas.microsoft.com/office/drawing/2014/main" id="{289B8617-66EC-C689-6936-E4736211BDB9}"/>
              </a:ext>
            </a:extLst>
          </p:cNvPr>
          <p:cNvSpPr txBox="1"/>
          <p:nvPr/>
        </p:nvSpPr>
        <p:spPr>
          <a:xfrm>
            <a:off x="8596560" y="4860352"/>
            <a:ext cx="3113395" cy="400110"/>
          </a:xfrm>
          <a:prstGeom prst="rect">
            <a:avLst/>
          </a:prstGeom>
          <a:noFill/>
        </p:spPr>
        <p:txBody>
          <a:bodyPr wrap="square">
            <a:spAutoFit/>
          </a:bodyPr>
          <a:lstStyle/>
          <a:p>
            <a:r>
              <a:rPr lang="en-US" altLang="zh-TW" sz="2000" b="1" i="0" dirty="0">
                <a:solidFill>
                  <a:schemeClr val="bg1"/>
                </a:solidFill>
                <a:effectLst/>
                <a:latin typeface="Times New Roman" panose="02020603050405020304" pitchFamily="18" charset="0"/>
                <a:cs typeface="Times New Roman" panose="02020603050405020304" pitchFamily="18" charset="0"/>
              </a:rPr>
              <a:t>AMD </a:t>
            </a:r>
            <a:r>
              <a:rPr lang="en-US" altLang="zh-TW" sz="2000" b="1" dirty="0">
                <a:solidFill>
                  <a:schemeClr val="bg1"/>
                </a:solidFill>
                <a:latin typeface="Times New Roman" panose="02020603050405020304" pitchFamily="18" charset="0"/>
                <a:cs typeface="Times New Roman" panose="02020603050405020304" pitchFamily="18" charset="0"/>
              </a:rPr>
              <a:t>INSTINCT™ </a:t>
            </a:r>
            <a:r>
              <a:rPr lang="en-US" altLang="zh-TW" sz="2000" b="1" i="0" dirty="0">
                <a:solidFill>
                  <a:schemeClr val="bg1"/>
                </a:solidFill>
                <a:effectLst/>
                <a:latin typeface="Times New Roman" panose="02020603050405020304" pitchFamily="18" charset="0"/>
                <a:cs typeface="Times New Roman" panose="02020603050405020304" pitchFamily="18" charset="0"/>
              </a:rPr>
              <a:t>MI300 </a:t>
            </a:r>
            <a:endParaRPr lang="zh-TW" altLang="en-US" sz="2000" dirty="0">
              <a:solidFill>
                <a:schemeClr val="bg1"/>
              </a:solidFill>
            </a:endParaRPr>
          </a:p>
        </p:txBody>
      </p:sp>
      <p:sp>
        <p:nvSpPr>
          <p:cNvPr id="5" name="矩形 4">
            <a:extLst>
              <a:ext uri="{FF2B5EF4-FFF2-40B4-BE49-F238E27FC236}">
                <a16:creationId xmlns:a16="http://schemas.microsoft.com/office/drawing/2014/main" id="{93E910B5-0984-29B0-1DCF-21EC827CE610}"/>
              </a:ext>
            </a:extLst>
          </p:cNvPr>
          <p:cNvSpPr/>
          <p:nvPr/>
        </p:nvSpPr>
        <p:spPr>
          <a:xfrm>
            <a:off x="484450" y="260392"/>
            <a:ext cx="187725" cy="39534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8790129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21B916AA-3295-1C55-F82E-0771F68A07A6}"/>
              </a:ext>
            </a:extLst>
          </p:cNvPr>
          <p:cNvSpPr/>
          <p:nvPr/>
        </p:nvSpPr>
        <p:spPr>
          <a:xfrm>
            <a:off x="-17157" y="829366"/>
            <a:ext cx="12209157" cy="5312126"/>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846F17F3-F675-1852-AB86-ABD4A2C095E4}"/>
              </a:ext>
            </a:extLst>
          </p:cNvPr>
          <p:cNvSpPr/>
          <p:nvPr/>
        </p:nvSpPr>
        <p:spPr>
          <a:xfrm>
            <a:off x="159224" y="1077254"/>
            <a:ext cx="11873553" cy="4791283"/>
          </a:xfrm>
          <a:prstGeom prst="rect">
            <a:avLst/>
          </a:prstGeom>
          <a:solidFill>
            <a:srgbClr val="001C2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字方塊 1">
            <a:extLst>
              <a:ext uri="{FF2B5EF4-FFF2-40B4-BE49-F238E27FC236}">
                <a16:creationId xmlns:a16="http://schemas.microsoft.com/office/drawing/2014/main" id="{E9C3BB46-2982-AEAA-6CF6-17C89E4BBAE2}"/>
              </a:ext>
            </a:extLst>
          </p:cNvPr>
          <p:cNvSpPr txBox="1"/>
          <p:nvPr/>
        </p:nvSpPr>
        <p:spPr>
          <a:xfrm>
            <a:off x="737274" y="200129"/>
            <a:ext cx="6113156" cy="461665"/>
          </a:xfrm>
          <a:prstGeom prst="rect">
            <a:avLst/>
          </a:prstGeom>
          <a:noFill/>
        </p:spPr>
        <p:txBody>
          <a:bodyPr wrap="square">
            <a:spAutoFit/>
          </a:bodyPr>
          <a:lstStyle/>
          <a:p>
            <a:r>
              <a:rPr lang="en-US" altLang="zh-TW" sz="2400" b="1" i="0" dirty="0">
                <a:effectLst/>
                <a:latin typeface="Times New Roman" panose="02020603050405020304" pitchFamily="18" charset="0"/>
                <a:cs typeface="Times New Roman" panose="02020603050405020304" pitchFamily="18" charset="0"/>
              </a:rPr>
              <a:t>AMD </a:t>
            </a:r>
            <a:r>
              <a:rPr lang="en-US" altLang="zh-TW" sz="2400" b="1" dirty="0">
                <a:latin typeface="Times New Roman" panose="02020603050405020304" pitchFamily="18" charset="0"/>
                <a:cs typeface="Times New Roman" panose="02020603050405020304" pitchFamily="18" charset="0"/>
              </a:rPr>
              <a:t>INSTINCT™ </a:t>
            </a:r>
            <a:r>
              <a:rPr lang="en-US" altLang="zh-TW" sz="2400" b="1" i="0" dirty="0">
                <a:effectLst/>
                <a:latin typeface="Times New Roman" panose="02020603050405020304" pitchFamily="18" charset="0"/>
                <a:cs typeface="Times New Roman" panose="02020603050405020304" pitchFamily="18" charset="0"/>
              </a:rPr>
              <a:t>MI300 GPU Key Feature</a:t>
            </a:r>
            <a:endParaRPr lang="zh-TW" altLang="en-US" sz="2400" b="1" dirty="0">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E8820447-B447-7BCA-AF1A-CE1DAF7A14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661" t="44618" r="52103" b="10243"/>
          <a:stretch/>
        </p:blipFill>
        <p:spPr bwMode="auto">
          <a:xfrm>
            <a:off x="3026357" y="2222651"/>
            <a:ext cx="2742211" cy="3283207"/>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B6EDE01F-893E-44B1-6AF8-5EBE38B7E58D}"/>
              </a:ext>
            </a:extLst>
          </p:cNvPr>
          <p:cNvSpPr txBox="1"/>
          <p:nvPr/>
        </p:nvSpPr>
        <p:spPr>
          <a:xfrm>
            <a:off x="615967" y="1573066"/>
            <a:ext cx="5093446" cy="369332"/>
          </a:xfrm>
          <a:prstGeom prst="rect">
            <a:avLst/>
          </a:prstGeom>
          <a:noFill/>
        </p:spPr>
        <p:txBody>
          <a:bodyPr wrap="none" rtlCol="0">
            <a:spAutoFit/>
          </a:bodyPr>
          <a:lstStyle/>
          <a:p>
            <a:r>
              <a:rPr lang="en-US" altLang="zh-TW" b="1" dirty="0">
                <a:solidFill>
                  <a:schemeClr val="bg1"/>
                </a:solidFill>
                <a:latin typeface="Times New Roman" panose="02020603050405020304" pitchFamily="18" charset="0"/>
                <a:cs typeface="Times New Roman" panose="02020603050405020304" pitchFamily="18" charset="0"/>
              </a:rPr>
              <a:t>AMD </a:t>
            </a:r>
            <a:r>
              <a:rPr lang="en-US" altLang="zh-TW" sz="1800" b="1" dirty="0">
                <a:solidFill>
                  <a:schemeClr val="bg1"/>
                </a:solidFill>
                <a:latin typeface="Times New Roman" panose="02020603050405020304" pitchFamily="18" charset="0"/>
                <a:cs typeface="Times New Roman" panose="02020603050405020304" pitchFamily="18" charset="0"/>
              </a:rPr>
              <a:t>CONA™ 2 Coherent Memory Architecture</a:t>
            </a:r>
            <a:r>
              <a:rPr lang="en-US" altLang="zh-TW" b="1" dirty="0">
                <a:solidFill>
                  <a:schemeClr val="bg1"/>
                </a:solidFill>
                <a:latin typeface="Times New Roman" panose="02020603050405020304" pitchFamily="18" charset="0"/>
                <a:cs typeface="Times New Roman" panose="02020603050405020304" pitchFamily="18" charset="0"/>
              </a:rPr>
              <a:t> </a:t>
            </a:r>
            <a:endParaRPr lang="zh-TW" altLang="en-US" b="1" dirty="0">
              <a:solidFill>
                <a:schemeClr val="bg1"/>
              </a:solidFill>
              <a:latin typeface="Times New Roman" panose="02020603050405020304" pitchFamily="18" charset="0"/>
              <a:cs typeface="Times New Roman" panose="02020603050405020304" pitchFamily="18" charset="0"/>
            </a:endParaRPr>
          </a:p>
        </p:txBody>
      </p:sp>
      <p:sp>
        <p:nvSpPr>
          <p:cNvPr id="7" name="文字方塊 6">
            <a:extLst>
              <a:ext uri="{FF2B5EF4-FFF2-40B4-BE49-F238E27FC236}">
                <a16:creationId xmlns:a16="http://schemas.microsoft.com/office/drawing/2014/main" id="{14D71941-A924-BA7B-ED5E-D10A4EF79C7D}"/>
              </a:ext>
            </a:extLst>
          </p:cNvPr>
          <p:cNvSpPr txBox="1"/>
          <p:nvPr/>
        </p:nvSpPr>
        <p:spPr>
          <a:xfrm>
            <a:off x="6428000" y="1582997"/>
            <a:ext cx="5366982" cy="369332"/>
          </a:xfrm>
          <a:prstGeom prst="rect">
            <a:avLst/>
          </a:prstGeom>
          <a:noFill/>
        </p:spPr>
        <p:txBody>
          <a:bodyPr wrap="none" rtlCol="0">
            <a:spAutoFit/>
          </a:bodyPr>
          <a:lstStyle/>
          <a:p>
            <a:r>
              <a:rPr lang="en-US" altLang="zh-TW" b="1" dirty="0">
                <a:solidFill>
                  <a:schemeClr val="bg1"/>
                </a:solidFill>
                <a:latin typeface="Times New Roman" panose="02020603050405020304" pitchFamily="18" charset="0"/>
                <a:cs typeface="Times New Roman" panose="02020603050405020304" pitchFamily="18" charset="0"/>
              </a:rPr>
              <a:t>AMD </a:t>
            </a:r>
            <a:r>
              <a:rPr lang="en-US" altLang="zh-TW" sz="1800" b="1" dirty="0">
                <a:solidFill>
                  <a:schemeClr val="bg1"/>
                </a:solidFill>
                <a:latin typeface="Times New Roman" panose="02020603050405020304" pitchFamily="18" charset="0"/>
                <a:cs typeface="Times New Roman" panose="02020603050405020304" pitchFamily="18" charset="0"/>
              </a:rPr>
              <a:t>CONA™ 3 Unified Memory APU Architecture</a:t>
            </a:r>
            <a:endParaRPr lang="zh-TW" altLang="en-US" b="1" dirty="0">
              <a:solidFill>
                <a:schemeClr val="bg1"/>
              </a:solidFill>
              <a:latin typeface="Times New Roman" panose="02020603050405020304" pitchFamily="18" charset="0"/>
              <a:cs typeface="Times New Roman" panose="02020603050405020304" pitchFamily="18" charset="0"/>
            </a:endParaRPr>
          </a:p>
        </p:txBody>
      </p:sp>
      <p:pic>
        <p:nvPicPr>
          <p:cNvPr id="23" name="Picture 2">
            <a:extLst>
              <a:ext uri="{FF2B5EF4-FFF2-40B4-BE49-F238E27FC236}">
                <a16:creationId xmlns:a16="http://schemas.microsoft.com/office/drawing/2014/main" id="{4B346EB2-1C2A-6018-6D75-D4918E7FE4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3577" t="42789" r="5594" b="10415"/>
          <a:stretch/>
        </p:blipFill>
        <p:spPr bwMode="auto">
          <a:xfrm>
            <a:off x="9265439" y="2115605"/>
            <a:ext cx="2529543" cy="3201117"/>
          </a:xfrm>
          <a:prstGeom prst="rect">
            <a:avLst/>
          </a:prstGeom>
          <a:noFill/>
          <a:extLst>
            <a:ext uri="{909E8E84-426E-40DD-AFC4-6F175D3DCCD1}">
              <a14:hiddenFill xmlns:a14="http://schemas.microsoft.com/office/drawing/2010/main">
                <a:solidFill>
                  <a:srgbClr val="FFFFFF"/>
                </a:solidFill>
              </a14:hiddenFill>
            </a:ext>
          </a:extLst>
        </p:spPr>
      </p:pic>
      <p:sp>
        <p:nvSpPr>
          <p:cNvPr id="27" name="文字方塊 26">
            <a:extLst>
              <a:ext uri="{FF2B5EF4-FFF2-40B4-BE49-F238E27FC236}">
                <a16:creationId xmlns:a16="http://schemas.microsoft.com/office/drawing/2014/main" id="{8D1E5529-C35D-2C3E-CC70-4638616A3E2B}"/>
              </a:ext>
            </a:extLst>
          </p:cNvPr>
          <p:cNvSpPr txBox="1"/>
          <p:nvPr/>
        </p:nvSpPr>
        <p:spPr>
          <a:xfrm>
            <a:off x="208329" y="2685111"/>
            <a:ext cx="3208550" cy="2031325"/>
          </a:xfrm>
          <a:prstGeom prst="rect">
            <a:avLst/>
          </a:prstGeom>
          <a:noFill/>
        </p:spPr>
        <p:txBody>
          <a:bodyPr wrap="square">
            <a:spAutoFit/>
          </a:bodyPr>
          <a:lstStyle/>
          <a:p>
            <a:pPr marL="285750" indent="-285750">
              <a:buFont typeface="Arial" panose="020B0604020202020204" pitchFamily="34" charset="0"/>
              <a:buChar char="•"/>
            </a:pPr>
            <a:r>
              <a:rPr lang="en-US" altLang="zh-TW" dirty="0">
                <a:solidFill>
                  <a:schemeClr val="bg1"/>
                </a:solidFill>
                <a:latin typeface="Times New Roman" panose="02020603050405020304" pitchFamily="18" charset="0"/>
                <a:cs typeface="Times New Roman" panose="02020603050405020304" pitchFamily="18" charset="0"/>
              </a:rPr>
              <a:t>Simplifies Programming </a:t>
            </a:r>
          </a:p>
          <a:p>
            <a:pPr marL="285750" indent="-285750">
              <a:buFont typeface="Arial" panose="020B0604020202020204" pitchFamily="34" charset="0"/>
              <a:buChar char="•"/>
            </a:pPr>
            <a:endParaRPr lang="en-US" altLang="zh-TW"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TW" dirty="0">
                <a:solidFill>
                  <a:schemeClr val="bg1"/>
                </a:solidFill>
                <a:latin typeface="Times New Roman" panose="02020603050405020304" pitchFamily="18" charset="0"/>
                <a:cs typeface="Times New Roman" panose="02020603050405020304" pitchFamily="18" charset="0"/>
              </a:rPr>
              <a:t>Low overhead 3rd Gen Infinity Interconnect </a:t>
            </a:r>
          </a:p>
          <a:p>
            <a:pPr marL="285750" indent="-285750">
              <a:buFont typeface="Arial" panose="020B0604020202020204" pitchFamily="34" charset="0"/>
              <a:buChar char="•"/>
            </a:pPr>
            <a:endParaRPr lang="en-US" altLang="zh-TW"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TW" dirty="0">
                <a:solidFill>
                  <a:schemeClr val="bg1"/>
                </a:solidFill>
                <a:latin typeface="Times New Roman" panose="02020603050405020304" pitchFamily="18" charset="0"/>
                <a:cs typeface="Times New Roman" panose="02020603050405020304" pitchFamily="18" charset="0"/>
              </a:rPr>
              <a:t>Industry Standard Modular Design</a:t>
            </a:r>
          </a:p>
        </p:txBody>
      </p:sp>
      <p:sp>
        <p:nvSpPr>
          <p:cNvPr id="31" name="文字方塊 30">
            <a:extLst>
              <a:ext uri="{FF2B5EF4-FFF2-40B4-BE49-F238E27FC236}">
                <a16:creationId xmlns:a16="http://schemas.microsoft.com/office/drawing/2014/main" id="{08C83C8B-BCCF-F223-9F53-2E5D8B5DB77C}"/>
              </a:ext>
            </a:extLst>
          </p:cNvPr>
          <p:cNvSpPr txBox="1"/>
          <p:nvPr/>
        </p:nvSpPr>
        <p:spPr>
          <a:xfrm>
            <a:off x="6280134" y="2511598"/>
            <a:ext cx="3265896" cy="2308324"/>
          </a:xfrm>
          <a:prstGeom prst="rect">
            <a:avLst/>
          </a:prstGeom>
          <a:noFill/>
        </p:spPr>
        <p:txBody>
          <a:bodyPr wrap="square">
            <a:spAutoFit/>
          </a:bodyPr>
          <a:lstStyle/>
          <a:p>
            <a:pPr marL="285750" indent="-285750">
              <a:buFont typeface="Arial" panose="020B0604020202020204" pitchFamily="34" charset="0"/>
              <a:buChar char="•"/>
            </a:pPr>
            <a:r>
              <a:rPr lang="en-US" altLang="zh-TW" dirty="0">
                <a:solidFill>
                  <a:schemeClr val="bg1"/>
                </a:solidFill>
                <a:latin typeface="Times New Roman" panose="02020603050405020304" pitchFamily="18" charset="0"/>
                <a:cs typeface="Times New Roman" panose="02020603050405020304" pitchFamily="18" charset="0"/>
              </a:rPr>
              <a:t>Eliminates Redundant Memory Copies </a:t>
            </a:r>
          </a:p>
          <a:p>
            <a:pPr marL="285750" indent="-285750">
              <a:buFont typeface="Arial" panose="020B0604020202020204" pitchFamily="34" charset="0"/>
              <a:buChar char="•"/>
            </a:pPr>
            <a:endParaRPr lang="en-US" altLang="zh-TW"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TW" dirty="0">
                <a:solidFill>
                  <a:schemeClr val="bg1"/>
                </a:solidFill>
                <a:latin typeface="Times New Roman" panose="02020603050405020304" pitchFamily="18" charset="0"/>
                <a:cs typeface="Times New Roman" panose="02020603050405020304" pitchFamily="18" charset="0"/>
              </a:rPr>
              <a:t>High-efficiency 4th Gen AMD Infinity Architecture</a:t>
            </a:r>
          </a:p>
          <a:p>
            <a:pPr marL="285750" indent="-285750">
              <a:buFont typeface="Arial" panose="020B0604020202020204" pitchFamily="34" charset="0"/>
              <a:buChar char="•"/>
            </a:pPr>
            <a:endParaRPr lang="en-US" altLang="zh-TW"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TW" dirty="0">
                <a:solidFill>
                  <a:schemeClr val="bg1"/>
                </a:solidFill>
                <a:latin typeface="Times New Roman" panose="02020603050405020304" pitchFamily="18" charset="0"/>
                <a:cs typeface="Times New Roman" panose="02020603050405020304" pitchFamily="18" charset="0"/>
              </a:rPr>
              <a:t>Low TCO with Unified Memory APU Package</a:t>
            </a:r>
          </a:p>
        </p:txBody>
      </p:sp>
      <p:sp>
        <p:nvSpPr>
          <p:cNvPr id="4" name="矩形 3">
            <a:extLst>
              <a:ext uri="{FF2B5EF4-FFF2-40B4-BE49-F238E27FC236}">
                <a16:creationId xmlns:a16="http://schemas.microsoft.com/office/drawing/2014/main" id="{256E5FDA-3998-F28D-D35F-82619423CF46}"/>
              </a:ext>
            </a:extLst>
          </p:cNvPr>
          <p:cNvSpPr/>
          <p:nvPr/>
        </p:nvSpPr>
        <p:spPr>
          <a:xfrm>
            <a:off x="484450" y="260392"/>
            <a:ext cx="187725" cy="39534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76549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802EA6B-99F6-4C50-8C99-A79E360C6569}"/>
              </a:ext>
            </a:extLst>
          </p:cNvPr>
          <p:cNvSpPr/>
          <p:nvPr/>
        </p:nvSpPr>
        <p:spPr>
          <a:xfrm>
            <a:off x="233362" y="245872"/>
            <a:ext cx="11725276" cy="597395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椭圆 4">
            <a:extLst>
              <a:ext uri="{FF2B5EF4-FFF2-40B4-BE49-F238E27FC236}">
                <a16:creationId xmlns:a16="http://schemas.microsoft.com/office/drawing/2014/main" id="{A170D15F-981C-4296-BC4E-B7ED449F3150}"/>
              </a:ext>
            </a:extLst>
          </p:cNvPr>
          <p:cNvSpPr/>
          <p:nvPr/>
        </p:nvSpPr>
        <p:spPr>
          <a:xfrm>
            <a:off x="5003409" y="833192"/>
            <a:ext cx="2185182" cy="2185182"/>
          </a:xfrm>
          <a:prstGeom prst="ellipse">
            <a:avLst/>
          </a:prstGeom>
          <a:solidFill>
            <a:schemeClr val="accent5">
              <a:lumMod val="75000"/>
            </a:schemeClr>
          </a:solidFill>
          <a:ln>
            <a:noFill/>
          </a:ln>
          <a:effectLst>
            <a:outerShdw blurRad="342900" dist="63500" dir="3000000" sx="106000" sy="106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箭头: V 形 6">
            <a:extLst>
              <a:ext uri="{FF2B5EF4-FFF2-40B4-BE49-F238E27FC236}">
                <a16:creationId xmlns:a16="http://schemas.microsoft.com/office/drawing/2014/main" id="{72C941B3-6167-4048-95D2-1C34DC13C341}"/>
              </a:ext>
            </a:extLst>
          </p:cNvPr>
          <p:cNvSpPr/>
          <p:nvPr/>
        </p:nvSpPr>
        <p:spPr>
          <a:xfrm rot="16200000" flipH="1">
            <a:off x="5827111" y="5030488"/>
            <a:ext cx="615338" cy="1030608"/>
          </a:xfrm>
          <a:prstGeom prst="chevron">
            <a:avLst>
              <a:gd name="adj" fmla="val 4940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10" name="椭圆 9">
            <a:extLst>
              <a:ext uri="{FF2B5EF4-FFF2-40B4-BE49-F238E27FC236}">
                <a16:creationId xmlns:a16="http://schemas.microsoft.com/office/drawing/2014/main" id="{A6BE628C-B17A-4536-A2A2-07911FC51FCD}"/>
              </a:ext>
            </a:extLst>
          </p:cNvPr>
          <p:cNvSpPr/>
          <p:nvPr/>
        </p:nvSpPr>
        <p:spPr>
          <a:xfrm>
            <a:off x="10719174" y="3045706"/>
            <a:ext cx="132522" cy="132522"/>
          </a:xfrm>
          <a:prstGeom prst="ellipse">
            <a:avLst/>
          </a:prstGeom>
          <a:solidFill>
            <a:schemeClr val="accent1">
              <a:lumMod val="75000"/>
            </a:schemeClr>
          </a:solidFill>
          <a:ln>
            <a:noFill/>
          </a:ln>
          <a:effectLst>
            <a:outerShdw blurRad="342900" dist="63500" dir="3000000" sx="106000" sy="106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a:extLst>
              <a:ext uri="{FF2B5EF4-FFF2-40B4-BE49-F238E27FC236}">
                <a16:creationId xmlns:a16="http://schemas.microsoft.com/office/drawing/2014/main" id="{F3B69637-6629-4AAA-A63C-49931F2763DA}"/>
              </a:ext>
            </a:extLst>
          </p:cNvPr>
          <p:cNvSpPr/>
          <p:nvPr/>
        </p:nvSpPr>
        <p:spPr>
          <a:xfrm>
            <a:off x="2711992" y="833192"/>
            <a:ext cx="159026" cy="159026"/>
          </a:xfrm>
          <a:prstGeom prst="ellipse">
            <a:avLst/>
          </a:prstGeom>
          <a:solidFill>
            <a:schemeClr val="accent5">
              <a:lumMod val="40000"/>
              <a:lumOff val="60000"/>
            </a:schemeClr>
          </a:solidFill>
          <a:ln>
            <a:noFill/>
          </a:ln>
          <a:effectLst>
            <a:outerShdw blurRad="342900" dist="63500" dir="3000000" sx="106000" sy="106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a:extLst>
              <a:ext uri="{FF2B5EF4-FFF2-40B4-BE49-F238E27FC236}">
                <a16:creationId xmlns:a16="http://schemas.microsoft.com/office/drawing/2014/main" id="{A9DEC223-8831-4C3E-B668-D5D73B5ADB96}"/>
              </a:ext>
            </a:extLst>
          </p:cNvPr>
          <p:cNvSpPr/>
          <p:nvPr/>
        </p:nvSpPr>
        <p:spPr>
          <a:xfrm>
            <a:off x="8517682" y="1326335"/>
            <a:ext cx="185530" cy="185530"/>
          </a:xfrm>
          <a:prstGeom prst="ellipse">
            <a:avLst/>
          </a:prstGeom>
          <a:solidFill>
            <a:schemeClr val="accent5">
              <a:lumMod val="40000"/>
              <a:lumOff val="60000"/>
            </a:schemeClr>
          </a:solidFill>
          <a:ln>
            <a:noFill/>
          </a:ln>
          <a:effectLst>
            <a:outerShdw blurRad="342900" dist="63500" dir="3000000" sx="106000" sy="106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a:extLst>
              <a:ext uri="{FF2B5EF4-FFF2-40B4-BE49-F238E27FC236}">
                <a16:creationId xmlns:a16="http://schemas.microsoft.com/office/drawing/2014/main" id="{ECDA3895-3A95-47BE-AF9F-76438CD56B4C}"/>
              </a:ext>
            </a:extLst>
          </p:cNvPr>
          <p:cNvSpPr/>
          <p:nvPr/>
        </p:nvSpPr>
        <p:spPr>
          <a:xfrm>
            <a:off x="4015448" y="2458804"/>
            <a:ext cx="303092" cy="303092"/>
          </a:xfrm>
          <a:prstGeom prst="ellipse">
            <a:avLst/>
          </a:prstGeom>
          <a:solidFill>
            <a:schemeClr val="accent1">
              <a:lumMod val="60000"/>
              <a:lumOff val="40000"/>
            </a:schemeClr>
          </a:solidFill>
          <a:ln>
            <a:noFill/>
          </a:ln>
          <a:effectLst>
            <a:outerShdw blurRad="342900" dist="63500" dir="3000000" sx="106000" sy="106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5" name="椭圆 14">
            <a:extLst>
              <a:ext uri="{FF2B5EF4-FFF2-40B4-BE49-F238E27FC236}">
                <a16:creationId xmlns:a16="http://schemas.microsoft.com/office/drawing/2014/main" id="{6E0E1BF6-A655-4AE1-846D-54C0CCAE1E1F}"/>
              </a:ext>
            </a:extLst>
          </p:cNvPr>
          <p:cNvSpPr/>
          <p:nvPr/>
        </p:nvSpPr>
        <p:spPr>
          <a:xfrm>
            <a:off x="9639574" y="4353952"/>
            <a:ext cx="369096" cy="369096"/>
          </a:xfrm>
          <a:prstGeom prst="ellipse">
            <a:avLst/>
          </a:prstGeom>
          <a:solidFill>
            <a:schemeClr val="accent5">
              <a:lumMod val="60000"/>
              <a:lumOff val="40000"/>
            </a:schemeClr>
          </a:solidFill>
          <a:ln>
            <a:noFill/>
          </a:ln>
          <a:effectLst>
            <a:outerShdw blurRad="342900" dist="63500" dir="3000000" sx="106000" sy="106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字方塊 1">
            <a:extLst>
              <a:ext uri="{FF2B5EF4-FFF2-40B4-BE49-F238E27FC236}">
                <a16:creationId xmlns:a16="http://schemas.microsoft.com/office/drawing/2014/main" id="{1514A8F5-0BE1-0C1C-00B0-3D3B9A3A3021}"/>
              </a:ext>
            </a:extLst>
          </p:cNvPr>
          <p:cNvSpPr txBox="1"/>
          <p:nvPr/>
        </p:nvSpPr>
        <p:spPr>
          <a:xfrm>
            <a:off x="5702008" y="1202508"/>
            <a:ext cx="748923" cy="1446550"/>
          </a:xfrm>
          <a:prstGeom prst="rect">
            <a:avLst/>
          </a:prstGeom>
          <a:noFill/>
        </p:spPr>
        <p:txBody>
          <a:bodyPr wrap="none" rtlCol="0">
            <a:spAutoFit/>
          </a:bodyPr>
          <a:lstStyle/>
          <a:p>
            <a:r>
              <a:rPr lang="en-US" altLang="zh-TW" sz="8800" dirty="0">
                <a:solidFill>
                  <a:schemeClr val="bg1"/>
                </a:solidFill>
                <a:latin typeface="Times New Roman" panose="02020603050405020304" pitchFamily="18" charset="0"/>
                <a:cs typeface="Times New Roman" panose="02020603050405020304" pitchFamily="18" charset="0"/>
              </a:rPr>
              <a:t>1</a:t>
            </a:r>
            <a:endParaRPr lang="zh-TW" altLang="en-US" sz="8800" dirty="0">
              <a:solidFill>
                <a:schemeClr val="bg1"/>
              </a:solidFill>
              <a:latin typeface="Times New Roman" panose="02020603050405020304" pitchFamily="18" charset="0"/>
              <a:cs typeface="Times New Roman" panose="02020603050405020304" pitchFamily="18" charset="0"/>
            </a:endParaRPr>
          </a:p>
        </p:txBody>
      </p:sp>
      <p:sp>
        <p:nvSpPr>
          <p:cNvPr id="8" name="文字方塊 7">
            <a:extLst>
              <a:ext uri="{FF2B5EF4-FFF2-40B4-BE49-F238E27FC236}">
                <a16:creationId xmlns:a16="http://schemas.microsoft.com/office/drawing/2014/main" id="{BC10EA8E-14EA-B7F0-093C-EB4DAF37C107}"/>
              </a:ext>
            </a:extLst>
          </p:cNvPr>
          <p:cNvSpPr txBox="1"/>
          <p:nvPr/>
        </p:nvSpPr>
        <p:spPr>
          <a:xfrm>
            <a:off x="1364887" y="3605694"/>
            <a:ext cx="9539785" cy="707886"/>
          </a:xfrm>
          <a:prstGeom prst="rect">
            <a:avLst/>
          </a:prstGeom>
          <a:noFill/>
        </p:spPr>
        <p:txBody>
          <a:bodyPr wrap="square">
            <a:spAutoFit/>
          </a:bodyPr>
          <a:lstStyle/>
          <a:p>
            <a:pPr algn="ctr"/>
            <a:r>
              <a:rPr lang="en-US" altLang="zh-TW" sz="4000" b="1" i="0" dirty="0">
                <a:solidFill>
                  <a:schemeClr val="bg2">
                    <a:lumMod val="25000"/>
                  </a:schemeClr>
                </a:solidFill>
                <a:effectLst/>
                <a:latin typeface="Times New Roman" panose="02020603050405020304" pitchFamily="18" charset="0"/>
                <a:cs typeface="Times New Roman" panose="02020603050405020304" pitchFamily="18" charset="0"/>
              </a:rPr>
              <a:t>Market Opportunity – GPU for Gaming </a:t>
            </a:r>
          </a:p>
        </p:txBody>
      </p:sp>
    </p:spTree>
    <p:extLst>
      <p:ext uri="{BB962C8B-B14F-4D97-AF65-F5344CB8AC3E}">
        <p14:creationId xmlns:p14="http://schemas.microsoft.com/office/powerpoint/2010/main" val="11559908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7">
            <a:extLst>
              <a:ext uri="{FF2B5EF4-FFF2-40B4-BE49-F238E27FC236}">
                <a16:creationId xmlns:a16="http://schemas.microsoft.com/office/drawing/2014/main" id="{7D0FF60E-1889-44BB-9911-A5F525580550}"/>
              </a:ext>
            </a:extLst>
          </p:cNvPr>
          <p:cNvGraphicFramePr>
            <a:graphicFrameLocks noGrp="1"/>
          </p:cNvGraphicFramePr>
          <p:nvPr>
            <p:extLst>
              <p:ext uri="{D42A27DB-BD31-4B8C-83A1-F6EECF244321}">
                <p14:modId xmlns:p14="http://schemas.microsoft.com/office/powerpoint/2010/main" val="2228916340"/>
              </p:ext>
            </p:extLst>
          </p:nvPr>
        </p:nvGraphicFramePr>
        <p:xfrm>
          <a:off x="672176" y="751547"/>
          <a:ext cx="10821130" cy="5475981"/>
        </p:xfrm>
        <a:graphic>
          <a:graphicData uri="http://schemas.openxmlformats.org/drawingml/2006/table">
            <a:tbl>
              <a:tblPr firstRow="1" bandRow="1">
                <a:tableStyleId>{5C22544A-7EE6-4342-B048-85BDC9FD1C3A}</a:tableStyleId>
              </a:tblPr>
              <a:tblGrid>
                <a:gridCol w="2139882">
                  <a:extLst>
                    <a:ext uri="{9D8B030D-6E8A-4147-A177-3AD203B41FA5}">
                      <a16:colId xmlns:a16="http://schemas.microsoft.com/office/drawing/2014/main" val="696211141"/>
                    </a:ext>
                  </a:extLst>
                </a:gridCol>
                <a:gridCol w="2282207">
                  <a:extLst>
                    <a:ext uri="{9D8B030D-6E8A-4147-A177-3AD203B41FA5}">
                      <a16:colId xmlns:a16="http://schemas.microsoft.com/office/drawing/2014/main" val="1017455331"/>
                    </a:ext>
                  </a:extLst>
                </a:gridCol>
                <a:gridCol w="2265793">
                  <a:extLst>
                    <a:ext uri="{9D8B030D-6E8A-4147-A177-3AD203B41FA5}">
                      <a16:colId xmlns:a16="http://schemas.microsoft.com/office/drawing/2014/main" val="3147636397"/>
                    </a:ext>
                  </a:extLst>
                </a:gridCol>
                <a:gridCol w="2066624">
                  <a:extLst>
                    <a:ext uri="{9D8B030D-6E8A-4147-A177-3AD203B41FA5}">
                      <a16:colId xmlns:a16="http://schemas.microsoft.com/office/drawing/2014/main" val="586275985"/>
                    </a:ext>
                  </a:extLst>
                </a:gridCol>
                <a:gridCol w="2066624">
                  <a:extLst>
                    <a:ext uri="{9D8B030D-6E8A-4147-A177-3AD203B41FA5}">
                      <a16:colId xmlns:a16="http://schemas.microsoft.com/office/drawing/2014/main" val="608316629"/>
                    </a:ext>
                  </a:extLst>
                </a:gridCol>
              </a:tblGrid>
              <a:tr h="251172">
                <a:tc>
                  <a:txBody>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lang="en-US" altLang="zh-TW" sz="1400" b="1" dirty="0">
                          <a:solidFill>
                            <a:schemeClr val="tx1"/>
                          </a:solidFill>
                          <a:latin typeface="Times New Roman" panose="02020603050405020304" pitchFamily="18" charset="0"/>
                          <a:cs typeface="Times New Roman" panose="02020603050405020304" pitchFamily="18" charset="0"/>
                        </a:rPr>
                        <a:t>Data Center GPU</a:t>
                      </a:r>
                      <a:endParaRPr lang="zh-TW"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lnSpc>
                          <a:spcPts val="1300"/>
                        </a:lnSpc>
                      </a:pPr>
                      <a:r>
                        <a:rPr lang="en-US" altLang="zh-TW" sz="1400" b="1" dirty="0">
                          <a:solidFill>
                            <a:schemeClr val="tx1"/>
                          </a:solidFill>
                          <a:latin typeface="Times New Roman" panose="02020603050405020304" pitchFamily="18" charset="0"/>
                          <a:cs typeface="Times New Roman" panose="02020603050405020304" pitchFamily="18" charset="0"/>
                        </a:rPr>
                        <a:t>MI210</a:t>
                      </a:r>
                      <a:endParaRPr lang="zh-TW"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lnSpc>
                          <a:spcPts val="1300"/>
                        </a:lnSpc>
                      </a:pPr>
                      <a:r>
                        <a:rPr lang="en-US" altLang="zh-TW" sz="1400" b="1" dirty="0">
                          <a:solidFill>
                            <a:schemeClr val="tx1"/>
                          </a:solidFill>
                          <a:latin typeface="Times New Roman" panose="02020603050405020304" pitchFamily="18" charset="0"/>
                          <a:cs typeface="Times New Roman" panose="02020603050405020304" pitchFamily="18" charset="0"/>
                        </a:rPr>
                        <a:t>MI250</a:t>
                      </a:r>
                      <a:endParaRPr lang="zh-TW"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lnSpc>
                          <a:spcPts val="1300"/>
                        </a:lnSpc>
                      </a:pPr>
                      <a:r>
                        <a:rPr lang="en-US" altLang="zh-TW" sz="1400" b="1" dirty="0">
                          <a:solidFill>
                            <a:schemeClr val="tx1"/>
                          </a:solidFill>
                          <a:latin typeface="Times New Roman" panose="02020603050405020304" pitchFamily="18" charset="0"/>
                          <a:cs typeface="Times New Roman" panose="02020603050405020304" pitchFamily="18" charset="0"/>
                        </a:rPr>
                        <a:t>MI250X</a:t>
                      </a:r>
                      <a:endParaRPr lang="zh-TW"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lnSpc>
                          <a:spcPts val="1300"/>
                        </a:lnSpc>
                      </a:pPr>
                      <a:r>
                        <a:rPr lang="en-US" altLang="zh-TW" sz="1400" b="1" dirty="0">
                          <a:solidFill>
                            <a:schemeClr val="tx1"/>
                          </a:solidFill>
                          <a:latin typeface="Times New Roman" panose="02020603050405020304" pitchFamily="18" charset="0"/>
                          <a:cs typeface="Times New Roman" panose="02020603050405020304" pitchFamily="18" charset="0"/>
                        </a:rPr>
                        <a:t>MI300</a:t>
                      </a:r>
                      <a:endParaRPr lang="zh-TW" altLang="en-US" sz="14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96111542"/>
                  </a:ext>
                </a:extLst>
              </a:tr>
              <a:tr h="251172">
                <a:tc>
                  <a:txBody>
                    <a:bodyPr/>
                    <a:lstStyle/>
                    <a:p>
                      <a:pPr>
                        <a:lnSpc>
                          <a:spcPts val="1300"/>
                        </a:lnSpc>
                      </a:pPr>
                      <a:r>
                        <a:rPr lang="en-US" altLang="zh-TW" sz="1400" b="0" dirty="0">
                          <a:solidFill>
                            <a:schemeClr val="tx1"/>
                          </a:solidFill>
                          <a:latin typeface="Times New Roman" panose="02020603050405020304" pitchFamily="18" charset="0"/>
                          <a:cs typeface="Times New Roman" panose="02020603050405020304" pitchFamily="18" charset="0"/>
                        </a:rPr>
                        <a:t>Compute units</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300"/>
                        </a:lnSpc>
                      </a:pPr>
                      <a:r>
                        <a:rPr lang="en-US" altLang="zh-TW" sz="1400" b="0" dirty="0">
                          <a:solidFill>
                            <a:schemeClr val="tx1"/>
                          </a:solidFill>
                          <a:latin typeface="Times New Roman" panose="02020603050405020304" pitchFamily="18" charset="0"/>
                          <a:cs typeface="Times New Roman" panose="02020603050405020304" pitchFamily="18" charset="0"/>
                        </a:rPr>
                        <a:t>104 CU</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300"/>
                        </a:lnSpc>
                      </a:pPr>
                      <a:r>
                        <a:rPr lang="en-US" altLang="zh-TW" sz="1400" b="0" dirty="0">
                          <a:solidFill>
                            <a:schemeClr val="tx1"/>
                          </a:solidFill>
                          <a:latin typeface="Times New Roman" panose="02020603050405020304" pitchFamily="18" charset="0"/>
                          <a:cs typeface="Times New Roman" panose="02020603050405020304" pitchFamily="18" charset="0"/>
                        </a:rPr>
                        <a:t>208 CU</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300"/>
                        </a:lnSpc>
                      </a:pPr>
                      <a:r>
                        <a:rPr lang="en-US" altLang="zh-TW" sz="1400" b="0" dirty="0">
                          <a:solidFill>
                            <a:schemeClr val="tx1"/>
                          </a:solidFill>
                          <a:latin typeface="Times New Roman" panose="02020603050405020304" pitchFamily="18" charset="0"/>
                          <a:cs typeface="Times New Roman" panose="02020603050405020304" pitchFamily="18" charset="0"/>
                        </a:rPr>
                        <a:t>220 CU</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300"/>
                        </a:lnSpc>
                      </a:pPr>
                      <a:r>
                        <a:rPr lang="en-US" altLang="zh-TW" sz="1400" b="0" dirty="0">
                          <a:solidFill>
                            <a:schemeClr val="tx1"/>
                          </a:solidFill>
                          <a:latin typeface="Times New Roman" panose="02020603050405020304" pitchFamily="18" charset="0"/>
                          <a:cs typeface="Times New Roman" panose="02020603050405020304" pitchFamily="18" charset="0"/>
                        </a:rPr>
                        <a:t>304 CU</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77207809"/>
                  </a:ext>
                </a:extLst>
              </a:tr>
              <a:tr h="251172">
                <a:tc>
                  <a:txBody>
                    <a:bodyPr/>
                    <a:lstStyle/>
                    <a:p>
                      <a:pPr>
                        <a:lnSpc>
                          <a:spcPts val="1300"/>
                        </a:lnSpc>
                      </a:pPr>
                      <a:r>
                        <a:rPr lang="en-US" altLang="zh-TW" sz="1400" b="0" dirty="0">
                          <a:solidFill>
                            <a:schemeClr val="tx1"/>
                          </a:solidFill>
                          <a:latin typeface="Times New Roman" panose="02020603050405020304" pitchFamily="18" charset="0"/>
                          <a:cs typeface="Times New Roman" panose="02020603050405020304" pitchFamily="18" charset="0"/>
                        </a:rPr>
                        <a:t>Stream processors</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300"/>
                        </a:lnSpc>
                      </a:pPr>
                      <a:r>
                        <a:rPr lang="en-US" altLang="zh-TW" sz="1400" b="0" dirty="0">
                          <a:solidFill>
                            <a:schemeClr val="tx1"/>
                          </a:solidFill>
                          <a:latin typeface="Times New Roman" panose="02020603050405020304" pitchFamily="18" charset="0"/>
                          <a:cs typeface="Times New Roman" panose="02020603050405020304" pitchFamily="18" charset="0"/>
                        </a:rPr>
                        <a:t>6,656</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300"/>
                        </a:lnSpc>
                      </a:pPr>
                      <a:r>
                        <a:rPr lang="en-US" altLang="zh-TW" sz="1400" b="0" dirty="0">
                          <a:solidFill>
                            <a:schemeClr val="tx1"/>
                          </a:solidFill>
                          <a:latin typeface="Times New Roman" panose="02020603050405020304" pitchFamily="18" charset="0"/>
                          <a:cs typeface="Times New Roman" panose="02020603050405020304" pitchFamily="18" charset="0"/>
                        </a:rPr>
                        <a:t>13,312</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300"/>
                        </a:lnSpc>
                      </a:pPr>
                      <a:r>
                        <a:rPr lang="en-US" altLang="zh-TW" sz="1400" b="0" dirty="0">
                          <a:solidFill>
                            <a:schemeClr val="tx1"/>
                          </a:solidFill>
                          <a:latin typeface="Times New Roman" panose="02020603050405020304" pitchFamily="18" charset="0"/>
                          <a:cs typeface="Times New Roman" panose="02020603050405020304" pitchFamily="18" charset="0"/>
                        </a:rPr>
                        <a:t>14,080</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lang="en-US" altLang="zh-TW" sz="1400" b="0" dirty="0">
                          <a:solidFill>
                            <a:schemeClr val="tx1"/>
                          </a:solidFill>
                          <a:latin typeface="Times New Roman" panose="02020603050405020304" pitchFamily="18" charset="0"/>
                          <a:cs typeface="Times New Roman" panose="02020603050405020304" pitchFamily="18" charset="0"/>
                        </a:rPr>
                        <a:t>14,080</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4102575"/>
                  </a:ext>
                </a:extLst>
              </a:tr>
              <a:tr h="261848">
                <a:tc>
                  <a:txBody>
                    <a:bodyPr/>
                    <a:lstStyle/>
                    <a:p>
                      <a:pPr>
                        <a:lnSpc>
                          <a:spcPts val="1300"/>
                        </a:lnSpc>
                      </a:pPr>
                      <a:r>
                        <a:rPr lang="en-US" altLang="zh-TW" sz="1400" b="0" dirty="0">
                          <a:solidFill>
                            <a:schemeClr val="tx1"/>
                          </a:solidFill>
                          <a:latin typeface="Times New Roman" panose="02020603050405020304" pitchFamily="18" charset="0"/>
                          <a:cs typeface="Times New Roman" panose="02020603050405020304" pitchFamily="18" charset="0"/>
                        </a:rPr>
                        <a:t>Peak FP64/FP32 Vector</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300"/>
                        </a:lnSpc>
                      </a:pPr>
                      <a:r>
                        <a:rPr lang="en-US" altLang="zh-TW" sz="1400" b="0" dirty="0">
                          <a:solidFill>
                            <a:schemeClr val="tx1"/>
                          </a:solidFill>
                          <a:latin typeface="Times New Roman" panose="02020603050405020304" pitchFamily="18" charset="0"/>
                          <a:cs typeface="Times New Roman" panose="02020603050405020304" pitchFamily="18" charset="0"/>
                        </a:rPr>
                        <a:t>22.6 TFLOPS</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300"/>
                        </a:lnSpc>
                      </a:pPr>
                      <a:r>
                        <a:rPr lang="en-US" altLang="zh-TW" sz="1400" b="0" dirty="0">
                          <a:solidFill>
                            <a:schemeClr val="tx1"/>
                          </a:solidFill>
                          <a:latin typeface="Times New Roman" panose="02020603050405020304" pitchFamily="18" charset="0"/>
                          <a:cs typeface="Times New Roman" panose="02020603050405020304" pitchFamily="18" charset="0"/>
                        </a:rPr>
                        <a:t>45.3 TFLOPS</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lang="en-US" altLang="zh-TW" sz="1400" b="0" dirty="0">
                          <a:solidFill>
                            <a:schemeClr val="tx1"/>
                          </a:solidFill>
                          <a:latin typeface="Times New Roman" panose="02020603050405020304" pitchFamily="18" charset="0"/>
                          <a:cs typeface="Times New Roman" panose="02020603050405020304" pitchFamily="18" charset="0"/>
                        </a:rPr>
                        <a:t>47.9 TFLOPS</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lang="en-US" altLang="zh-TW" sz="1400" b="0" i="0" kern="1200" dirty="0">
                          <a:solidFill>
                            <a:schemeClr val="dk1"/>
                          </a:solidFill>
                          <a:effectLst/>
                          <a:latin typeface="Times New Roman" panose="02020603050405020304" pitchFamily="18" charset="0"/>
                          <a:ea typeface="+mn-ea"/>
                          <a:cs typeface="Times New Roman" panose="02020603050405020304" pitchFamily="18" charset="0"/>
                        </a:rPr>
                        <a:t>47.87 TFLOPS</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4385199"/>
                  </a:ext>
                </a:extLst>
              </a:tr>
              <a:tr h="251172">
                <a:tc>
                  <a:txBody>
                    <a:bodyPr/>
                    <a:lstStyle/>
                    <a:p>
                      <a:pPr marL="0" marR="0" lvl="0" indent="0" algn="l" defTabSz="914400" rtl="0" eaLnBrk="1" fontAlgn="auto" latinLnBrk="0" hangingPunct="1">
                        <a:lnSpc>
                          <a:spcPts val="1300"/>
                        </a:lnSpc>
                        <a:spcBef>
                          <a:spcPts val="0"/>
                        </a:spcBef>
                        <a:spcAft>
                          <a:spcPts val="0"/>
                        </a:spcAft>
                        <a:buClrTx/>
                        <a:buSzTx/>
                        <a:buFontTx/>
                        <a:buNone/>
                        <a:tabLst/>
                        <a:defRPr/>
                      </a:pPr>
                      <a:r>
                        <a:rPr lang="en-US" altLang="zh-TW" sz="1400" b="0" dirty="0">
                          <a:solidFill>
                            <a:schemeClr val="tx1"/>
                          </a:solidFill>
                          <a:latin typeface="Times New Roman" panose="02020603050405020304" pitchFamily="18" charset="0"/>
                          <a:cs typeface="Times New Roman" panose="02020603050405020304" pitchFamily="18" charset="0"/>
                        </a:rPr>
                        <a:t>Peak FP64/FP32 Matrix</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300"/>
                        </a:lnSpc>
                      </a:pPr>
                      <a:r>
                        <a:rPr lang="en-US" altLang="zh-TW" sz="1400" b="0" dirty="0">
                          <a:solidFill>
                            <a:schemeClr val="tx1"/>
                          </a:solidFill>
                          <a:latin typeface="Times New Roman" panose="02020603050405020304" pitchFamily="18" charset="0"/>
                          <a:cs typeface="Times New Roman" panose="02020603050405020304" pitchFamily="18" charset="0"/>
                        </a:rPr>
                        <a:t>45.3 TFLOPS</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300"/>
                        </a:lnSpc>
                      </a:pPr>
                      <a:r>
                        <a:rPr lang="en-US" altLang="zh-TW" sz="1400" b="0" dirty="0">
                          <a:solidFill>
                            <a:schemeClr val="tx1"/>
                          </a:solidFill>
                          <a:latin typeface="Times New Roman" panose="02020603050405020304" pitchFamily="18" charset="0"/>
                          <a:cs typeface="Times New Roman" panose="02020603050405020304" pitchFamily="18" charset="0"/>
                        </a:rPr>
                        <a:t>90.5 TFLOPS</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300"/>
                        </a:lnSpc>
                      </a:pPr>
                      <a:r>
                        <a:rPr lang="en-US" altLang="zh-TW" sz="1400" b="0" dirty="0">
                          <a:solidFill>
                            <a:schemeClr val="tx1"/>
                          </a:solidFill>
                          <a:latin typeface="Times New Roman" panose="02020603050405020304" pitchFamily="18" charset="0"/>
                          <a:cs typeface="Times New Roman" panose="02020603050405020304" pitchFamily="18" charset="0"/>
                        </a:rPr>
                        <a:t>95.7 TFLOPS</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300"/>
                        </a:lnSpc>
                      </a:pPr>
                      <a:r>
                        <a:rPr lang="en-US" altLang="zh-TW" sz="1400" b="0" dirty="0">
                          <a:solidFill>
                            <a:schemeClr val="tx1"/>
                          </a:solidFill>
                          <a:latin typeface="Times New Roman" panose="02020603050405020304" pitchFamily="18" charset="0"/>
                          <a:cs typeface="Times New Roman" panose="02020603050405020304" pitchFamily="18" charset="0"/>
                        </a:rPr>
                        <a:t>N/A</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70486310"/>
                  </a:ext>
                </a:extLst>
              </a:tr>
              <a:tr h="251172">
                <a:tc>
                  <a:txBody>
                    <a:bodyPr/>
                    <a:lstStyle/>
                    <a:p>
                      <a:pPr>
                        <a:lnSpc>
                          <a:spcPts val="1300"/>
                        </a:lnSpc>
                      </a:pPr>
                      <a:r>
                        <a:rPr lang="en-US" altLang="zh-TW" sz="1400" b="0" dirty="0">
                          <a:solidFill>
                            <a:schemeClr val="tx1"/>
                          </a:solidFill>
                          <a:latin typeface="Times New Roman" panose="02020603050405020304" pitchFamily="18" charset="0"/>
                          <a:cs typeface="Times New Roman" panose="02020603050405020304" pitchFamily="18" charset="0"/>
                        </a:rPr>
                        <a:t>Peak FP16/BF16</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300"/>
                        </a:lnSpc>
                      </a:pPr>
                      <a:r>
                        <a:rPr lang="en-US" altLang="zh-TW" sz="1400" b="0" dirty="0">
                          <a:solidFill>
                            <a:schemeClr val="tx1"/>
                          </a:solidFill>
                          <a:latin typeface="Times New Roman" panose="02020603050405020304" pitchFamily="18" charset="0"/>
                          <a:cs typeface="Times New Roman" panose="02020603050405020304" pitchFamily="18" charset="0"/>
                        </a:rPr>
                        <a:t>181.0 TFLOPS</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300"/>
                        </a:lnSpc>
                      </a:pPr>
                      <a:r>
                        <a:rPr lang="en-US" altLang="zh-TW" sz="1400" b="0" dirty="0">
                          <a:solidFill>
                            <a:schemeClr val="tx1"/>
                          </a:solidFill>
                          <a:latin typeface="Times New Roman" panose="02020603050405020304" pitchFamily="18" charset="0"/>
                          <a:cs typeface="Times New Roman" panose="02020603050405020304" pitchFamily="18" charset="0"/>
                        </a:rPr>
                        <a:t>362.1 TFLOPS</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300"/>
                        </a:lnSpc>
                      </a:pPr>
                      <a:r>
                        <a:rPr lang="en-US" altLang="zh-TW" sz="1400" b="0" dirty="0">
                          <a:solidFill>
                            <a:schemeClr val="tx1"/>
                          </a:solidFill>
                          <a:latin typeface="Times New Roman" panose="02020603050405020304" pitchFamily="18" charset="0"/>
                          <a:cs typeface="Times New Roman" panose="02020603050405020304" pitchFamily="18" charset="0"/>
                        </a:rPr>
                        <a:t>383.0 TFLOPS</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300"/>
                        </a:lnSpc>
                      </a:pPr>
                      <a:r>
                        <a:rPr lang="en-US" altLang="zh-TW" sz="1400" b="0" i="0" kern="1200" dirty="0">
                          <a:solidFill>
                            <a:schemeClr val="dk1"/>
                          </a:solidFill>
                          <a:effectLst/>
                          <a:latin typeface="Times New Roman" panose="02020603050405020304" pitchFamily="18" charset="0"/>
                          <a:ea typeface="+mn-ea"/>
                          <a:cs typeface="Times New Roman" panose="02020603050405020304" pitchFamily="18" charset="0"/>
                        </a:rPr>
                        <a:t>383.0 TFLOPS</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1346002"/>
                  </a:ext>
                </a:extLst>
              </a:tr>
              <a:tr h="251172">
                <a:tc>
                  <a:txBody>
                    <a:bodyPr/>
                    <a:lstStyle/>
                    <a:p>
                      <a:pPr>
                        <a:lnSpc>
                          <a:spcPts val="1300"/>
                        </a:lnSpc>
                      </a:pPr>
                      <a:r>
                        <a:rPr lang="en-US" altLang="zh-TW" sz="1400" b="0" dirty="0">
                          <a:solidFill>
                            <a:schemeClr val="tx1"/>
                          </a:solidFill>
                          <a:latin typeface="Times New Roman" panose="02020603050405020304" pitchFamily="18" charset="0"/>
                          <a:cs typeface="Times New Roman" panose="02020603050405020304" pitchFamily="18" charset="0"/>
                        </a:rPr>
                        <a:t>Peak INT4/INT8</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lang="en-US" altLang="zh-TW" sz="1400" b="0" dirty="0">
                          <a:solidFill>
                            <a:schemeClr val="tx1"/>
                          </a:solidFill>
                          <a:latin typeface="Times New Roman" panose="02020603050405020304" pitchFamily="18" charset="0"/>
                          <a:cs typeface="Times New Roman" panose="02020603050405020304" pitchFamily="18" charset="0"/>
                        </a:rPr>
                        <a:t>181.0 TOPS</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300"/>
                        </a:lnSpc>
                      </a:pPr>
                      <a:r>
                        <a:rPr lang="en-US" altLang="zh-TW" sz="1400" b="0" dirty="0">
                          <a:solidFill>
                            <a:schemeClr val="tx1"/>
                          </a:solidFill>
                          <a:latin typeface="Times New Roman" panose="02020603050405020304" pitchFamily="18" charset="0"/>
                          <a:cs typeface="Times New Roman" panose="02020603050405020304" pitchFamily="18" charset="0"/>
                        </a:rPr>
                        <a:t>362.1 TOPS</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300"/>
                        </a:lnSpc>
                      </a:pPr>
                      <a:r>
                        <a:rPr lang="en-US" altLang="zh-TW" sz="1400" b="0" dirty="0">
                          <a:solidFill>
                            <a:schemeClr val="tx1"/>
                          </a:solidFill>
                          <a:latin typeface="Times New Roman" panose="02020603050405020304" pitchFamily="18" charset="0"/>
                          <a:cs typeface="Times New Roman" panose="02020603050405020304" pitchFamily="18" charset="0"/>
                        </a:rPr>
                        <a:t>383.0 TOPS</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lang="en-US" altLang="zh-TW" sz="1400" b="0" dirty="0">
                          <a:solidFill>
                            <a:schemeClr val="tx1"/>
                          </a:solidFill>
                          <a:latin typeface="Times New Roman" panose="02020603050405020304" pitchFamily="18" charset="0"/>
                          <a:cs typeface="Times New Roman" panose="02020603050405020304" pitchFamily="18" charset="0"/>
                        </a:rPr>
                        <a:t>383.0 TOPS</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13528214"/>
                  </a:ext>
                </a:extLst>
              </a:tr>
              <a:tr h="251172">
                <a:tc>
                  <a:txBody>
                    <a:bodyPr/>
                    <a:lstStyle/>
                    <a:p>
                      <a:pPr>
                        <a:lnSpc>
                          <a:spcPts val="1300"/>
                        </a:lnSpc>
                      </a:pPr>
                      <a:r>
                        <a:rPr lang="en-US" altLang="zh-TW" sz="1400" b="0" dirty="0">
                          <a:solidFill>
                            <a:schemeClr val="tx1"/>
                          </a:solidFill>
                          <a:latin typeface="Times New Roman" panose="02020603050405020304" pitchFamily="18" charset="0"/>
                          <a:cs typeface="Times New Roman" panose="02020603050405020304" pitchFamily="18" charset="0"/>
                        </a:rPr>
                        <a:t>Memory size</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lang="en-US" altLang="zh-TW" sz="1400" b="0" dirty="0">
                          <a:solidFill>
                            <a:schemeClr val="tx1"/>
                          </a:solidFill>
                          <a:latin typeface="Times New Roman" panose="02020603050405020304" pitchFamily="18" charset="0"/>
                          <a:cs typeface="Times New Roman" panose="02020603050405020304" pitchFamily="18" charset="0"/>
                        </a:rPr>
                        <a:t>64 GB HBM2e</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300"/>
                        </a:lnSpc>
                      </a:pPr>
                      <a:r>
                        <a:rPr lang="en-US" altLang="zh-TW" sz="1400" b="0" dirty="0">
                          <a:solidFill>
                            <a:schemeClr val="tx1"/>
                          </a:solidFill>
                          <a:latin typeface="Times New Roman" panose="02020603050405020304" pitchFamily="18" charset="0"/>
                          <a:cs typeface="Times New Roman" panose="02020603050405020304" pitchFamily="18" charset="0"/>
                        </a:rPr>
                        <a:t>128 GB HBM2e</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300"/>
                        </a:lnSpc>
                      </a:pPr>
                      <a:r>
                        <a:rPr lang="en-US" altLang="zh-TW" sz="1400" b="0" dirty="0">
                          <a:solidFill>
                            <a:schemeClr val="tx1"/>
                          </a:solidFill>
                          <a:latin typeface="Times New Roman" panose="02020603050405020304" pitchFamily="18" charset="0"/>
                          <a:cs typeface="Times New Roman" panose="02020603050405020304" pitchFamily="18" charset="0"/>
                        </a:rPr>
                        <a:t>128 GB HBM2e</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300"/>
                        </a:lnSpc>
                      </a:pPr>
                      <a:r>
                        <a:rPr lang="en-US" altLang="zh-TW" sz="1400" b="0" i="0" kern="1200" dirty="0">
                          <a:solidFill>
                            <a:schemeClr val="dk1"/>
                          </a:solidFill>
                          <a:effectLst/>
                          <a:latin typeface="Times New Roman" panose="02020603050405020304" pitchFamily="18" charset="0"/>
                          <a:ea typeface="+mn-ea"/>
                          <a:cs typeface="Times New Roman" panose="02020603050405020304" pitchFamily="18" charset="0"/>
                        </a:rPr>
                        <a:t>128 GB HBM3</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076107"/>
                  </a:ext>
                </a:extLst>
              </a:tr>
              <a:tr h="251172">
                <a:tc>
                  <a:txBody>
                    <a:bodyPr/>
                    <a:lstStyle/>
                    <a:p>
                      <a:pPr>
                        <a:lnSpc>
                          <a:spcPts val="1300"/>
                        </a:lnSpc>
                      </a:pPr>
                      <a:r>
                        <a:rPr lang="en-US" altLang="zh-TW" sz="1400" b="0" dirty="0">
                          <a:solidFill>
                            <a:schemeClr val="tx1"/>
                          </a:solidFill>
                          <a:latin typeface="Times New Roman" panose="02020603050405020304" pitchFamily="18" charset="0"/>
                          <a:cs typeface="Times New Roman" panose="02020603050405020304" pitchFamily="18" charset="0"/>
                        </a:rPr>
                        <a:t>Memory Interface</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300"/>
                        </a:lnSpc>
                      </a:pPr>
                      <a:r>
                        <a:rPr lang="en-US" altLang="zh-TW" sz="1400" b="0" dirty="0">
                          <a:solidFill>
                            <a:schemeClr val="tx1"/>
                          </a:solidFill>
                          <a:latin typeface="Times New Roman" panose="02020603050405020304" pitchFamily="18" charset="0"/>
                          <a:cs typeface="Times New Roman" panose="02020603050405020304" pitchFamily="18" charset="0"/>
                        </a:rPr>
                        <a:t>4,096 bits </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300"/>
                        </a:lnSpc>
                      </a:pPr>
                      <a:r>
                        <a:rPr lang="en-US" altLang="zh-TW" sz="1400" b="0" dirty="0">
                          <a:solidFill>
                            <a:schemeClr val="tx1"/>
                          </a:solidFill>
                          <a:latin typeface="Times New Roman" panose="02020603050405020304" pitchFamily="18" charset="0"/>
                          <a:cs typeface="Times New Roman" panose="02020603050405020304" pitchFamily="18" charset="0"/>
                        </a:rPr>
                        <a:t>8,192 bits </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lang="en-US" altLang="zh-TW" sz="1400" b="0" dirty="0">
                          <a:solidFill>
                            <a:schemeClr val="tx1"/>
                          </a:solidFill>
                          <a:latin typeface="Times New Roman" panose="02020603050405020304" pitchFamily="18" charset="0"/>
                          <a:cs typeface="Times New Roman" panose="02020603050405020304" pitchFamily="18" charset="0"/>
                        </a:rPr>
                        <a:t>8,192 bits </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lang="en-US" altLang="zh-TW" sz="1400" b="0" dirty="0">
                          <a:solidFill>
                            <a:schemeClr val="tx1"/>
                          </a:solidFill>
                          <a:latin typeface="Times New Roman" panose="02020603050405020304" pitchFamily="18" charset="0"/>
                          <a:cs typeface="Times New Roman" panose="02020603050405020304" pitchFamily="18" charset="0"/>
                        </a:rPr>
                        <a:t>8,192 bits </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5531563"/>
                  </a:ext>
                </a:extLst>
              </a:tr>
              <a:tr h="251172">
                <a:tc>
                  <a:txBody>
                    <a:bodyPr/>
                    <a:lstStyle/>
                    <a:p>
                      <a:pPr>
                        <a:lnSpc>
                          <a:spcPts val="1300"/>
                        </a:lnSpc>
                      </a:pPr>
                      <a:r>
                        <a:rPr lang="en-US" altLang="zh-TW" sz="1400" b="0" dirty="0">
                          <a:solidFill>
                            <a:schemeClr val="tx1"/>
                          </a:solidFill>
                          <a:latin typeface="Times New Roman" panose="02020603050405020304" pitchFamily="18" charset="0"/>
                          <a:cs typeface="Times New Roman" panose="02020603050405020304" pitchFamily="18" charset="0"/>
                        </a:rPr>
                        <a:t>Memory clock</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lang="en-US" altLang="zh-TW" sz="1400" b="0" dirty="0">
                          <a:solidFill>
                            <a:schemeClr val="tx1"/>
                          </a:solidFill>
                          <a:latin typeface="Times New Roman" panose="02020603050405020304" pitchFamily="18" charset="0"/>
                          <a:cs typeface="Times New Roman" panose="02020603050405020304" pitchFamily="18" charset="0"/>
                        </a:rPr>
                        <a:t>1.6 GHz</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300"/>
                        </a:lnSpc>
                      </a:pPr>
                      <a:r>
                        <a:rPr lang="en-US" altLang="zh-TW" sz="1400" b="0" dirty="0">
                          <a:solidFill>
                            <a:schemeClr val="tx1"/>
                          </a:solidFill>
                          <a:latin typeface="Times New Roman" panose="02020603050405020304" pitchFamily="18" charset="0"/>
                          <a:cs typeface="Times New Roman" panose="02020603050405020304" pitchFamily="18" charset="0"/>
                        </a:rPr>
                        <a:t>1.6 GHz</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lang="en-US" altLang="zh-TW" sz="1400" b="0" dirty="0">
                          <a:solidFill>
                            <a:schemeClr val="tx1"/>
                          </a:solidFill>
                          <a:latin typeface="Times New Roman" panose="02020603050405020304" pitchFamily="18" charset="0"/>
                          <a:cs typeface="Times New Roman" panose="02020603050405020304" pitchFamily="18" charset="0"/>
                        </a:rPr>
                        <a:t>1.6 GHz</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lang="en-US" altLang="zh-TW" sz="1400" b="0" dirty="0">
                          <a:solidFill>
                            <a:schemeClr val="tx1"/>
                          </a:solidFill>
                          <a:latin typeface="Times New Roman" panose="02020603050405020304" pitchFamily="18" charset="0"/>
                          <a:cs typeface="Times New Roman" panose="02020603050405020304" pitchFamily="18" charset="0"/>
                        </a:rPr>
                        <a:t>1.6 GHz</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60863382"/>
                  </a:ext>
                </a:extLst>
              </a:tr>
              <a:tr h="251172">
                <a:tc>
                  <a:txBody>
                    <a:bodyPr/>
                    <a:lstStyle/>
                    <a:p>
                      <a:pPr>
                        <a:lnSpc>
                          <a:spcPts val="1300"/>
                        </a:lnSpc>
                      </a:pPr>
                      <a:r>
                        <a:rPr lang="en-US" altLang="zh-TW" sz="1400" b="0" dirty="0">
                          <a:solidFill>
                            <a:schemeClr val="tx1"/>
                          </a:solidFill>
                          <a:latin typeface="Times New Roman" panose="02020603050405020304" pitchFamily="18" charset="0"/>
                          <a:cs typeface="Times New Roman" panose="02020603050405020304" pitchFamily="18" charset="0"/>
                        </a:rPr>
                        <a:t>Memory bandwidth</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lang="en-US" altLang="zh-TW" sz="1400" b="0" dirty="0">
                          <a:solidFill>
                            <a:schemeClr val="tx1"/>
                          </a:solidFill>
                          <a:latin typeface="Times New Roman" panose="02020603050405020304" pitchFamily="18" charset="0"/>
                          <a:cs typeface="Times New Roman" panose="02020603050405020304" pitchFamily="18" charset="0"/>
                        </a:rPr>
                        <a:t>Up to 1.6 TB/s</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300"/>
                        </a:lnSpc>
                      </a:pPr>
                      <a:r>
                        <a:rPr lang="en-US" altLang="zh-TW" sz="1400" b="0" dirty="0">
                          <a:solidFill>
                            <a:schemeClr val="tx1"/>
                          </a:solidFill>
                          <a:latin typeface="Times New Roman" panose="02020603050405020304" pitchFamily="18" charset="0"/>
                          <a:cs typeface="Times New Roman" panose="02020603050405020304" pitchFamily="18" charset="0"/>
                        </a:rPr>
                        <a:t>Up to 3.2 TB/s</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lang="en-US" altLang="zh-TW" sz="1400" b="0" dirty="0">
                          <a:solidFill>
                            <a:schemeClr val="tx1"/>
                          </a:solidFill>
                          <a:latin typeface="Times New Roman" panose="02020603050405020304" pitchFamily="18" charset="0"/>
                          <a:cs typeface="Times New Roman" panose="02020603050405020304" pitchFamily="18" charset="0"/>
                        </a:rPr>
                        <a:t>Up to 3.2 TB/s</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lang="en-US" altLang="zh-TW" sz="1400" b="0" dirty="0">
                          <a:solidFill>
                            <a:schemeClr val="tx1"/>
                          </a:solidFill>
                          <a:latin typeface="Times New Roman" panose="02020603050405020304" pitchFamily="18" charset="0"/>
                          <a:cs typeface="Times New Roman" panose="02020603050405020304" pitchFamily="18" charset="0"/>
                        </a:rPr>
                        <a:t>Up to 3.2 TB/s</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8594174"/>
                  </a:ext>
                </a:extLst>
              </a:tr>
              <a:tr h="302458">
                <a:tc>
                  <a:txBody>
                    <a:bodyPr/>
                    <a:lstStyle/>
                    <a:p>
                      <a:pPr>
                        <a:lnSpc>
                          <a:spcPts val="1300"/>
                        </a:lnSpc>
                      </a:pPr>
                      <a:r>
                        <a:rPr lang="en-US" altLang="zh-TW" sz="1400" b="0" dirty="0">
                          <a:solidFill>
                            <a:schemeClr val="tx1"/>
                          </a:solidFill>
                          <a:latin typeface="Times New Roman" panose="02020603050405020304" pitchFamily="18" charset="0"/>
                          <a:cs typeface="Times New Roman" panose="02020603050405020304" pitchFamily="18" charset="0"/>
                        </a:rPr>
                        <a:t>Infinity Fabric Links</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lang="en-US" altLang="zh-TW" sz="1400" b="0" dirty="0">
                          <a:solidFill>
                            <a:schemeClr val="tx1"/>
                          </a:solidFill>
                          <a:latin typeface="Times New Roman" panose="02020603050405020304" pitchFamily="18" charset="0"/>
                          <a:cs typeface="Times New Roman" panose="02020603050405020304" pitchFamily="18" charset="0"/>
                        </a:rPr>
                        <a:t>Up to 3</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300"/>
                        </a:lnSpc>
                      </a:pPr>
                      <a:r>
                        <a:rPr lang="en-US" altLang="zh-TW" sz="1400" b="0" dirty="0">
                          <a:solidFill>
                            <a:schemeClr val="tx1"/>
                          </a:solidFill>
                          <a:latin typeface="Times New Roman" panose="02020603050405020304" pitchFamily="18" charset="0"/>
                          <a:cs typeface="Times New Roman" panose="02020603050405020304" pitchFamily="18" charset="0"/>
                        </a:rPr>
                        <a:t>Up to 6</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lang="en-US" altLang="zh-TW" sz="1400" b="0" dirty="0">
                          <a:solidFill>
                            <a:schemeClr val="tx1"/>
                          </a:solidFill>
                          <a:latin typeface="Times New Roman" panose="02020603050405020304" pitchFamily="18" charset="0"/>
                          <a:cs typeface="Times New Roman" panose="02020603050405020304" pitchFamily="18" charset="0"/>
                        </a:rPr>
                        <a:t>Up to 8</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lang="en-US" altLang="zh-TW" sz="1400" b="0" dirty="0">
                          <a:solidFill>
                            <a:schemeClr val="tx1"/>
                          </a:solidFill>
                          <a:latin typeface="Times New Roman" panose="02020603050405020304" pitchFamily="18" charset="0"/>
                          <a:cs typeface="Times New Roman" panose="02020603050405020304" pitchFamily="18" charset="0"/>
                        </a:rPr>
                        <a:t>Up to 8</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818642"/>
                  </a:ext>
                </a:extLst>
              </a:tr>
              <a:tr h="251172">
                <a:tc>
                  <a:txBody>
                    <a:bodyPr/>
                    <a:lstStyle/>
                    <a:p>
                      <a:pPr>
                        <a:lnSpc>
                          <a:spcPts val="1300"/>
                        </a:lnSpc>
                      </a:pPr>
                      <a:r>
                        <a:rPr lang="en-US" altLang="zh-TW" sz="1400" b="0" dirty="0">
                          <a:solidFill>
                            <a:schemeClr val="tx1"/>
                          </a:solidFill>
                          <a:latin typeface="Times New Roman" panose="02020603050405020304" pitchFamily="18" charset="0"/>
                          <a:cs typeface="Times New Roman" panose="02020603050405020304" pitchFamily="18" charset="0"/>
                        </a:rPr>
                        <a:t>Coherency Enabled</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lang="en-US" altLang="zh-TW" sz="1400" b="0" dirty="0">
                          <a:solidFill>
                            <a:schemeClr val="tx1"/>
                          </a:solidFill>
                          <a:latin typeface="Times New Roman" panose="02020603050405020304" pitchFamily="18" charset="0"/>
                          <a:cs typeface="Times New Roman" panose="02020603050405020304" pitchFamily="18" charset="0"/>
                        </a:rPr>
                        <a:t>Yes </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300"/>
                        </a:lnSpc>
                      </a:pPr>
                      <a:r>
                        <a:rPr lang="en-US" altLang="zh-TW" sz="1400" b="0" dirty="0">
                          <a:solidFill>
                            <a:schemeClr val="tx1"/>
                          </a:solidFill>
                          <a:latin typeface="Times New Roman" panose="02020603050405020304" pitchFamily="18" charset="0"/>
                          <a:cs typeface="Times New Roman" panose="02020603050405020304" pitchFamily="18" charset="0"/>
                        </a:rPr>
                        <a:t>No </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lang="en-US" altLang="zh-TW" sz="1400" b="0" dirty="0">
                          <a:solidFill>
                            <a:schemeClr val="tx1"/>
                          </a:solidFill>
                          <a:latin typeface="Times New Roman" panose="02020603050405020304" pitchFamily="18" charset="0"/>
                          <a:cs typeface="Times New Roman" panose="02020603050405020304" pitchFamily="18" charset="0"/>
                        </a:rPr>
                        <a:t>Yes </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lang="en-US" altLang="zh-TW" sz="1400" b="0" dirty="0">
                          <a:solidFill>
                            <a:schemeClr val="tx1"/>
                          </a:solidFill>
                          <a:latin typeface="Times New Roman" panose="02020603050405020304" pitchFamily="18" charset="0"/>
                          <a:cs typeface="Times New Roman" panose="02020603050405020304" pitchFamily="18" charset="0"/>
                        </a:rPr>
                        <a:t>N/A</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80536556"/>
                  </a:ext>
                </a:extLst>
              </a:tr>
              <a:tr h="251172">
                <a:tc>
                  <a:txBody>
                    <a:bodyPr/>
                    <a:lstStyle/>
                    <a:p>
                      <a:pPr>
                        <a:lnSpc>
                          <a:spcPts val="1300"/>
                        </a:lnSpc>
                      </a:pPr>
                      <a:r>
                        <a:rPr lang="en-US" altLang="zh-TW" sz="1400" b="0" dirty="0">
                          <a:solidFill>
                            <a:schemeClr val="tx1"/>
                          </a:solidFill>
                          <a:latin typeface="Times New Roman" panose="02020603050405020304" pitchFamily="18" charset="0"/>
                          <a:cs typeface="Times New Roman" panose="02020603050405020304" pitchFamily="18" charset="0"/>
                        </a:rPr>
                        <a:t>OS support </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lang="en-US" altLang="zh-TW" sz="1400" b="0" dirty="0">
                          <a:solidFill>
                            <a:schemeClr val="tx1"/>
                          </a:solidFill>
                          <a:latin typeface="Times New Roman" panose="02020603050405020304" pitchFamily="18" charset="0"/>
                          <a:cs typeface="Times New Roman" panose="02020603050405020304" pitchFamily="18" charset="0"/>
                        </a:rPr>
                        <a:t>Linux 64 bit</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300"/>
                        </a:lnSpc>
                      </a:pPr>
                      <a:r>
                        <a:rPr lang="en-US" altLang="zh-TW" sz="1400" b="0" dirty="0">
                          <a:solidFill>
                            <a:schemeClr val="tx1"/>
                          </a:solidFill>
                          <a:latin typeface="Times New Roman" panose="02020603050405020304" pitchFamily="18" charset="0"/>
                          <a:cs typeface="Times New Roman" panose="02020603050405020304" pitchFamily="18" charset="0"/>
                        </a:rPr>
                        <a:t>Linux 64 bit</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lang="en-US" altLang="zh-TW" sz="1400" b="0" dirty="0">
                          <a:solidFill>
                            <a:schemeClr val="tx1"/>
                          </a:solidFill>
                          <a:latin typeface="Times New Roman" panose="02020603050405020304" pitchFamily="18" charset="0"/>
                          <a:cs typeface="Times New Roman" panose="02020603050405020304" pitchFamily="18" charset="0"/>
                        </a:rPr>
                        <a:t>Linux 64 bit</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lang="en-US" altLang="zh-TW" sz="1400" b="0" dirty="0">
                          <a:solidFill>
                            <a:schemeClr val="tx1"/>
                          </a:solidFill>
                          <a:latin typeface="Times New Roman" panose="02020603050405020304" pitchFamily="18" charset="0"/>
                          <a:cs typeface="Times New Roman" panose="02020603050405020304" pitchFamily="18" charset="0"/>
                        </a:rPr>
                        <a:t>N/A</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11768317"/>
                  </a:ext>
                </a:extLst>
              </a:tr>
              <a:tr h="278265">
                <a:tc>
                  <a:txBody>
                    <a:bodyPr/>
                    <a:lstStyle/>
                    <a:p>
                      <a:pPr>
                        <a:lnSpc>
                          <a:spcPts val="1300"/>
                        </a:lnSpc>
                      </a:pPr>
                      <a:r>
                        <a:rPr lang="en-US" altLang="zh-TW" sz="1400" b="0" dirty="0">
                          <a:solidFill>
                            <a:schemeClr val="tx1"/>
                          </a:solidFill>
                          <a:latin typeface="Times New Roman" panose="02020603050405020304" pitchFamily="18" charset="0"/>
                          <a:cs typeface="Times New Roman" panose="02020603050405020304" pitchFamily="18" charset="0"/>
                        </a:rPr>
                        <a:t>Thermal </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lang="en-US" altLang="zh-TW" sz="1400" b="0" dirty="0">
                          <a:solidFill>
                            <a:schemeClr val="tx1"/>
                          </a:solidFill>
                          <a:latin typeface="Times New Roman" panose="02020603050405020304" pitchFamily="18" charset="0"/>
                          <a:cs typeface="Times New Roman" panose="02020603050405020304" pitchFamily="18" charset="0"/>
                        </a:rPr>
                        <a:t>Passively cooled</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300"/>
                        </a:lnSpc>
                      </a:pPr>
                      <a:r>
                        <a:rPr lang="en-US" altLang="zh-TW" sz="1400" b="0" dirty="0">
                          <a:solidFill>
                            <a:schemeClr val="tx1"/>
                          </a:solidFill>
                          <a:latin typeface="Times New Roman" panose="02020603050405020304" pitchFamily="18" charset="0"/>
                          <a:cs typeface="Times New Roman" panose="02020603050405020304" pitchFamily="18" charset="0"/>
                        </a:rPr>
                        <a:t>Passive &amp; Liquid </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lang="en-US" altLang="zh-TW" sz="1400" b="0" dirty="0">
                          <a:solidFill>
                            <a:schemeClr val="tx1"/>
                          </a:solidFill>
                          <a:latin typeface="Times New Roman" panose="02020603050405020304" pitchFamily="18" charset="0"/>
                          <a:cs typeface="Times New Roman" panose="02020603050405020304" pitchFamily="18" charset="0"/>
                        </a:rPr>
                        <a:t>Passive &amp; Liquid </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lang="en-US" altLang="zh-TW" sz="1400" b="0" dirty="0">
                          <a:solidFill>
                            <a:schemeClr val="tx1"/>
                          </a:solidFill>
                          <a:latin typeface="Times New Roman" panose="02020603050405020304" pitchFamily="18" charset="0"/>
                          <a:cs typeface="Times New Roman" panose="02020603050405020304" pitchFamily="18" charset="0"/>
                        </a:rPr>
                        <a:t>Passive &amp; Liquid </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2922158"/>
                  </a:ext>
                </a:extLst>
              </a:tr>
              <a:tr h="264665">
                <a:tc>
                  <a:txBody>
                    <a:bodyPr/>
                    <a:lstStyle/>
                    <a:p>
                      <a:pPr>
                        <a:lnSpc>
                          <a:spcPts val="1300"/>
                        </a:lnSpc>
                      </a:pPr>
                      <a:r>
                        <a:rPr lang="en-US" altLang="zh-TW" sz="1400" b="0" dirty="0">
                          <a:solidFill>
                            <a:schemeClr val="tx1"/>
                          </a:solidFill>
                          <a:latin typeface="Times New Roman" panose="02020603050405020304" pitchFamily="18" charset="0"/>
                          <a:cs typeface="Times New Roman" panose="02020603050405020304" pitchFamily="18" charset="0"/>
                        </a:rPr>
                        <a:t>Price</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lang="en-US" altLang="zh-TW" sz="1400" b="0" dirty="0">
                          <a:solidFill>
                            <a:schemeClr val="tx1"/>
                          </a:solidFill>
                          <a:latin typeface="Times New Roman" panose="02020603050405020304" pitchFamily="18" charset="0"/>
                          <a:cs typeface="Times New Roman" panose="02020603050405020304" pitchFamily="18" charset="0"/>
                        </a:rPr>
                        <a:t>16,000/USD</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300"/>
                        </a:lnSpc>
                      </a:pPr>
                      <a:r>
                        <a:rPr lang="en-US" altLang="zh-TW" sz="1400" b="0" dirty="0">
                          <a:solidFill>
                            <a:schemeClr val="tx1"/>
                          </a:solidFill>
                          <a:latin typeface="Times New Roman" panose="02020603050405020304" pitchFamily="18" charset="0"/>
                          <a:cs typeface="Times New Roman" panose="02020603050405020304" pitchFamily="18" charset="0"/>
                        </a:rPr>
                        <a:t>14,500/USD</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lang="en-US" altLang="zh-TW" sz="1400" b="0" dirty="0">
                          <a:solidFill>
                            <a:schemeClr val="tx1"/>
                          </a:solidFill>
                          <a:latin typeface="Times New Roman" panose="02020603050405020304" pitchFamily="18" charset="0"/>
                          <a:cs typeface="Times New Roman" panose="02020603050405020304" pitchFamily="18" charset="0"/>
                        </a:rPr>
                        <a:t>14,500/USD</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lang="en-US" altLang="zh-TW" sz="1400" b="0" dirty="0">
                          <a:solidFill>
                            <a:schemeClr val="tx1"/>
                          </a:solidFill>
                          <a:latin typeface="Times New Roman" panose="02020603050405020304" pitchFamily="18" charset="0"/>
                          <a:cs typeface="Times New Roman" panose="02020603050405020304" pitchFamily="18" charset="0"/>
                        </a:rPr>
                        <a:t>29,000/USD</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6189705"/>
                  </a:ext>
                </a:extLst>
              </a:tr>
              <a:tr h="251172">
                <a:tc>
                  <a:txBody>
                    <a:bodyPr/>
                    <a:lstStyle/>
                    <a:p>
                      <a:pPr>
                        <a:lnSpc>
                          <a:spcPts val="1300"/>
                        </a:lnSpc>
                      </a:pPr>
                      <a:r>
                        <a:rPr lang="en-US" altLang="zh-TW" sz="1400" b="0" i="0" kern="1200" dirty="0">
                          <a:solidFill>
                            <a:schemeClr val="dk1"/>
                          </a:solidFill>
                          <a:effectLst/>
                          <a:latin typeface="Times New Roman" panose="02020603050405020304" pitchFamily="18" charset="0"/>
                          <a:ea typeface="+mn-ea"/>
                          <a:cs typeface="Times New Roman" panose="02020603050405020304" pitchFamily="18" charset="0"/>
                        </a:rPr>
                        <a:t>Process Size</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lang="en-US" altLang="zh-TW" sz="1400" b="0" i="0" kern="1200" dirty="0">
                          <a:solidFill>
                            <a:schemeClr val="dk1"/>
                          </a:solidFill>
                          <a:effectLst/>
                          <a:latin typeface="Times New Roman" panose="02020603050405020304" pitchFamily="18" charset="0"/>
                          <a:ea typeface="+mn-ea"/>
                          <a:cs typeface="Times New Roman" panose="02020603050405020304" pitchFamily="18" charset="0"/>
                        </a:rPr>
                        <a:t>6 nm</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300"/>
                        </a:lnSpc>
                      </a:pPr>
                      <a:r>
                        <a:rPr lang="en-US" altLang="zh-TW" sz="1400" b="0" i="0" kern="1200" dirty="0">
                          <a:solidFill>
                            <a:schemeClr val="dk1"/>
                          </a:solidFill>
                          <a:effectLst/>
                          <a:latin typeface="Times New Roman" panose="02020603050405020304" pitchFamily="18" charset="0"/>
                          <a:ea typeface="+mn-ea"/>
                          <a:cs typeface="Times New Roman" panose="02020603050405020304" pitchFamily="18" charset="0"/>
                        </a:rPr>
                        <a:t>6 nm</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300"/>
                        </a:lnSpc>
                      </a:pPr>
                      <a:r>
                        <a:rPr lang="en-US" altLang="zh-TW" sz="1400" b="0" i="0" kern="1200" dirty="0">
                          <a:solidFill>
                            <a:schemeClr val="dk1"/>
                          </a:solidFill>
                          <a:effectLst/>
                          <a:latin typeface="Times New Roman" panose="02020603050405020304" pitchFamily="18" charset="0"/>
                          <a:ea typeface="+mn-ea"/>
                          <a:cs typeface="Times New Roman" panose="02020603050405020304" pitchFamily="18" charset="0"/>
                        </a:rPr>
                        <a:t>6 nm</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lang="en-US" altLang="zh-TW" sz="1400" b="0" i="0" kern="1200" dirty="0">
                          <a:solidFill>
                            <a:schemeClr val="dk1"/>
                          </a:solidFill>
                          <a:effectLst/>
                          <a:latin typeface="Times New Roman" panose="02020603050405020304" pitchFamily="18" charset="0"/>
                          <a:ea typeface="+mn-ea"/>
                          <a:cs typeface="Times New Roman" panose="02020603050405020304" pitchFamily="18" charset="0"/>
                        </a:rPr>
                        <a:t>5 nm</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34396709"/>
                  </a:ext>
                </a:extLst>
              </a:tr>
              <a:tr h="251172">
                <a:tc>
                  <a:txBody>
                    <a:bodyPr/>
                    <a:lstStyle/>
                    <a:p>
                      <a:pPr>
                        <a:lnSpc>
                          <a:spcPts val="1300"/>
                        </a:lnSpc>
                      </a:pPr>
                      <a:r>
                        <a:rPr lang="en-US" altLang="zh-TW" sz="1400" b="0" i="0" kern="1200" dirty="0">
                          <a:solidFill>
                            <a:schemeClr val="dk1"/>
                          </a:solidFill>
                          <a:effectLst/>
                          <a:latin typeface="Times New Roman" panose="02020603050405020304" pitchFamily="18" charset="0"/>
                          <a:ea typeface="+mn-ea"/>
                          <a:cs typeface="Times New Roman" panose="02020603050405020304" pitchFamily="18" charset="0"/>
                        </a:rPr>
                        <a:t>Density</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lang="en-US" altLang="zh-TW" sz="1400" b="0" i="0" kern="1200" dirty="0">
                          <a:solidFill>
                            <a:schemeClr val="dk1"/>
                          </a:solidFill>
                          <a:effectLst/>
                          <a:latin typeface="Times New Roman" panose="02020603050405020304" pitchFamily="18" charset="0"/>
                          <a:ea typeface="+mn-ea"/>
                          <a:cs typeface="Times New Roman" panose="02020603050405020304" pitchFamily="18" charset="0"/>
                        </a:rPr>
                        <a:t>80.4M / mm²</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300"/>
                        </a:lnSpc>
                      </a:pPr>
                      <a:r>
                        <a:rPr lang="en-US" altLang="zh-TW" sz="1400" b="0" i="0" kern="1200" dirty="0">
                          <a:solidFill>
                            <a:schemeClr val="dk1"/>
                          </a:solidFill>
                          <a:effectLst/>
                          <a:latin typeface="Times New Roman" panose="02020603050405020304" pitchFamily="18" charset="0"/>
                          <a:ea typeface="+mn-ea"/>
                          <a:cs typeface="Times New Roman" panose="02020603050405020304" pitchFamily="18" charset="0"/>
                        </a:rPr>
                        <a:t>80.4M / mm²</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300"/>
                        </a:lnSpc>
                      </a:pPr>
                      <a:r>
                        <a:rPr lang="en-US" altLang="zh-TW" sz="1400" b="0" i="0" kern="1200" dirty="0">
                          <a:solidFill>
                            <a:schemeClr val="dk1"/>
                          </a:solidFill>
                          <a:effectLst/>
                          <a:latin typeface="Times New Roman" panose="02020603050405020304" pitchFamily="18" charset="0"/>
                          <a:ea typeface="+mn-ea"/>
                          <a:cs typeface="Times New Roman" panose="02020603050405020304" pitchFamily="18" charset="0"/>
                        </a:rPr>
                        <a:t>80.4M / mm²</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lang="en-US" altLang="zh-TW" sz="1400" b="0" i="0" kern="1200" dirty="0">
                          <a:solidFill>
                            <a:schemeClr val="dk1"/>
                          </a:solidFill>
                          <a:effectLst/>
                          <a:latin typeface="Times New Roman" panose="02020603050405020304" pitchFamily="18" charset="0"/>
                          <a:ea typeface="+mn-ea"/>
                          <a:cs typeface="Times New Roman" panose="02020603050405020304" pitchFamily="18" charset="0"/>
                        </a:rPr>
                        <a:t>143.6M / mm²</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370783"/>
                  </a:ext>
                </a:extLst>
              </a:tr>
              <a:tr h="251172">
                <a:tc>
                  <a:txBody>
                    <a:bodyPr/>
                    <a:lstStyle/>
                    <a:p>
                      <a:pPr>
                        <a:lnSpc>
                          <a:spcPts val="1300"/>
                        </a:lnSpc>
                      </a:pPr>
                      <a:r>
                        <a:rPr lang="en-US" altLang="zh-TW" sz="1400" b="0" i="0" kern="1200" dirty="0">
                          <a:solidFill>
                            <a:schemeClr val="dk1"/>
                          </a:solidFill>
                          <a:effectLst/>
                          <a:latin typeface="Times New Roman" panose="02020603050405020304" pitchFamily="18" charset="0"/>
                          <a:ea typeface="+mn-ea"/>
                          <a:cs typeface="Times New Roman" panose="02020603050405020304" pitchFamily="18" charset="0"/>
                        </a:rPr>
                        <a:t>Die Size</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lang="en-US" altLang="zh-TW" sz="1400" b="0" i="0" kern="1200" dirty="0">
                          <a:solidFill>
                            <a:schemeClr val="dk1"/>
                          </a:solidFill>
                          <a:effectLst/>
                          <a:latin typeface="Times New Roman" panose="02020603050405020304" pitchFamily="18" charset="0"/>
                          <a:ea typeface="+mn-ea"/>
                          <a:cs typeface="Times New Roman" panose="02020603050405020304" pitchFamily="18" charset="0"/>
                        </a:rPr>
                        <a:t>724 mm²</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lang="en-US" altLang="zh-TW" sz="1400" b="0" i="0" kern="1200" dirty="0">
                          <a:solidFill>
                            <a:schemeClr val="dk1"/>
                          </a:solidFill>
                          <a:effectLst/>
                          <a:latin typeface="Times New Roman" panose="02020603050405020304" pitchFamily="18" charset="0"/>
                          <a:ea typeface="+mn-ea"/>
                          <a:cs typeface="Times New Roman" panose="02020603050405020304" pitchFamily="18" charset="0"/>
                        </a:rPr>
                        <a:t>724 mm²</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lang="en-US" altLang="zh-TW" sz="1400" b="0" i="0" kern="1200" dirty="0">
                          <a:solidFill>
                            <a:schemeClr val="dk1"/>
                          </a:solidFill>
                          <a:effectLst/>
                          <a:latin typeface="Times New Roman" panose="02020603050405020304" pitchFamily="18" charset="0"/>
                          <a:ea typeface="+mn-ea"/>
                          <a:cs typeface="Times New Roman" panose="02020603050405020304" pitchFamily="18" charset="0"/>
                        </a:rPr>
                        <a:t>724 mm²</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lang="en-US" altLang="zh-TW" sz="1400" b="0" i="0" kern="1200" dirty="0">
                          <a:solidFill>
                            <a:schemeClr val="dk1"/>
                          </a:solidFill>
                          <a:effectLst/>
                          <a:latin typeface="Times New Roman" panose="02020603050405020304" pitchFamily="18" charset="0"/>
                          <a:ea typeface="+mn-ea"/>
                          <a:cs typeface="Times New Roman" panose="02020603050405020304" pitchFamily="18" charset="0"/>
                        </a:rPr>
                        <a:t>1,017 mm²</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57887724"/>
                  </a:ext>
                </a:extLst>
              </a:tr>
              <a:tr h="251172">
                <a:tc>
                  <a:txBody>
                    <a:bodyPr/>
                    <a:lstStyle/>
                    <a:p>
                      <a:pPr>
                        <a:lnSpc>
                          <a:spcPts val="1300"/>
                        </a:lnSpc>
                      </a:pPr>
                      <a:r>
                        <a:rPr lang="en-US" altLang="zh-TW" sz="1400" b="0" dirty="0">
                          <a:solidFill>
                            <a:schemeClr val="tx1"/>
                          </a:solidFill>
                          <a:latin typeface="Times New Roman" panose="02020603050405020304" pitchFamily="18" charset="0"/>
                          <a:cs typeface="Times New Roman" panose="02020603050405020304" pitchFamily="18" charset="0"/>
                        </a:rPr>
                        <a:t>Max power </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300"/>
                        </a:lnSpc>
                      </a:pPr>
                      <a:r>
                        <a:rPr lang="en-US" altLang="zh-TW" sz="1400" b="0" dirty="0">
                          <a:solidFill>
                            <a:schemeClr val="tx1"/>
                          </a:solidFill>
                          <a:latin typeface="Times New Roman" panose="02020603050405020304" pitchFamily="18" charset="0"/>
                          <a:cs typeface="Times New Roman" panose="02020603050405020304" pitchFamily="18" charset="0"/>
                        </a:rPr>
                        <a:t>300 W</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300"/>
                        </a:lnSpc>
                      </a:pPr>
                      <a:r>
                        <a:rPr lang="en-US" altLang="zh-TW" sz="1400" b="0" dirty="0">
                          <a:solidFill>
                            <a:schemeClr val="tx1"/>
                          </a:solidFill>
                          <a:latin typeface="Times New Roman" panose="02020603050405020304" pitchFamily="18" charset="0"/>
                          <a:cs typeface="Times New Roman" panose="02020603050405020304" pitchFamily="18" charset="0"/>
                        </a:rPr>
                        <a:t>500 &amp; 560W </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lang="en-US" altLang="zh-TW" sz="1400" b="0" dirty="0">
                          <a:solidFill>
                            <a:schemeClr val="tx1"/>
                          </a:solidFill>
                          <a:latin typeface="Times New Roman" panose="02020603050405020304" pitchFamily="18" charset="0"/>
                          <a:cs typeface="Times New Roman" panose="02020603050405020304" pitchFamily="18" charset="0"/>
                        </a:rPr>
                        <a:t>500 &amp; 560W </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lang="en-US" altLang="zh-TW" sz="1400" b="0" dirty="0">
                          <a:solidFill>
                            <a:schemeClr val="tx1"/>
                          </a:solidFill>
                          <a:latin typeface="Times New Roman" panose="02020603050405020304" pitchFamily="18" charset="0"/>
                          <a:cs typeface="Times New Roman" panose="02020603050405020304" pitchFamily="18" charset="0"/>
                        </a:rPr>
                        <a:t>600 W</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7583567"/>
                  </a:ext>
                </a:extLst>
              </a:tr>
              <a:tr h="251172">
                <a:tc>
                  <a:txBody>
                    <a:bodyPr/>
                    <a:lstStyle/>
                    <a:p>
                      <a:pPr>
                        <a:lnSpc>
                          <a:spcPts val="1300"/>
                        </a:lnSpc>
                      </a:pPr>
                      <a:r>
                        <a:rPr lang="en-US" altLang="zh-TW" sz="1400" b="0" dirty="0">
                          <a:solidFill>
                            <a:schemeClr val="tx1"/>
                          </a:solidFill>
                          <a:latin typeface="Times New Roman" panose="02020603050405020304" pitchFamily="18" charset="0"/>
                          <a:cs typeface="Times New Roman" panose="02020603050405020304" pitchFamily="18" charset="0"/>
                        </a:rPr>
                        <a:t>Bus interface</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lang="en-US" altLang="zh-TW" sz="1400" b="0" dirty="0">
                          <a:solidFill>
                            <a:schemeClr val="tx1"/>
                          </a:solidFill>
                          <a:latin typeface="Times New Roman" panose="02020603050405020304" pitchFamily="18" charset="0"/>
                          <a:cs typeface="Times New Roman" panose="02020603050405020304" pitchFamily="18" charset="0"/>
                        </a:rPr>
                        <a:t>PCIe Gen 3, 4 support</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lnSpc>
                          <a:spcPts val="1300"/>
                        </a:lnSpc>
                      </a:pPr>
                      <a:r>
                        <a:rPr lang="en-US" altLang="zh-TW" sz="1400" b="0" dirty="0">
                          <a:solidFill>
                            <a:schemeClr val="tx1"/>
                          </a:solidFill>
                          <a:latin typeface="Times New Roman" panose="02020603050405020304" pitchFamily="18" charset="0"/>
                          <a:cs typeface="Times New Roman" panose="02020603050405020304" pitchFamily="18" charset="0"/>
                        </a:rPr>
                        <a:t>PCIe Gen 4 support</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300"/>
                        </a:lnSpc>
                      </a:pPr>
                      <a:r>
                        <a:rPr lang="en-US" altLang="zh-TW" sz="1400" b="0" kern="1200" dirty="0">
                          <a:solidFill>
                            <a:schemeClr val="tx1"/>
                          </a:solidFill>
                          <a:latin typeface="Times New Roman" panose="02020603050405020304" pitchFamily="18" charset="0"/>
                          <a:ea typeface="+mn-ea"/>
                          <a:cs typeface="Times New Roman" panose="02020603050405020304" pitchFamily="18" charset="0"/>
                        </a:rPr>
                        <a:t>PCIe 4.0 x16</a:t>
                      </a:r>
                      <a:endParaRPr lang="zh-TW" altLang="en-US" sz="1400" b="0"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9964342"/>
                  </a:ext>
                </a:extLst>
              </a:tr>
            </a:tbl>
          </a:graphicData>
        </a:graphic>
      </p:graphicFrame>
      <p:sp>
        <p:nvSpPr>
          <p:cNvPr id="3" name="文字方塊 2">
            <a:extLst>
              <a:ext uri="{FF2B5EF4-FFF2-40B4-BE49-F238E27FC236}">
                <a16:creationId xmlns:a16="http://schemas.microsoft.com/office/drawing/2014/main" id="{28F0489E-05E6-4D79-8A83-0A2BA6016B95}"/>
              </a:ext>
            </a:extLst>
          </p:cNvPr>
          <p:cNvSpPr txBox="1"/>
          <p:nvPr/>
        </p:nvSpPr>
        <p:spPr>
          <a:xfrm>
            <a:off x="766827" y="227232"/>
            <a:ext cx="6094990" cy="461665"/>
          </a:xfrm>
          <a:prstGeom prst="rect">
            <a:avLst/>
          </a:prstGeom>
          <a:noFill/>
        </p:spPr>
        <p:txBody>
          <a:bodyPr wrap="square">
            <a:spAutoFit/>
          </a:bodyPr>
          <a:lstStyle/>
          <a:p>
            <a:pPr algn="l"/>
            <a:r>
              <a:rPr lang="pt-BR" altLang="zh-TW" sz="2400" b="1" dirty="0">
                <a:latin typeface="Times New Roman" panose="02020603050405020304" pitchFamily="18" charset="0"/>
                <a:cs typeface="Times New Roman" panose="02020603050405020304" pitchFamily="18" charset="0"/>
              </a:rPr>
              <a:t>Comparsion - AMD </a:t>
            </a:r>
            <a:r>
              <a:rPr lang="en-US" altLang="zh-TW" sz="2400" b="1" dirty="0">
                <a:latin typeface="Times New Roman" panose="02020603050405020304" pitchFamily="18" charset="0"/>
                <a:cs typeface="Times New Roman" panose="02020603050405020304" pitchFamily="18" charset="0"/>
              </a:rPr>
              <a:t>INSTINCT™ </a:t>
            </a:r>
            <a:endParaRPr lang="pt-BR" altLang="zh-TW" sz="2400" b="1" dirty="0">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E6A27497-7EF2-4AEB-BE78-8682E1BB12F1}"/>
              </a:ext>
            </a:extLst>
          </p:cNvPr>
          <p:cNvSpPr txBox="1"/>
          <p:nvPr/>
        </p:nvSpPr>
        <p:spPr>
          <a:xfrm>
            <a:off x="8510018" y="412993"/>
            <a:ext cx="3148426" cy="338554"/>
          </a:xfrm>
          <a:prstGeom prst="rect">
            <a:avLst/>
          </a:prstGeom>
          <a:noFill/>
        </p:spPr>
        <p:txBody>
          <a:bodyPr wrap="none" rtlCol="0">
            <a:spAutoFit/>
          </a:bodyPr>
          <a:lstStyle/>
          <a:p>
            <a:r>
              <a:rPr lang="en-US" altLang="zh-TW" sz="1600" dirty="0">
                <a:latin typeface="Times New Roman" panose="02020603050405020304" pitchFamily="18" charset="0"/>
                <a:cs typeface="Times New Roman" panose="02020603050405020304" pitchFamily="18" charset="0"/>
              </a:rPr>
              <a:t>More information please see excel. </a:t>
            </a:r>
            <a:endParaRPr lang="zh-TW" altLang="en-US" sz="1600" dirty="0">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C32B09ED-3379-B062-E4F0-E28434650BA9}"/>
              </a:ext>
            </a:extLst>
          </p:cNvPr>
          <p:cNvSpPr/>
          <p:nvPr/>
        </p:nvSpPr>
        <p:spPr>
          <a:xfrm>
            <a:off x="484450" y="260392"/>
            <a:ext cx="187725" cy="39534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3087845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28F0489E-05E6-4D79-8A83-0A2BA6016B95}"/>
              </a:ext>
            </a:extLst>
          </p:cNvPr>
          <p:cNvSpPr txBox="1"/>
          <p:nvPr/>
        </p:nvSpPr>
        <p:spPr>
          <a:xfrm>
            <a:off x="766827" y="227232"/>
            <a:ext cx="6094990" cy="461665"/>
          </a:xfrm>
          <a:prstGeom prst="rect">
            <a:avLst/>
          </a:prstGeom>
          <a:noFill/>
        </p:spPr>
        <p:txBody>
          <a:bodyPr wrap="square">
            <a:spAutoFit/>
          </a:bodyPr>
          <a:lstStyle/>
          <a:p>
            <a:pPr algn="l"/>
            <a:r>
              <a:rPr lang="en-US" altLang="zh-TW" sz="2400" b="1" dirty="0">
                <a:latin typeface="Times New Roman" panose="02020603050405020304" pitchFamily="18" charset="0"/>
                <a:cs typeface="Times New Roman" panose="02020603050405020304" pitchFamily="18" charset="0"/>
              </a:rPr>
              <a:t>Comparison</a:t>
            </a:r>
            <a:r>
              <a:rPr lang="pt-BR" altLang="zh-TW" sz="2400" b="1" dirty="0">
                <a:latin typeface="Times New Roman" panose="02020603050405020304" pitchFamily="18" charset="0"/>
                <a:cs typeface="Times New Roman" panose="02020603050405020304" pitchFamily="18" charset="0"/>
              </a:rPr>
              <a:t> – NVIDIA &amp; AMD GPU</a:t>
            </a:r>
            <a:endParaRPr lang="en-US" altLang="zh-TW" sz="2400" b="1" dirty="0">
              <a:latin typeface="Times New Roman" panose="02020603050405020304" pitchFamily="18" charset="0"/>
              <a:cs typeface="Times New Roman" panose="02020603050405020304" pitchFamily="18" charset="0"/>
            </a:endParaRPr>
          </a:p>
        </p:txBody>
      </p:sp>
      <p:graphicFrame>
        <p:nvGraphicFramePr>
          <p:cNvPr id="2" name="表格 1">
            <a:extLst>
              <a:ext uri="{FF2B5EF4-FFF2-40B4-BE49-F238E27FC236}">
                <a16:creationId xmlns:a16="http://schemas.microsoft.com/office/drawing/2014/main" id="{02FCB52E-0BFF-4C44-A0B8-835D08DD564C}"/>
              </a:ext>
            </a:extLst>
          </p:cNvPr>
          <p:cNvGraphicFramePr>
            <a:graphicFrameLocks noGrp="1"/>
          </p:cNvGraphicFramePr>
          <p:nvPr>
            <p:extLst>
              <p:ext uri="{D42A27DB-BD31-4B8C-83A1-F6EECF244321}">
                <p14:modId xmlns:p14="http://schemas.microsoft.com/office/powerpoint/2010/main" val="981484696"/>
              </p:ext>
            </p:extLst>
          </p:nvPr>
        </p:nvGraphicFramePr>
        <p:xfrm>
          <a:off x="484451" y="757450"/>
          <a:ext cx="11163689" cy="5407128"/>
        </p:xfrm>
        <a:graphic>
          <a:graphicData uri="http://schemas.openxmlformats.org/drawingml/2006/table">
            <a:tbl>
              <a:tblPr>
                <a:tableStyleId>{7DF18680-E054-41AD-8BC1-D1AEF772440D}</a:tableStyleId>
              </a:tblPr>
              <a:tblGrid>
                <a:gridCol w="1422519">
                  <a:extLst>
                    <a:ext uri="{9D8B030D-6E8A-4147-A177-3AD203B41FA5}">
                      <a16:colId xmlns:a16="http://schemas.microsoft.com/office/drawing/2014/main" val="3681313186"/>
                    </a:ext>
                  </a:extLst>
                </a:gridCol>
                <a:gridCol w="1948234">
                  <a:extLst>
                    <a:ext uri="{9D8B030D-6E8A-4147-A177-3AD203B41FA5}">
                      <a16:colId xmlns:a16="http://schemas.microsoft.com/office/drawing/2014/main" val="3857757491"/>
                    </a:ext>
                  </a:extLst>
                </a:gridCol>
                <a:gridCol w="1948234">
                  <a:extLst>
                    <a:ext uri="{9D8B030D-6E8A-4147-A177-3AD203B41FA5}">
                      <a16:colId xmlns:a16="http://schemas.microsoft.com/office/drawing/2014/main" val="2259448462"/>
                    </a:ext>
                  </a:extLst>
                </a:gridCol>
                <a:gridCol w="1948234">
                  <a:extLst>
                    <a:ext uri="{9D8B030D-6E8A-4147-A177-3AD203B41FA5}">
                      <a16:colId xmlns:a16="http://schemas.microsoft.com/office/drawing/2014/main" val="2139070201"/>
                    </a:ext>
                  </a:extLst>
                </a:gridCol>
                <a:gridCol w="1948234">
                  <a:extLst>
                    <a:ext uri="{9D8B030D-6E8A-4147-A177-3AD203B41FA5}">
                      <a16:colId xmlns:a16="http://schemas.microsoft.com/office/drawing/2014/main" val="2687202962"/>
                    </a:ext>
                  </a:extLst>
                </a:gridCol>
                <a:gridCol w="1948234">
                  <a:extLst>
                    <a:ext uri="{9D8B030D-6E8A-4147-A177-3AD203B41FA5}">
                      <a16:colId xmlns:a16="http://schemas.microsoft.com/office/drawing/2014/main" val="2070219863"/>
                    </a:ext>
                  </a:extLst>
                </a:gridCol>
              </a:tblGrid>
              <a:tr h="298636">
                <a:tc>
                  <a:txBody>
                    <a:bodyPr/>
                    <a:lstStyle/>
                    <a:p>
                      <a:pPr algn="ctr" rtl="0" fontAlgn="ctr"/>
                      <a:r>
                        <a:rPr lang="en-US" sz="1400" b="1" u="none" strike="noStrike" dirty="0">
                          <a:solidFill>
                            <a:schemeClr val="bg1"/>
                          </a:solidFill>
                          <a:effectLst/>
                          <a:latin typeface="Times New Roman" panose="02020603050405020304" pitchFamily="18" charset="0"/>
                          <a:cs typeface="Times New Roman" panose="02020603050405020304" pitchFamily="18" charset="0"/>
                        </a:rPr>
                        <a:t>Specification</a:t>
                      </a:r>
                      <a:endParaRPr lang="en-US" sz="1400" b="1" i="0" u="none" strike="noStrike" dirty="0">
                        <a:solidFill>
                          <a:schemeClr val="bg1"/>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2768" marR="2768" marT="2768" marB="0" anchor="ctr">
                    <a:solidFill>
                      <a:schemeClr val="accent1"/>
                    </a:solidFill>
                  </a:tcPr>
                </a:tc>
                <a:tc>
                  <a:txBody>
                    <a:bodyPr/>
                    <a:lstStyle/>
                    <a:p>
                      <a:pPr algn="ctr" rtl="0" fontAlgn="ctr"/>
                      <a:r>
                        <a:rPr lang="en-US" sz="1400" b="1" u="none" strike="noStrike" dirty="0">
                          <a:solidFill>
                            <a:schemeClr val="bg1"/>
                          </a:solidFill>
                          <a:effectLst/>
                          <a:latin typeface="Times New Roman" panose="02020603050405020304" pitchFamily="18" charset="0"/>
                          <a:cs typeface="Times New Roman" panose="02020603050405020304" pitchFamily="18" charset="0"/>
                        </a:rPr>
                        <a:t>NVIDIA A100</a:t>
                      </a:r>
                      <a:endParaRPr lang="en-US" sz="1400" b="1" i="0" u="none" strike="noStrike" dirty="0">
                        <a:solidFill>
                          <a:schemeClr val="bg1"/>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763" marR="4763" marT="4763" marB="0" anchor="ctr">
                    <a:solidFill>
                      <a:schemeClr val="accent1"/>
                    </a:solidFill>
                  </a:tcPr>
                </a:tc>
                <a:tc>
                  <a:txBody>
                    <a:bodyPr/>
                    <a:lstStyle/>
                    <a:p>
                      <a:pPr algn="ctr" rtl="0" fontAlgn="ctr"/>
                      <a:r>
                        <a:rPr lang="en-US" sz="1400" b="1" u="none" strike="noStrike" dirty="0">
                          <a:solidFill>
                            <a:schemeClr val="bg1"/>
                          </a:solidFill>
                          <a:effectLst/>
                          <a:latin typeface="Times New Roman" panose="02020603050405020304" pitchFamily="18" charset="0"/>
                          <a:cs typeface="Times New Roman" panose="02020603050405020304" pitchFamily="18" charset="0"/>
                        </a:rPr>
                        <a:t>NVIDIA H100 </a:t>
                      </a:r>
                      <a:endParaRPr lang="en-US" sz="1400" b="1" i="0" u="none" strike="noStrike" dirty="0">
                        <a:solidFill>
                          <a:schemeClr val="bg1"/>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2768" marR="2768" marT="2768" marB="0" anchor="ctr">
                    <a:solidFill>
                      <a:schemeClr val="accent1"/>
                    </a:solidFill>
                  </a:tcPr>
                </a:tc>
                <a:tc>
                  <a:txBody>
                    <a:bodyPr/>
                    <a:lstStyle/>
                    <a:p>
                      <a:pPr algn="ctr" rtl="0" fontAlgn="ctr"/>
                      <a:r>
                        <a:rPr lang="en-US" sz="1400" b="1" u="none" strike="noStrike" dirty="0">
                          <a:solidFill>
                            <a:schemeClr val="bg1"/>
                          </a:solidFill>
                          <a:effectLst/>
                          <a:latin typeface="Times New Roman" panose="02020603050405020304" pitchFamily="18" charset="0"/>
                          <a:cs typeface="Times New Roman" panose="02020603050405020304" pitchFamily="18" charset="0"/>
                        </a:rPr>
                        <a:t>AMD Instinct™ MI210</a:t>
                      </a:r>
                      <a:endParaRPr lang="en-US" sz="1400" b="1" i="0" u="none" strike="noStrike" dirty="0">
                        <a:solidFill>
                          <a:schemeClr val="bg1"/>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763" marR="4763" marT="4763" marB="0" anchor="ctr">
                    <a:solidFill>
                      <a:schemeClr val="accent1"/>
                    </a:solidFill>
                  </a:tcPr>
                </a:tc>
                <a:tc>
                  <a:txBody>
                    <a:bodyPr/>
                    <a:lstStyle/>
                    <a:p>
                      <a:pPr algn="ctr" rtl="0" fontAlgn="ctr"/>
                      <a:r>
                        <a:rPr lang="en-US" sz="1400" b="1" u="none" strike="noStrike" dirty="0">
                          <a:solidFill>
                            <a:schemeClr val="bg1"/>
                          </a:solidFill>
                          <a:effectLst/>
                          <a:latin typeface="Times New Roman" panose="02020603050405020304" pitchFamily="18" charset="0"/>
                          <a:cs typeface="Times New Roman" panose="02020603050405020304" pitchFamily="18" charset="0"/>
                        </a:rPr>
                        <a:t>AMD Instinct™ MI250X</a:t>
                      </a:r>
                      <a:endParaRPr lang="en-US" sz="1400" b="1" i="0" u="none" strike="noStrike" dirty="0">
                        <a:solidFill>
                          <a:schemeClr val="bg1"/>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763" marR="4763" marT="4763" marB="0" anchor="ctr">
                    <a:solidFill>
                      <a:schemeClr val="accent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400" b="1" u="none" strike="noStrike" dirty="0">
                          <a:solidFill>
                            <a:schemeClr val="bg1"/>
                          </a:solidFill>
                          <a:effectLst/>
                          <a:latin typeface="Times New Roman" panose="02020603050405020304" pitchFamily="18" charset="0"/>
                          <a:cs typeface="Times New Roman" panose="02020603050405020304" pitchFamily="18" charset="0"/>
                        </a:rPr>
                        <a:t>AMD Instinct™ MI300</a:t>
                      </a:r>
                      <a:endParaRPr lang="en-US" altLang="zh-TW" sz="1400" b="1" i="0" u="none" strike="noStrike" dirty="0">
                        <a:solidFill>
                          <a:schemeClr val="bg1"/>
                        </a:solidFill>
                        <a:effectLst/>
                        <a:latin typeface="Times New Roman" panose="02020603050405020304" pitchFamily="18" charset="0"/>
                        <a:ea typeface="+mn-ea"/>
                        <a:cs typeface="Times New Roman" panose="02020603050405020304" pitchFamily="18" charset="0"/>
                      </a:endParaRPr>
                    </a:p>
                  </a:txBody>
                  <a:tcPr marL="4763" marR="4763" marT="4763" marB="0" anchor="ctr">
                    <a:solidFill>
                      <a:schemeClr val="accent1"/>
                    </a:solidFill>
                  </a:tcPr>
                </a:tc>
                <a:extLst>
                  <a:ext uri="{0D108BD9-81ED-4DB2-BD59-A6C34878D82A}">
                    <a16:rowId xmlns:a16="http://schemas.microsoft.com/office/drawing/2014/main" val="510212557"/>
                  </a:ext>
                </a:extLst>
              </a:tr>
              <a:tr h="271182">
                <a:tc>
                  <a:txBody>
                    <a:bodyPr/>
                    <a:lstStyle/>
                    <a:p>
                      <a:pPr algn="ctr" rtl="0" fontAlgn="ctr"/>
                      <a:r>
                        <a:rPr lang="en-US" sz="1400" b="0" u="none" strike="noStrike" dirty="0">
                          <a:solidFill>
                            <a:srgbClr val="000000"/>
                          </a:solidFill>
                          <a:effectLst/>
                          <a:latin typeface="Times New Roman" panose="02020603050405020304" pitchFamily="18" charset="0"/>
                          <a:cs typeface="Times New Roman" panose="02020603050405020304" pitchFamily="18" charset="0"/>
                        </a:rPr>
                        <a:t>Launched </a:t>
                      </a:r>
                      <a:endParaRPr lang="en-US" sz="14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2768" marR="2768" marT="2768" marB="0" anchor="ctr"/>
                </a:tc>
                <a:tc>
                  <a:txBody>
                    <a:bodyPr/>
                    <a:lstStyle/>
                    <a:p>
                      <a:pPr algn="ctr" rtl="0" fontAlgn="ctr"/>
                      <a:r>
                        <a:rPr lang="en-US" sz="1400" b="0" u="none" strike="noStrike" dirty="0">
                          <a:solidFill>
                            <a:srgbClr val="000000"/>
                          </a:solidFill>
                          <a:effectLst/>
                          <a:latin typeface="Times New Roman" panose="02020603050405020304" pitchFamily="18" charset="0"/>
                          <a:cs typeface="Times New Roman" panose="02020603050405020304" pitchFamily="18" charset="0"/>
                        </a:rPr>
                        <a:t>2020/6/22</a:t>
                      </a:r>
                      <a:endParaRPr lang="en-US" sz="14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763" marR="4763" marT="4763" marB="0" anchor="ctr"/>
                </a:tc>
                <a:tc>
                  <a:txBody>
                    <a:bodyPr/>
                    <a:lstStyle/>
                    <a:p>
                      <a:pPr algn="ctr" rtl="0" fontAlgn="ctr"/>
                      <a:r>
                        <a:rPr lang="en-US" sz="1400" b="0" u="none" strike="noStrike" dirty="0">
                          <a:solidFill>
                            <a:srgbClr val="000000"/>
                          </a:solidFill>
                          <a:effectLst/>
                          <a:latin typeface="Times New Roman" panose="02020603050405020304" pitchFamily="18" charset="0"/>
                          <a:cs typeface="Times New Roman" panose="02020603050405020304" pitchFamily="18" charset="0"/>
                        </a:rPr>
                        <a:t>2022/3/22</a:t>
                      </a:r>
                      <a:endParaRPr lang="en-US" sz="14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2768" marR="2768" marT="2768" marB="0" anchor="ctr"/>
                </a:tc>
                <a:tc>
                  <a:txBody>
                    <a:bodyPr/>
                    <a:lstStyle/>
                    <a:p>
                      <a:pPr algn="ctr" rtl="0" fontAlgn="ctr"/>
                      <a:r>
                        <a:rPr lang="en-US" altLang="zh-TW" sz="1400" b="0" u="none" strike="noStrike" dirty="0">
                          <a:solidFill>
                            <a:srgbClr val="000000"/>
                          </a:solidFill>
                          <a:effectLst/>
                          <a:latin typeface="Times New Roman" panose="02020603050405020304" pitchFamily="18" charset="0"/>
                          <a:cs typeface="Times New Roman" panose="02020603050405020304" pitchFamily="18" charset="0"/>
                        </a:rPr>
                        <a:t>2021/3/22</a:t>
                      </a:r>
                      <a:endParaRPr lang="zh-TW" altLang="en-US" sz="14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763" marR="4763" marT="4763"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400" b="0" u="none" strike="noStrike" dirty="0">
                          <a:solidFill>
                            <a:srgbClr val="000000"/>
                          </a:solidFill>
                          <a:effectLst/>
                          <a:latin typeface="Times New Roman" panose="02020603050405020304" pitchFamily="18" charset="0"/>
                          <a:cs typeface="Times New Roman" panose="02020603050405020304" pitchFamily="18" charset="0"/>
                        </a:rPr>
                        <a:t>2021/11/8</a:t>
                      </a:r>
                      <a:endParaRPr lang="zh-TW" altLang="en-US" sz="14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763" marR="4763" marT="4763" marB="0" anchor="ctr"/>
                </a:tc>
                <a:tc>
                  <a:txBody>
                    <a:bodyPr/>
                    <a:lstStyle/>
                    <a:p>
                      <a:pPr algn="ctr" rtl="0" fontAlgn="ctr"/>
                      <a:r>
                        <a:rPr lang="en-US" altLang="zh-TW" sz="1400" b="0" u="none" strike="noStrike" dirty="0">
                          <a:solidFill>
                            <a:srgbClr val="000000"/>
                          </a:solidFill>
                          <a:effectLst/>
                          <a:latin typeface="Times New Roman" panose="02020603050405020304" pitchFamily="18" charset="0"/>
                          <a:cs typeface="Times New Roman" panose="02020603050405020304" pitchFamily="18" charset="0"/>
                        </a:rPr>
                        <a:t>2023/1/4</a:t>
                      </a:r>
                      <a:endParaRPr lang="zh-TW" altLang="en-US" sz="14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763" marR="4763" marT="4763" marB="0" anchor="ctr"/>
                </a:tc>
                <a:extLst>
                  <a:ext uri="{0D108BD9-81ED-4DB2-BD59-A6C34878D82A}">
                    <a16:rowId xmlns:a16="http://schemas.microsoft.com/office/drawing/2014/main" val="1012429434"/>
                  </a:ext>
                </a:extLst>
              </a:tr>
              <a:tr h="366769">
                <a:tc>
                  <a:txBody>
                    <a:bodyPr/>
                    <a:lstStyle/>
                    <a:p>
                      <a:pPr algn="ctr" rtl="0" fontAlgn="ctr"/>
                      <a:r>
                        <a:rPr lang="en-US" sz="1400" b="0" u="none" strike="noStrike" dirty="0">
                          <a:effectLst/>
                          <a:latin typeface="Times New Roman" panose="02020603050405020304" pitchFamily="18" charset="0"/>
                          <a:cs typeface="Times New Roman" panose="02020603050405020304" pitchFamily="18" charset="0"/>
                        </a:rPr>
                        <a:t>Typical Workload</a:t>
                      </a:r>
                      <a:endParaRPr lang="en-US" sz="14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2768" marR="2768" marT="2768" marB="0" anchor="ctr"/>
                </a:tc>
                <a:tc>
                  <a:txBody>
                    <a:bodyPr/>
                    <a:lstStyle/>
                    <a:p>
                      <a:pPr algn="ctr" rtl="0" fontAlgn="ctr"/>
                      <a:r>
                        <a:rPr lang="en-US" sz="1400" b="0" u="none" strike="noStrike" dirty="0">
                          <a:solidFill>
                            <a:srgbClr val="000000"/>
                          </a:solidFill>
                          <a:effectLst/>
                          <a:latin typeface="Times New Roman" panose="02020603050405020304" pitchFamily="18" charset="0"/>
                          <a:cs typeface="Times New Roman" panose="02020603050405020304" pitchFamily="18" charset="0"/>
                        </a:rPr>
                        <a:t>Datacenter Servers, Edge</a:t>
                      </a:r>
                      <a:endParaRPr lang="en-US" sz="14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763" marR="4763" marT="4763" marB="0" anchor="ctr"/>
                </a:tc>
                <a:tc>
                  <a:txBody>
                    <a:bodyPr/>
                    <a:lstStyle/>
                    <a:p>
                      <a:pPr algn="ctr" rtl="0" fontAlgn="ctr"/>
                      <a:r>
                        <a:rPr lang="en-US" sz="1400" b="0" u="none" strike="noStrike" dirty="0">
                          <a:effectLst/>
                          <a:latin typeface="Times New Roman" panose="02020603050405020304" pitchFamily="18" charset="0"/>
                          <a:cs typeface="Times New Roman" panose="02020603050405020304" pitchFamily="18" charset="0"/>
                        </a:rPr>
                        <a:t>Datacenter Servers</a:t>
                      </a:r>
                      <a:endParaRPr lang="en-US" sz="14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2768" marR="2768" marT="2768"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TW" altLang="en-US" sz="1400" b="0" u="none" strike="noStrike" dirty="0">
                          <a:solidFill>
                            <a:srgbClr val="000000"/>
                          </a:solidFill>
                          <a:effectLst/>
                          <a:latin typeface="Times New Roman" panose="02020603050405020304" pitchFamily="18" charset="0"/>
                          <a:cs typeface="Times New Roman" panose="02020603050405020304" pitchFamily="18" charset="0"/>
                        </a:rPr>
                        <a:t>　</a:t>
                      </a:r>
                      <a:r>
                        <a:rPr lang="en-US" altLang="zh-TW" sz="1400" b="0" u="none" strike="noStrike" dirty="0">
                          <a:effectLst/>
                          <a:latin typeface="Times New Roman" panose="02020603050405020304" pitchFamily="18" charset="0"/>
                          <a:cs typeface="Times New Roman" panose="02020603050405020304" pitchFamily="18" charset="0"/>
                        </a:rPr>
                        <a:t>Datacenter Servers</a:t>
                      </a:r>
                      <a:endParaRPr lang="en-US" altLang="zh-TW" sz="14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763" marR="4763" marT="4763"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400" b="0" u="none" strike="noStrike" dirty="0">
                          <a:effectLst/>
                          <a:latin typeface="Times New Roman" panose="02020603050405020304" pitchFamily="18" charset="0"/>
                          <a:cs typeface="Times New Roman" panose="02020603050405020304" pitchFamily="18" charset="0"/>
                        </a:rPr>
                        <a:t>Datacenter Servers</a:t>
                      </a:r>
                      <a:r>
                        <a:rPr lang="zh-TW" altLang="en-US" sz="1400" b="0" u="none" strike="noStrike" dirty="0">
                          <a:solidFill>
                            <a:srgbClr val="000000"/>
                          </a:solidFill>
                          <a:effectLst/>
                          <a:latin typeface="Times New Roman" panose="02020603050405020304" pitchFamily="18" charset="0"/>
                          <a:cs typeface="Times New Roman" panose="02020603050405020304" pitchFamily="18" charset="0"/>
                        </a:rPr>
                        <a:t>　</a:t>
                      </a:r>
                      <a:endParaRPr lang="zh-TW" altLang="en-US" sz="14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763" marR="4763" marT="4763"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400" b="0" u="none" strike="noStrike" dirty="0">
                          <a:effectLst/>
                          <a:latin typeface="Times New Roman" panose="02020603050405020304" pitchFamily="18" charset="0"/>
                          <a:cs typeface="Times New Roman" panose="02020603050405020304" pitchFamily="18" charset="0"/>
                        </a:rPr>
                        <a:t>Datacenter Servers</a:t>
                      </a:r>
                      <a:endParaRPr lang="en-US" altLang="zh-TW" sz="14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763" marR="4763" marT="4763" marB="0" anchor="ctr"/>
                </a:tc>
                <a:extLst>
                  <a:ext uri="{0D108BD9-81ED-4DB2-BD59-A6C34878D82A}">
                    <a16:rowId xmlns:a16="http://schemas.microsoft.com/office/drawing/2014/main" val="3111248859"/>
                  </a:ext>
                </a:extLst>
              </a:tr>
              <a:tr h="350097">
                <a:tc>
                  <a:txBody>
                    <a:bodyPr/>
                    <a:lstStyle/>
                    <a:p>
                      <a:pPr marL="0" algn="ctr" defTabSz="914400" rtl="0" eaLnBrk="1" fontAlgn="ctr" latinLnBrk="0" hangingPunct="1"/>
                      <a:r>
                        <a:rPr lang="en-US" sz="1400" b="0" u="none" strike="noStrike" kern="1200" dirty="0">
                          <a:solidFill>
                            <a:schemeClr val="dk1"/>
                          </a:solidFill>
                          <a:effectLst/>
                          <a:latin typeface="Times New Roman" panose="02020603050405020304" pitchFamily="18" charset="0"/>
                          <a:ea typeface="+mn-ea"/>
                          <a:cs typeface="Times New Roman" panose="02020603050405020304" pitchFamily="18" charset="0"/>
                        </a:rPr>
                        <a:t>Price </a:t>
                      </a:r>
                    </a:p>
                  </a:txBody>
                  <a:tcPr marL="2768" marR="2768" marT="2768"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400" dirty="0">
                          <a:solidFill>
                            <a:schemeClr val="tx1"/>
                          </a:solidFill>
                          <a:latin typeface="Times New Roman" panose="02020603050405020304" pitchFamily="18" charset="0"/>
                          <a:cs typeface="Times New Roman" panose="02020603050405020304" pitchFamily="18" charset="0"/>
                        </a:rPr>
                        <a:t>8,000-9,000/USD</a:t>
                      </a:r>
                      <a:endParaRPr lang="zh-TW" altLang="en-US" sz="1400" dirty="0">
                        <a:solidFill>
                          <a:schemeClr val="tx1"/>
                        </a:solidFill>
                        <a:latin typeface="Times New Roman" panose="02020603050405020304" pitchFamily="18" charset="0"/>
                        <a:cs typeface="Times New Roman" panose="02020603050405020304" pitchFamily="18" charset="0"/>
                      </a:endParaRPr>
                    </a:p>
                  </a:txBody>
                  <a:tcPr marL="4763" marR="4763" marT="4763"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400" dirty="0">
                          <a:solidFill>
                            <a:schemeClr val="tx1"/>
                          </a:solidFill>
                          <a:latin typeface="Times New Roman" panose="02020603050405020304" pitchFamily="18" charset="0"/>
                          <a:cs typeface="Times New Roman" panose="02020603050405020304" pitchFamily="18" charset="0"/>
                        </a:rPr>
                        <a:t>10,000/USD</a:t>
                      </a:r>
                      <a:endParaRPr lang="zh-TW" altLang="en-US" sz="1400" dirty="0">
                        <a:solidFill>
                          <a:schemeClr val="tx1"/>
                        </a:solidFill>
                        <a:latin typeface="Times New Roman" panose="02020603050405020304" pitchFamily="18" charset="0"/>
                        <a:cs typeface="Times New Roman" panose="02020603050405020304" pitchFamily="18" charset="0"/>
                      </a:endParaRPr>
                    </a:p>
                  </a:txBody>
                  <a:tcPr marL="2768" marR="2768" marT="2768"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400" b="0" dirty="0">
                          <a:solidFill>
                            <a:schemeClr val="tx1"/>
                          </a:solidFill>
                          <a:latin typeface="Times New Roman" panose="02020603050405020304" pitchFamily="18" charset="0"/>
                          <a:cs typeface="Times New Roman" panose="02020603050405020304" pitchFamily="18" charset="0"/>
                        </a:rPr>
                        <a:t>16,000/USD</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marL="4763" marR="4763" marT="4763"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400" b="0" dirty="0">
                          <a:solidFill>
                            <a:schemeClr val="tx1"/>
                          </a:solidFill>
                          <a:latin typeface="Times New Roman" panose="02020603050405020304" pitchFamily="18" charset="0"/>
                          <a:cs typeface="Times New Roman" panose="02020603050405020304" pitchFamily="18" charset="0"/>
                        </a:rPr>
                        <a:t>14,500/USD</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marL="4763" marR="4763" marT="4763"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400" dirty="0">
                          <a:solidFill>
                            <a:schemeClr val="tx1"/>
                          </a:solidFill>
                          <a:latin typeface="Times New Roman" panose="02020603050405020304" pitchFamily="18" charset="0"/>
                          <a:cs typeface="Times New Roman" panose="02020603050405020304" pitchFamily="18" charset="0"/>
                        </a:rPr>
                        <a:t>29,000/USD</a:t>
                      </a:r>
                      <a:endParaRPr lang="zh-TW" altLang="en-US" sz="1400" dirty="0">
                        <a:solidFill>
                          <a:schemeClr val="tx1"/>
                        </a:solidFill>
                        <a:latin typeface="Times New Roman" panose="02020603050405020304" pitchFamily="18" charset="0"/>
                        <a:cs typeface="Times New Roman" panose="02020603050405020304" pitchFamily="18" charset="0"/>
                      </a:endParaRPr>
                    </a:p>
                  </a:txBody>
                  <a:tcPr marL="4763" marR="4763" marT="4763" marB="0" anchor="ctr"/>
                </a:tc>
                <a:extLst>
                  <a:ext uri="{0D108BD9-81ED-4DB2-BD59-A6C34878D82A}">
                    <a16:rowId xmlns:a16="http://schemas.microsoft.com/office/drawing/2014/main" val="1091674790"/>
                  </a:ext>
                </a:extLst>
              </a:tr>
              <a:tr h="274855">
                <a:tc>
                  <a:txBody>
                    <a:bodyPr/>
                    <a:lstStyle/>
                    <a:p>
                      <a:pPr marL="0" lvl="0" algn="ctr" defTabSz="914400" rtl="0" eaLnBrk="1" fontAlgn="ctr" latinLnBrk="0" hangingPunct="1">
                        <a:lnSpc>
                          <a:spcPts val="1100"/>
                        </a:lnSpc>
                      </a:pPr>
                      <a:r>
                        <a:rPr lang="en-US" altLang="zh-TW" sz="1400" b="0" u="none" strike="noStrike" kern="1200" dirty="0">
                          <a:solidFill>
                            <a:schemeClr val="dk1"/>
                          </a:solidFill>
                          <a:effectLst/>
                          <a:latin typeface="Times New Roman" panose="02020603050405020304" pitchFamily="18" charset="0"/>
                          <a:ea typeface="+mn-ea"/>
                          <a:cs typeface="Times New Roman" panose="02020603050405020304" pitchFamily="18" charset="0"/>
                        </a:rPr>
                        <a:t>Process Size</a:t>
                      </a:r>
                    </a:p>
                  </a:txBody>
                  <a:tcPr/>
                </a:tc>
                <a:tc>
                  <a:txBody>
                    <a:bodyPr/>
                    <a:lstStyle/>
                    <a:p>
                      <a:pPr marL="0" indent="0" algn="ctr">
                        <a:lnSpc>
                          <a:spcPts val="1100"/>
                        </a:lnSpc>
                        <a:buFont typeface="Arial" panose="020B0604020202020204" pitchFamily="34" charset="0"/>
                        <a:buNone/>
                      </a:pPr>
                      <a:r>
                        <a:rPr lang="en-US" altLang="zh-TW" sz="1400" b="0" kern="1200" dirty="0">
                          <a:solidFill>
                            <a:schemeClr val="dk1"/>
                          </a:solidFill>
                          <a:effectLst/>
                          <a:latin typeface="Times New Roman" panose="02020603050405020304" pitchFamily="18" charset="0"/>
                          <a:cs typeface="Times New Roman" panose="02020603050405020304" pitchFamily="18" charset="0"/>
                        </a:rPr>
                        <a:t>7 nm</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ts val="1100"/>
                        </a:lnSpc>
                        <a:spcBef>
                          <a:spcPts val="0"/>
                        </a:spcBef>
                        <a:spcAft>
                          <a:spcPts val="0"/>
                        </a:spcAft>
                        <a:buClrTx/>
                        <a:buSzTx/>
                        <a:buFontTx/>
                        <a:buNone/>
                        <a:tabLst/>
                        <a:defRPr/>
                      </a:pPr>
                      <a:r>
                        <a:rPr lang="en-US" altLang="zh-TW" sz="1400" b="0" kern="1200" dirty="0">
                          <a:solidFill>
                            <a:schemeClr val="dk1"/>
                          </a:solidFill>
                          <a:effectLst/>
                          <a:latin typeface="Times New Roman" panose="02020603050405020304" pitchFamily="18" charset="0"/>
                          <a:cs typeface="Times New Roman" panose="02020603050405020304" pitchFamily="18" charset="0"/>
                        </a:rPr>
                        <a:t>4 nm</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lang="en-US" altLang="zh-TW" sz="1400" b="0" kern="1200" dirty="0">
                          <a:solidFill>
                            <a:schemeClr val="dk1"/>
                          </a:solidFill>
                          <a:effectLst/>
                          <a:latin typeface="Times New Roman" panose="02020603050405020304" pitchFamily="18" charset="0"/>
                          <a:cs typeface="Times New Roman" panose="02020603050405020304" pitchFamily="18" charset="0"/>
                        </a:rPr>
                        <a:t>6 nm</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lnSpc>
                          <a:spcPts val="1300"/>
                        </a:lnSpc>
                      </a:pPr>
                      <a:r>
                        <a:rPr lang="en-US" altLang="zh-TW" sz="1400" b="0" kern="1200" dirty="0">
                          <a:solidFill>
                            <a:schemeClr val="dk1"/>
                          </a:solidFill>
                          <a:effectLst/>
                          <a:latin typeface="Times New Roman" panose="02020603050405020304" pitchFamily="18" charset="0"/>
                          <a:cs typeface="Times New Roman" panose="02020603050405020304" pitchFamily="18" charset="0"/>
                        </a:rPr>
                        <a:t>6 nm</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lang="en-US" altLang="zh-TW" sz="1400" b="0" kern="1200" dirty="0">
                          <a:solidFill>
                            <a:schemeClr val="dk1"/>
                          </a:solidFill>
                          <a:effectLst/>
                          <a:latin typeface="Times New Roman" panose="02020603050405020304" pitchFamily="18" charset="0"/>
                          <a:cs typeface="Times New Roman" panose="02020603050405020304" pitchFamily="18" charset="0"/>
                        </a:rPr>
                        <a:t>5 nm</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39944472"/>
                  </a:ext>
                </a:extLst>
              </a:tr>
              <a:tr h="274855">
                <a:tc>
                  <a:txBody>
                    <a:bodyPr/>
                    <a:lstStyle/>
                    <a:p>
                      <a:pPr marL="0" lvl="0" algn="ctr" defTabSz="914400" rtl="0" eaLnBrk="1" fontAlgn="ctr" latinLnBrk="0" hangingPunct="1">
                        <a:lnSpc>
                          <a:spcPts val="1100"/>
                        </a:lnSpc>
                      </a:pPr>
                      <a:r>
                        <a:rPr lang="en-US" altLang="zh-TW" sz="1400" b="0" u="none" strike="noStrike" kern="1200" dirty="0">
                          <a:solidFill>
                            <a:schemeClr val="dk1"/>
                          </a:solidFill>
                          <a:effectLst/>
                          <a:latin typeface="Times New Roman" panose="02020603050405020304" pitchFamily="18" charset="0"/>
                          <a:ea typeface="+mn-ea"/>
                          <a:cs typeface="Times New Roman" panose="02020603050405020304" pitchFamily="18" charset="0"/>
                        </a:rPr>
                        <a:t>Density</a:t>
                      </a:r>
                    </a:p>
                  </a:txBody>
                  <a:tcPr/>
                </a:tc>
                <a:tc>
                  <a:txBody>
                    <a:bodyPr/>
                    <a:lstStyle/>
                    <a:p>
                      <a:pPr marL="0" indent="0" algn="ctr">
                        <a:lnSpc>
                          <a:spcPts val="1100"/>
                        </a:lnSpc>
                        <a:buFont typeface="Arial" panose="020B0604020202020204" pitchFamily="34" charset="0"/>
                        <a:buNone/>
                      </a:pPr>
                      <a:r>
                        <a:rPr lang="en-US" altLang="zh-TW" sz="1400" b="0" kern="1200" dirty="0">
                          <a:solidFill>
                            <a:schemeClr val="dk1"/>
                          </a:solidFill>
                          <a:effectLst/>
                          <a:latin typeface="Times New Roman" panose="02020603050405020304" pitchFamily="18" charset="0"/>
                          <a:cs typeface="Times New Roman" panose="02020603050405020304" pitchFamily="18" charset="0"/>
                        </a:rPr>
                        <a:t>65.6M / mm²</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ts val="1100"/>
                        </a:lnSpc>
                        <a:spcBef>
                          <a:spcPts val="0"/>
                        </a:spcBef>
                        <a:spcAft>
                          <a:spcPts val="0"/>
                        </a:spcAft>
                        <a:buClrTx/>
                        <a:buSzTx/>
                        <a:buFontTx/>
                        <a:buNone/>
                        <a:tabLst/>
                        <a:defRPr/>
                      </a:pPr>
                      <a:r>
                        <a:rPr lang="en-US" altLang="zh-TW" sz="1400" b="0" kern="1200" dirty="0">
                          <a:solidFill>
                            <a:schemeClr val="dk1"/>
                          </a:solidFill>
                          <a:effectLst/>
                          <a:latin typeface="Times New Roman" panose="02020603050405020304" pitchFamily="18" charset="0"/>
                          <a:cs typeface="Times New Roman" panose="02020603050405020304" pitchFamily="18" charset="0"/>
                        </a:rPr>
                        <a:t>98.3M / mm²</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lang="en-US" altLang="zh-TW" sz="1400" b="0" kern="1200" dirty="0">
                          <a:solidFill>
                            <a:schemeClr val="dk1"/>
                          </a:solidFill>
                          <a:effectLst/>
                          <a:latin typeface="Times New Roman" panose="02020603050405020304" pitchFamily="18" charset="0"/>
                          <a:cs typeface="Times New Roman" panose="02020603050405020304" pitchFamily="18" charset="0"/>
                        </a:rPr>
                        <a:t>80.4M / mm²</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lnSpc>
                          <a:spcPts val="1300"/>
                        </a:lnSpc>
                      </a:pPr>
                      <a:r>
                        <a:rPr lang="en-US" altLang="zh-TW" sz="1400" b="0" kern="1200" dirty="0">
                          <a:solidFill>
                            <a:schemeClr val="dk1"/>
                          </a:solidFill>
                          <a:effectLst/>
                          <a:latin typeface="Times New Roman" panose="02020603050405020304" pitchFamily="18" charset="0"/>
                          <a:cs typeface="Times New Roman" panose="02020603050405020304" pitchFamily="18" charset="0"/>
                        </a:rPr>
                        <a:t>80.4M / mm²</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lang="en-US" altLang="zh-TW" sz="1400" b="0" kern="1200" dirty="0">
                          <a:solidFill>
                            <a:schemeClr val="dk1"/>
                          </a:solidFill>
                          <a:effectLst/>
                          <a:latin typeface="Times New Roman" panose="02020603050405020304" pitchFamily="18" charset="0"/>
                          <a:cs typeface="Times New Roman" panose="02020603050405020304" pitchFamily="18" charset="0"/>
                        </a:rPr>
                        <a:t>143.6M / mm²</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14912609"/>
                  </a:ext>
                </a:extLst>
              </a:tr>
              <a:tr h="274855">
                <a:tc>
                  <a:txBody>
                    <a:bodyPr/>
                    <a:lstStyle/>
                    <a:p>
                      <a:pPr marL="0" lvl="0" algn="ctr" defTabSz="914400" rtl="0" eaLnBrk="1" fontAlgn="ctr" latinLnBrk="0" hangingPunct="1">
                        <a:lnSpc>
                          <a:spcPts val="1100"/>
                        </a:lnSpc>
                      </a:pPr>
                      <a:r>
                        <a:rPr lang="en-US" altLang="zh-TW" sz="1400" b="0" u="none" strike="noStrike" kern="1200" dirty="0">
                          <a:solidFill>
                            <a:schemeClr val="dk1"/>
                          </a:solidFill>
                          <a:effectLst/>
                          <a:latin typeface="Times New Roman" panose="02020603050405020304" pitchFamily="18" charset="0"/>
                          <a:ea typeface="+mn-ea"/>
                          <a:cs typeface="Times New Roman" panose="02020603050405020304" pitchFamily="18" charset="0"/>
                        </a:rPr>
                        <a:t>Die Size</a:t>
                      </a:r>
                    </a:p>
                  </a:txBody>
                  <a:tcPr/>
                </a:tc>
                <a:tc>
                  <a:txBody>
                    <a:bodyPr/>
                    <a:lstStyle/>
                    <a:p>
                      <a:pPr marL="0" indent="0" algn="ctr">
                        <a:lnSpc>
                          <a:spcPts val="1100"/>
                        </a:lnSpc>
                        <a:buFont typeface="Arial" panose="020B0604020202020204" pitchFamily="34" charset="0"/>
                        <a:buNone/>
                      </a:pPr>
                      <a:r>
                        <a:rPr lang="en-US" altLang="zh-TW" sz="1400" b="0" kern="1200" dirty="0">
                          <a:solidFill>
                            <a:schemeClr val="dk1"/>
                          </a:solidFill>
                          <a:effectLst/>
                          <a:latin typeface="Times New Roman" panose="02020603050405020304" pitchFamily="18" charset="0"/>
                          <a:cs typeface="Times New Roman" panose="02020603050405020304" pitchFamily="18" charset="0"/>
                        </a:rPr>
                        <a:t>826 mm²</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lnSpc>
                          <a:spcPts val="1100"/>
                        </a:lnSpc>
                      </a:pPr>
                      <a:r>
                        <a:rPr lang="en-US" altLang="zh-TW" sz="1400" b="0" kern="1200" dirty="0">
                          <a:solidFill>
                            <a:schemeClr val="dk1"/>
                          </a:solidFill>
                          <a:effectLst/>
                          <a:latin typeface="Times New Roman" panose="02020603050405020304" pitchFamily="18" charset="0"/>
                          <a:cs typeface="Times New Roman" panose="02020603050405020304" pitchFamily="18" charset="0"/>
                        </a:rPr>
                        <a:t>814 mm²</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lang="en-US" altLang="zh-TW" sz="1400" b="0" kern="1200" dirty="0">
                          <a:solidFill>
                            <a:schemeClr val="dk1"/>
                          </a:solidFill>
                          <a:effectLst/>
                          <a:latin typeface="Times New Roman" panose="02020603050405020304" pitchFamily="18" charset="0"/>
                          <a:cs typeface="Times New Roman" panose="02020603050405020304" pitchFamily="18" charset="0"/>
                        </a:rPr>
                        <a:t>724 mm²</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lang="en-US" altLang="zh-TW" sz="1400" b="0" kern="1200" dirty="0">
                          <a:solidFill>
                            <a:schemeClr val="dk1"/>
                          </a:solidFill>
                          <a:effectLst/>
                          <a:latin typeface="Times New Roman" panose="02020603050405020304" pitchFamily="18" charset="0"/>
                          <a:cs typeface="Times New Roman" panose="02020603050405020304" pitchFamily="18" charset="0"/>
                        </a:rPr>
                        <a:t>724 mm²</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lang="en-US" altLang="zh-TW" sz="1400" b="0" kern="1200" dirty="0">
                          <a:solidFill>
                            <a:schemeClr val="dk1"/>
                          </a:solidFill>
                          <a:effectLst/>
                          <a:latin typeface="Times New Roman" panose="02020603050405020304" pitchFamily="18" charset="0"/>
                          <a:cs typeface="Times New Roman" panose="02020603050405020304" pitchFamily="18" charset="0"/>
                        </a:rPr>
                        <a:t>1,017 mm²</a:t>
                      </a:r>
                      <a:endParaRPr lang="zh-TW" altLang="en-US" sz="1400" b="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6579401"/>
                  </a:ext>
                </a:extLst>
              </a:tr>
              <a:tr h="318420">
                <a:tc>
                  <a:txBody>
                    <a:bodyPr/>
                    <a:lstStyle/>
                    <a:p>
                      <a:pPr algn="ctr" rtl="0" fontAlgn="ctr"/>
                      <a:r>
                        <a:rPr lang="en-US" sz="1400" b="0" u="none" strike="noStrike" dirty="0">
                          <a:effectLst/>
                          <a:latin typeface="Times New Roman" panose="02020603050405020304" pitchFamily="18" charset="0"/>
                          <a:cs typeface="Times New Roman" panose="02020603050405020304" pitchFamily="18" charset="0"/>
                        </a:rPr>
                        <a:t>Max power</a:t>
                      </a:r>
                      <a:endParaRPr lang="en-US" sz="14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2768" marR="2768" marT="2768" marB="0" anchor="ctr"/>
                </a:tc>
                <a:tc>
                  <a:txBody>
                    <a:bodyPr/>
                    <a:lstStyle/>
                    <a:p>
                      <a:pPr algn="ctr" fontAlgn="ctr"/>
                      <a:r>
                        <a:rPr lang="pl-PL" sz="1400" b="0" u="none" strike="noStrike" dirty="0">
                          <a:solidFill>
                            <a:srgbClr val="000000"/>
                          </a:solidFill>
                          <a:effectLst/>
                          <a:latin typeface="Times New Roman" panose="02020603050405020304" pitchFamily="18" charset="0"/>
                          <a:cs typeface="Times New Roman" panose="02020603050405020304" pitchFamily="18" charset="0"/>
                        </a:rPr>
                        <a:t>300 W</a:t>
                      </a:r>
                      <a:endParaRPr lang="pl-PL" sz="14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763" marR="4763" marT="4763" marB="0" anchor="ctr"/>
                </a:tc>
                <a:tc>
                  <a:txBody>
                    <a:bodyPr/>
                    <a:lstStyle/>
                    <a:p>
                      <a:pPr algn="ctr" rtl="0" fontAlgn="ctr"/>
                      <a:r>
                        <a:rPr lang="en-US" sz="1400" b="0" u="none" strike="noStrike" dirty="0">
                          <a:effectLst/>
                          <a:latin typeface="Times New Roman" panose="02020603050405020304" pitchFamily="18" charset="0"/>
                          <a:cs typeface="Times New Roman" panose="02020603050405020304" pitchFamily="18" charset="0"/>
                        </a:rPr>
                        <a:t> 350 W </a:t>
                      </a:r>
                      <a:endParaRPr lang="en-US" sz="14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2768" marR="2768" marT="2768" marB="0" anchor="ctr"/>
                </a:tc>
                <a:tc>
                  <a:txBody>
                    <a:bodyPr/>
                    <a:lstStyle/>
                    <a:p>
                      <a:pPr algn="ctr" fontAlgn="ctr"/>
                      <a:r>
                        <a:rPr lang="en-US" sz="1400" b="0" u="none" strike="noStrike" dirty="0">
                          <a:solidFill>
                            <a:srgbClr val="000000"/>
                          </a:solidFill>
                          <a:effectLst/>
                          <a:latin typeface="Times New Roman" panose="02020603050405020304" pitchFamily="18" charset="0"/>
                          <a:cs typeface="Times New Roman" panose="02020603050405020304" pitchFamily="18" charset="0"/>
                        </a:rPr>
                        <a:t>300W</a:t>
                      </a:r>
                      <a:endParaRPr lang="en-US" sz="14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763" marR="4763" marT="4763" marB="0" anchor="ctr"/>
                </a:tc>
                <a:tc>
                  <a:txBody>
                    <a:bodyPr/>
                    <a:lstStyle/>
                    <a:p>
                      <a:pPr algn="ctr" fontAlgn="ctr"/>
                      <a:r>
                        <a:rPr lang="en-US" sz="1400" b="0" u="none" strike="noStrike" dirty="0">
                          <a:solidFill>
                            <a:srgbClr val="000000"/>
                          </a:solidFill>
                          <a:effectLst/>
                          <a:latin typeface="Times New Roman" panose="02020603050405020304" pitchFamily="18" charset="0"/>
                          <a:cs typeface="Times New Roman" panose="02020603050405020304" pitchFamily="18" charset="0"/>
                        </a:rPr>
                        <a:t>500W - 560W</a:t>
                      </a:r>
                      <a:endParaRPr lang="en-US" sz="14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763" marR="4763" marT="4763"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400" dirty="0">
                          <a:solidFill>
                            <a:schemeClr val="tx1"/>
                          </a:solidFill>
                          <a:latin typeface="Times New Roman" panose="02020603050405020304" pitchFamily="18" charset="0"/>
                          <a:cs typeface="Times New Roman" panose="02020603050405020304" pitchFamily="18" charset="0"/>
                        </a:rPr>
                        <a:t>600 W</a:t>
                      </a:r>
                      <a:endParaRPr lang="zh-TW" altLang="en-US" sz="1400" dirty="0">
                        <a:solidFill>
                          <a:schemeClr val="tx1"/>
                        </a:solidFill>
                        <a:latin typeface="Times New Roman" panose="02020603050405020304" pitchFamily="18" charset="0"/>
                        <a:cs typeface="Times New Roman" panose="02020603050405020304" pitchFamily="18" charset="0"/>
                      </a:endParaRPr>
                    </a:p>
                  </a:txBody>
                  <a:tcPr marL="4763" marR="4763" marT="4763" marB="0" anchor="ctr"/>
                </a:tc>
                <a:extLst>
                  <a:ext uri="{0D108BD9-81ED-4DB2-BD59-A6C34878D82A}">
                    <a16:rowId xmlns:a16="http://schemas.microsoft.com/office/drawing/2014/main" val="1195810370"/>
                  </a:ext>
                </a:extLst>
              </a:tr>
              <a:tr h="355684">
                <a:tc>
                  <a:txBody>
                    <a:bodyPr/>
                    <a:lstStyle/>
                    <a:p>
                      <a:pPr algn="ctr" rtl="0" fontAlgn="ctr"/>
                      <a:r>
                        <a:rPr lang="en-US" sz="1400" b="0" u="none" strike="noStrike" dirty="0">
                          <a:effectLst/>
                          <a:latin typeface="Times New Roman" panose="02020603050405020304" pitchFamily="18" charset="0"/>
                          <a:cs typeface="Times New Roman" panose="02020603050405020304" pitchFamily="18" charset="0"/>
                        </a:rPr>
                        <a:t>Thermal</a:t>
                      </a:r>
                      <a:endParaRPr lang="en-US" sz="14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2768" marR="2768" marT="2768" marB="0" anchor="ctr"/>
                </a:tc>
                <a:tc>
                  <a:txBody>
                    <a:bodyPr/>
                    <a:lstStyle/>
                    <a:p>
                      <a:pPr algn="ctr" fontAlgn="ctr"/>
                      <a:r>
                        <a:rPr lang="en-US" sz="1400" b="0" u="none" strike="noStrike" dirty="0">
                          <a:solidFill>
                            <a:srgbClr val="000000"/>
                          </a:solidFill>
                          <a:effectLst/>
                          <a:latin typeface="Times New Roman" panose="02020603050405020304" pitchFamily="18" charset="0"/>
                          <a:cs typeface="Times New Roman" panose="02020603050405020304" pitchFamily="18" charset="0"/>
                        </a:rPr>
                        <a:t>Passive</a:t>
                      </a:r>
                      <a:endParaRPr lang="en-US" sz="14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763" marR="4763" marT="4763" marB="0" anchor="ctr"/>
                </a:tc>
                <a:tc>
                  <a:txBody>
                    <a:bodyPr/>
                    <a:lstStyle/>
                    <a:p>
                      <a:pPr algn="ctr" fontAlgn="ctr"/>
                      <a:r>
                        <a:rPr lang="en-US" sz="1400" b="0" u="none" strike="noStrike" dirty="0">
                          <a:effectLst/>
                          <a:latin typeface="Times New Roman" panose="02020603050405020304" pitchFamily="18" charset="0"/>
                          <a:cs typeface="Times New Roman" panose="02020603050405020304" pitchFamily="18" charset="0"/>
                        </a:rPr>
                        <a:t>Passive</a:t>
                      </a:r>
                      <a:endParaRPr lang="en-US" sz="14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2768" marR="2768" marT="2768" marB="0" anchor="ctr"/>
                </a:tc>
                <a:tc>
                  <a:txBody>
                    <a:bodyPr/>
                    <a:lstStyle/>
                    <a:p>
                      <a:pPr algn="ctr" fontAlgn="ctr"/>
                      <a:r>
                        <a:rPr lang="en-US" sz="1400" b="0" u="none" strike="noStrike" dirty="0">
                          <a:solidFill>
                            <a:srgbClr val="000000"/>
                          </a:solidFill>
                          <a:effectLst/>
                          <a:latin typeface="Times New Roman" panose="02020603050405020304" pitchFamily="18" charset="0"/>
                          <a:cs typeface="Times New Roman" panose="02020603050405020304" pitchFamily="18" charset="0"/>
                        </a:rPr>
                        <a:t>Passive</a:t>
                      </a:r>
                      <a:endParaRPr lang="en-US" sz="14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763" marR="4763" marT="4763" marB="0" anchor="ctr"/>
                </a:tc>
                <a:tc>
                  <a:txBody>
                    <a:bodyPr/>
                    <a:lstStyle/>
                    <a:p>
                      <a:pPr algn="ctr" fontAlgn="ctr"/>
                      <a:r>
                        <a:rPr lang="en-US" sz="1400" b="0" u="none" strike="noStrike" dirty="0">
                          <a:solidFill>
                            <a:srgbClr val="000000"/>
                          </a:solidFill>
                          <a:effectLst/>
                          <a:latin typeface="Times New Roman" panose="02020603050405020304" pitchFamily="18" charset="0"/>
                          <a:cs typeface="Times New Roman" panose="02020603050405020304" pitchFamily="18" charset="0"/>
                        </a:rPr>
                        <a:t>Passive &amp; Liquid</a:t>
                      </a:r>
                      <a:endParaRPr lang="en-US" sz="14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763" marR="4763" marT="4763"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400" b="0" u="none" strike="noStrike" dirty="0">
                          <a:solidFill>
                            <a:srgbClr val="000000"/>
                          </a:solidFill>
                          <a:effectLst/>
                          <a:latin typeface="Times New Roman" panose="02020603050405020304" pitchFamily="18" charset="0"/>
                          <a:cs typeface="Times New Roman" panose="02020603050405020304" pitchFamily="18" charset="0"/>
                        </a:rPr>
                        <a:t>Passive &amp; Liquid</a:t>
                      </a:r>
                      <a:endParaRPr lang="en-US" altLang="zh-TW" sz="14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763" marR="4763" marT="4763" marB="0" anchor="ctr"/>
                </a:tc>
                <a:extLst>
                  <a:ext uri="{0D108BD9-81ED-4DB2-BD59-A6C34878D82A}">
                    <a16:rowId xmlns:a16="http://schemas.microsoft.com/office/drawing/2014/main" val="303238213"/>
                  </a:ext>
                </a:extLst>
              </a:tr>
              <a:tr h="536443">
                <a:tc>
                  <a:txBody>
                    <a:bodyPr/>
                    <a:lstStyle/>
                    <a:p>
                      <a:pPr algn="ctr" rtl="0" fontAlgn="ctr"/>
                      <a:r>
                        <a:rPr lang="en-US" sz="1400" b="0" u="none" strike="noStrike" dirty="0">
                          <a:effectLst/>
                          <a:latin typeface="Times New Roman" panose="02020603050405020304" pitchFamily="18" charset="0"/>
                          <a:cs typeface="Times New Roman" panose="02020603050405020304" pitchFamily="18" charset="0"/>
                        </a:rPr>
                        <a:t>GPU clocks</a:t>
                      </a:r>
                      <a:endParaRPr lang="en-US" sz="14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2768" marR="2768" marT="2768" marB="0" anchor="ctr"/>
                </a:tc>
                <a:tc>
                  <a:txBody>
                    <a:bodyPr/>
                    <a:lstStyle/>
                    <a:p>
                      <a:pPr algn="ctr" fontAlgn="ctr"/>
                      <a:r>
                        <a:rPr lang="en-US" sz="1400" b="0" u="none" strike="noStrike" dirty="0">
                          <a:solidFill>
                            <a:srgbClr val="000000"/>
                          </a:solidFill>
                          <a:effectLst/>
                          <a:latin typeface="Times New Roman" panose="02020603050405020304" pitchFamily="18" charset="0"/>
                          <a:cs typeface="Times New Roman" panose="02020603050405020304" pitchFamily="18" charset="0"/>
                        </a:rPr>
                        <a:t>Base: 1,065 MHz</a:t>
                      </a:r>
                      <a:br>
                        <a:rPr lang="en-US" sz="1400" b="0" u="none" strike="noStrike" dirty="0">
                          <a:solidFill>
                            <a:srgbClr val="000000"/>
                          </a:solidFill>
                          <a:effectLst/>
                          <a:latin typeface="Times New Roman" panose="02020603050405020304" pitchFamily="18" charset="0"/>
                          <a:cs typeface="Times New Roman" panose="02020603050405020304" pitchFamily="18" charset="0"/>
                        </a:rPr>
                      </a:br>
                      <a:r>
                        <a:rPr lang="en-US" sz="1400" b="0" u="none" strike="noStrike" dirty="0">
                          <a:solidFill>
                            <a:srgbClr val="000000"/>
                          </a:solidFill>
                          <a:effectLst/>
                          <a:latin typeface="Times New Roman" panose="02020603050405020304" pitchFamily="18" charset="0"/>
                          <a:cs typeface="Times New Roman" panose="02020603050405020304" pitchFamily="18" charset="0"/>
                        </a:rPr>
                        <a:t>Boost: 1,410 MHz</a:t>
                      </a:r>
                      <a:endParaRPr lang="en-US" sz="14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763" marR="4763" marT="4763" marB="0" anchor="ctr"/>
                </a:tc>
                <a:tc>
                  <a:txBody>
                    <a:bodyPr/>
                    <a:lstStyle/>
                    <a:p>
                      <a:pPr algn="ctr" rtl="0" fontAlgn="ctr"/>
                      <a:r>
                        <a:rPr lang="en-US" sz="1400" b="0" u="none" strike="noStrike" dirty="0">
                          <a:effectLst/>
                          <a:latin typeface="Times New Roman" panose="02020603050405020304" pitchFamily="18" charset="0"/>
                          <a:cs typeface="Times New Roman" panose="02020603050405020304" pitchFamily="18" charset="0"/>
                        </a:rPr>
                        <a:t>Base: 1,125 MHz</a:t>
                      </a:r>
                      <a:br>
                        <a:rPr lang="en-US" sz="1400" b="0" u="none" strike="noStrike" dirty="0">
                          <a:effectLst/>
                          <a:latin typeface="Times New Roman" panose="02020603050405020304" pitchFamily="18" charset="0"/>
                          <a:cs typeface="Times New Roman" panose="02020603050405020304" pitchFamily="18" charset="0"/>
                        </a:rPr>
                      </a:br>
                      <a:r>
                        <a:rPr lang="en-US" sz="1400" b="0" u="none" strike="noStrike" dirty="0">
                          <a:effectLst/>
                          <a:latin typeface="Times New Roman" panose="02020603050405020304" pitchFamily="18" charset="0"/>
                          <a:cs typeface="Times New Roman" panose="02020603050405020304" pitchFamily="18" charset="0"/>
                        </a:rPr>
                        <a:t>Boost: 1,755 MHz</a:t>
                      </a:r>
                      <a:endParaRPr lang="en-US" sz="14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2768" marR="2768" marT="2768"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400" b="0" u="none" strike="noStrike" kern="1200" dirty="0">
                          <a:solidFill>
                            <a:schemeClr val="dk1"/>
                          </a:solidFill>
                          <a:effectLst/>
                          <a:latin typeface="Times New Roman" panose="02020603050405020304" pitchFamily="18" charset="0"/>
                          <a:cs typeface="Times New Roman" panose="02020603050405020304" pitchFamily="18" charset="0"/>
                        </a:rPr>
                        <a:t>Base: 1,000 MHz</a:t>
                      </a:r>
                      <a:br>
                        <a:rPr lang="en-US" altLang="zh-TW" sz="1400" b="0" u="none" strike="noStrike" kern="1200" dirty="0">
                          <a:solidFill>
                            <a:schemeClr val="dk1"/>
                          </a:solidFill>
                          <a:effectLst/>
                          <a:latin typeface="Times New Roman" panose="02020603050405020304" pitchFamily="18" charset="0"/>
                          <a:cs typeface="Times New Roman" panose="02020603050405020304" pitchFamily="18" charset="0"/>
                        </a:rPr>
                      </a:br>
                      <a:r>
                        <a:rPr lang="en-US" altLang="zh-TW" sz="1400" b="0" u="none" strike="noStrike" kern="1200" dirty="0">
                          <a:solidFill>
                            <a:schemeClr val="dk1"/>
                          </a:solidFill>
                          <a:effectLst/>
                          <a:latin typeface="Times New Roman" panose="02020603050405020304" pitchFamily="18" charset="0"/>
                          <a:cs typeface="Times New Roman" panose="02020603050405020304" pitchFamily="18" charset="0"/>
                        </a:rPr>
                        <a:t>Boost: 1,700 MHz</a:t>
                      </a:r>
                      <a:endParaRPr lang="en-US" altLang="zh-TW" sz="1400" b="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4763" marR="4763" marT="4763"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400" b="0" u="none" strike="noStrike" kern="1200" dirty="0">
                          <a:solidFill>
                            <a:schemeClr val="dk1"/>
                          </a:solidFill>
                          <a:effectLst/>
                          <a:latin typeface="Times New Roman" panose="02020603050405020304" pitchFamily="18" charset="0"/>
                          <a:cs typeface="Times New Roman" panose="02020603050405020304" pitchFamily="18" charset="0"/>
                        </a:rPr>
                        <a:t>Base: 1,000 MHz</a:t>
                      </a:r>
                      <a:br>
                        <a:rPr lang="en-US" altLang="zh-TW" sz="1400" b="0" u="none" strike="noStrike" kern="1200" dirty="0">
                          <a:solidFill>
                            <a:schemeClr val="dk1"/>
                          </a:solidFill>
                          <a:effectLst/>
                          <a:latin typeface="Times New Roman" panose="02020603050405020304" pitchFamily="18" charset="0"/>
                          <a:cs typeface="Times New Roman" panose="02020603050405020304" pitchFamily="18" charset="0"/>
                        </a:rPr>
                      </a:br>
                      <a:r>
                        <a:rPr lang="en-US" altLang="zh-TW" sz="1400" b="0" u="none" strike="noStrike" kern="1200" dirty="0">
                          <a:solidFill>
                            <a:schemeClr val="dk1"/>
                          </a:solidFill>
                          <a:effectLst/>
                          <a:latin typeface="Times New Roman" panose="02020603050405020304" pitchFamily="18" charset="0"/>
                          <a:cs typeface="Times New Roman" panose="02020603050405020304" pitchFamily="18" charset="0"/>
                        </a:rPr>
                        <a:t>Boost: 1,700 MHz</a:t>
                      </a:r>
                      <a:endParaRPr lang="en-US" altLang="zh-TW" sz="1400" b="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4763" marR="4763" marT="4763" marB="0" anchor="ctr"/>
                </a:tc>
                <a:tc>
                  <a:txBody>
                    <a:bodyPr/>
                    <a:lstStyle/>
                    <a:p>
                      <a:pPr algn="ctr"/>
                      <a:r>
                        <a:rPr lang="en-US" sz="1400" b="0" u="none" strike="noStrike" kern="1200" dirty="0">
                          <a:solidFill>
                            <a:schemeClr val="dk1"/>
                          </a:solidFill>
                          <a:effectLst/>
                          <a:latin typeface="Times New Roman" panose="02020603050405020304" pitchFamily="18" charset="0"/>
                          <a:cs typeface="Times New Roman" panose="02020603050405020304" pitchFamily="18" charset="0"/>
                        </a:rPr>
                        <a:t>Base: 1,000 MHz</a:t>
                      </a:r>
                      <a:br>
                        <a:rPr lang="en-US" sz="1400" b="0" u="none" strike="noStrike" kern="1200" dirty="0">
                          <a:solidFill>
                            <a:schemeClr val="dk1"/>
                          </a:solidFill>
                          <a:effectLst/>
                          <a:latin typeface="Times New Roman" panose="02020603050405020304" pitchFamily="18" charset="0"/>
                          <a:cs typeface="Times New Roman" panose="02020603050405020304" pitchFamily="18" charset="0"/>
                        </a:rPr>
                      </a:br>
                      <a:r>
                        <a:rPr lang="en-US" altLang="zh-TW" sz="1400" b="0" u="none" strike="noStrike" kern="1200" dirty="0">
                          <a:solidFill>
                            <a:schemeClr val="dk1"/>
                          </a:solidFill>
                          <a:effectLst/>
                          <a:latin typeface="Times New Roman" panose="02020603050405020304" pitchFamily="18" charset="0"/>
                          <a:cs typeface="Times New Roman" panose="02020603050405020304" pitchFamily="18" charset="0"/>
                        </a:rPr>
                        <a:t>Boost: 1,700 MHz</a:t>
                      </a:r>
                      <a:endParaRPr lang="en-US" sz="1400" b="0" u="none" strike="noStrike" kern="1200" dirty="0">
                        <a:solidFill>
                          <a:schemeClr val="dk1"/>
                        </a:solidFill>
                        <a:effectLst/>
                        <a:latin typeface="Times New Roman" panose="02020603050405020304" pitchFamily="18" charset="0"/>
                        <a:ea typeface="+mn-ea"/>
                        <a:cs typeface="Times New Roman" panose="02020603050405020304" pitchFamily="18" charset="0"/>
                      </a:endParaRPr>
                    </a:p>
                  </a:txBody>
                  <a:tcPr marL="47625" marR="47625" marT="33338" marB="33338" anchor="ctr"/>
                </a:tc>
                <a:extLst>
                  <a:ext uri="{0D108BD9-81ED-4DB2-BD59-A6C34878D82A}">
                    <a16:rowId xmlns:a16="http://schemas.microsoft.com/office/drawing/2014/main" val="697659854"/>
                  </a:ext>
                </a:extLst>
              </a:tr>
              <a:tr h="466642">
                <a:tc>
                  <a:txBody>
                    <a:bodyPr/>
                    <a:lstStyle/>
                    <a:p>
                      <a:pPr algn="ctr" rtl="0" fontAlgn="ctr"/>
                      <a:r>
                        <a:rPr lang="en-US" sz="1400" b="0" u="none" strike="noStrike" dirty="0">
                          <a:effectLst/>
                          <a:latin typeface="Times New Roman" panose="02020603050405020304" pitchFamily="18" charset="0"/>
                          <a:cs typeface="Times New Roman" panose="02020603050405020304" pitchFamily="18" charset="0"/>
                        </a:rPr>
                        <a:t>PCI Express</a:t>
                      </a:r>
                      <a:endParaRPr lang="en-US" sz="14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2768" marR="2768" marT="2768" marB="0" anchor="ctr"/>
                </a:tc>
                <a:tc>
                  <a:txBody>
                    <a:bodyPr/>
                    <a:lstStyle/>
                    <a:p>
                      <a:pPr algn="ctr" fontAlgn="ctr"/>
                      <a:r>
                        <a:rPr lang="en-US" sz="1400" b="0" u="none" strike="noStrike" dirty="0">
                          <a:solidFill>
                            <a:srgbClr val="000000"/>
                          </a:solidFill>
                          <a:effectLst/>
                          <a:latin typeface="Times New Roman" panose="02020603050405020304" pitchFamily="18" charset="0"/>
                          <a:cs typeface="Times New Roman" panose="02020603050405020304" pitchFamily="18" charset="0"/>
                        </a:rPr>
                        <a:t>PCI Express 4.0 ×16</a:t>
                      </a:r>
                      <a:endParaRPr lang="en-US" sz="14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763" marR="4763" marT="4763" marB="0" anchor="ctr"/>
                </a:tc>
                <a:tc>
                  <a:txBody>
                    <a:bodyPr/>
                    <a:lstStyle/>
                    <a:p>
                      <a:pPr algn="ctr" rtl="0" fontAlgn="ctr"/>
                      <a:r>
                        <a:rPr lang="en-US" sz="1400" b="0" u="none" strike="noStrike" dirty="0">
                          <a:effectLst/>
                          <a:latin typeface="Times New Roman" panose="02020603050405020304" pitchFamily="18" charset="0"/>
                          <a:cs typeface="Times New Roman" panose="02020603050405020304" pitchFamily="18" charset="0"/>
                        </a:rPr>
                        <a:t>PCI Express Gen4, 5</a:t>
                      </a:r>
                      <a:endParaRPr lang="en-US" sz="14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2768" marR="2768" marT="2768" marB="0" anchor="ctr"/>
                </a:tc>
                <a:tc>
                  <a:txBody>
                    <a:bodyPr/>
                    <a:lstStyle/>
                    <a:p>
                      <a:pPr algn="ctr" fontAlgn="ctr"/>
                      <a:r>
                        <a:rPr lang="en-US" sz="1400" b="0" u="none" strike="noStrike" dirty="0">
                          <a:solidFill>
                            <a:srgbClr val="000000"/>
                          </a:solidFill>
                          <a:effectLst/>
                          <a:latin typeface="Times New Roman" panose="02020603050405020304" pitchFamily="18" charset="0"/>
                          <a:cs typeface="Times New Roman" panose="02020603050405020304" pitchFamily="18" charset="0"/>
                        </a:rPr>
                        <a:t>PCI Express 4.0 ×16</a:t>
                      </a:r>
                      <a:endParaRPr lang="en-US" sz="14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763" marR="4763" marT="4763" marB="0" anchor="ctr"/>
                </a:tc>
                <a:tc>
                  <a:txBody>
                    <a:bodyPr/>
                    <a:lstStyle/>
                    <a:p>
                      <a:pPr algn="ctr" fontAlgn="ctr"/>
                      <a:r>
                        <a:rPr lang="en-US" sz="1400" b="0" u="none" strike="noStrike" dirty="0">
                          <a:solidFill>
                            <a:srgbClr val="000000"/>
                          </a:solidFill>
                          <a:effectLst/>
                          <a:latin typeface="Times New Roman" panose="02020603050405020304" pitchFamily="18" charset="0"/>
                          <a:cs typeface="Times New Roman" panose="02020603050405020304" pitchFamily="18" charset="0"/>
                        </a:rPr>
                        <a:t>PCI Express 4.0 ×16</a:t>
                      </a:r>
                      <a:endParaRPr lang="en-US" sz="14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763" marR="4763" marT="4763"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400" b="0" u="none" strike="noStrike" dirty="0">
                          <a:solidFill>
                            <a:srgbClr val="000000"/>
                          </a:solidFill>
                          <a:effectLst/>
                          <a:latin typeface="Times New Roman" panose="02020603050405020304" pitchFamily="18" charset="0"/>
                          <a:cs typeface="Times New Roman" panose="02020603050405020304" pitchFamily="18" charset="0"/>
                        </a:rPr>
                        <a:t>PCI Express 4.0 ×16</a:t>
                      </a:r>
                      <a:endParaRPr lang="en-US" altLang="zh-TW" sz="14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763" marR="4763" marT="4763" marB="0" anchor="ctr"/>
                </a:tc>
                <a:extLst>
                  <a:ext uri="{0D108BD9-81ED-4DB2-BD59-A6C34878D82A}">
                    <a16:rowId xmlns:a16="http://schemas.microsoft.com/office/drawing/2014/main" val="3273954859"/>
                  </a:ext>
                </a:extLst>
              </a:tr>
              <a:tr h="271182">
                <a:tc>
                  <a:txBody>
                    <a:bodyPr/>
                    <a:lstStyle/>
                    <a:p>
                      <a:pPr algn="ctr" rtl="0" fontAlgn="ctr"/>
                      <a:r>
                        <a:rPr lang="en-US" sz="1400" b="0" u="none" strike="noStrike" dirty="0">
                          <a:effectLst/>
                          <a:latin typeface="Times New Roman" panose="02020603050405020304" pitchFamily="18" charset="0"/>
                          <a:cs typeface="Times New Roman" panose="02020603050405020304" pitchFamily="18" charset="0"/>
                        </a:rPr>
                        <a:t>Memory clock</a:t>
                      </a:r>
                      <a:endParaRPr lang="en-US" sz="14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2768" marR="2768" marT="2768" marB="0" anchor="ctr"/>
                </a:tc>
                <a:tc>
                  <a:txBody>
                    <a:bodyPr/>
                    <a:lstStyle/>
                    <a:p>
                      <a:pPr algn="ctr" fontAlgn="ctr"/>
                      <a:r>
                        <a:rPr lang="en-US" sz="1400" b="0" u="none" strike="noStrike" dirty="0">
                          <a:solidFill>
                            <a:srgbClr val="000000"/>
                          </a:solidFill>
                          <a:effectLst/>
                          <a:latin typeface="Times New Roman" panose="02020603050405020304" pitchFamily="18" charset="0"/>
                          <a:cs typeface="Times New Roman" panose="02020603050405020304" pitchFamily="18" charset="0"/>
                        </a:rPr>
                        <a:t>1,512 MHz</a:t>
                      </a:r>
                      <a:endParaRPr lang="en-US" sz="14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763" marR="4763" marT="4763" marB="0" anchor="ctr"/>
                </a:tc>
                <a:tc>
                  <a:txBody>
                    <a:bodyPr/>
                    <a:lstStyle/>
                    <a:p>
                      <a:pPr algn="ctr" rtl="0" fontAlgn="ctr"/>
                      <a:r>
                        <a:rPr lang="en-US" sz="1400" b="0" u="none" strike="noStrike" dirty="0">
                          <a:effectLst/>
                          <a:latin typeface="Times New Roman" panose="02020603050405020304" pitchFamily="18" charset="0"/>
                          <a:cs typeface="Times New Roman" panose="02020603050405020304" pitchFamily="18" charset="0"/>
                        </a:rPr>
                        <a:t>1,593 MHz</a:t>
                      </a:r>
                      <a:endParaRPr lang="en-US" sz="14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2768" marR="2768" marT="2768" marB="0" anchor="ctr"/>
                </a:tc>
                <a:tc>
                  <a:txBody>
                    <a:bodyPr/>
                    <a:lstStyle/>
                    <a:p>
                      <a:pPr algn="ctr" fontAlgn="ctr"/>
                      <a:r>
                        <a:rPr lang="en-US" sz="1400" b="0" u="none" strike="noStrike" dirty="0">
                          <a:solidFill>
                            <a:srgbClr val="000000"/>
                          </a:solidFill>
                          <a:effectLst/>
                          <a:latin typeface="Times New Roman" panose="02020603050405020304" pitchFamily="18" charset="0"/>
                          <a:cs typeface="Times New Roman" panose="02020603050405020304" pitchFamily="18" charset="0"/>
                        </a:rPr>
                        <a:t>1.6 GHz</a:t>
                      </a:r>
                      <a:endParaRPr lang="en-US" sz="14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763" marR="4763" marT="4763" marB="0" anchor="ctr"/>
                </a:tc>
                <a:tc>
                  <a:txBody>
                    <a:bodyPr/>
                    <a:lstStyle/>
                    <a:p>
                      <a:pPr algn="ctr" fontAlgn="ctr"/>
                      <a:r>
                        <a:rPr lang="en-US" sz="1400" b="0" u="none" strike="noStrike" dirty="0">
                          <a:solidFill>
                            <a:srgbClr val="000000"/>
                          </a:solidFill>
                          <a:effectLst/>
                          <a:latin typeface="Times New Roman" panose="02020603050405020304" pitchFamily="18" charset="0"/>
                          <a:cs typeface="Times New Roman" panose="02020603050405020304" pitchFamily="18" charset="0"/>
                        </a:rPr>
                        <a:t>1.6 GHz</a:t>
                      </a:r>
                      <a:endParaRPr lang="en-US" sz="14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763" marR="4763" marT="4763"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400" b="0" u="none" strike="noStrike" dirty="0">
                          <a:solidFill>
                            <a:srgbClr val="000000"/>
                          </a:solidFill>
                          <a:effectLst/>
                          <a:latin typeface="Times New Roman" panose="02020603050405020304" pitchFamily="18" charset="0"/>
                          <a:cs typeface="Times New Roman" panose="02020603050405020304" pitchFamily="18" charset="0"/>
                        </a:rPr>
                        <a:t>1.6 GHz</a:t>
                      </a:r>
                      <a:endParaRPr lang="en-US" altLang="zh-TW" sz="14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763" marR="4763" marT="4763" marB="0" anchor="ctr"/>
                </a:tc>
                <a:extLst>
                  <a:ext uri="{0D108BD9-81ED-4DB2-BD59-A6C34878D82A}">
                    <a16:rowId xmlns:a16="http://schemas.microsoft.com/office/drawing/2014/main" val="2359388029"/>
                  </a:ext>
                </a:extLst>
              </a:tr>
              <a:tr h="271182">
                <a:tc>
                  <a:txBody>
                    <a:bodyPr/>
                    <a:lstStyle/>
                    <a:p>
                      <a:pPr algn="ctr" rtl="0" fontAlgn="ctr"/>
                      <a:r>
                        <a:rPr lang="en-US" sz="1400" b="0" u="none" strike="noStrike" dirty="0">
                          <a:effectLst/>
                          <a:latin typeface="Times New Roman" panose="02020603050405020304" pitchFamily="18" charset="0"/>
                          <a:cs typeface="Times New Roman" panose="02020603050405020304" pitchFamily="18" charset="0"/>
                        </a:rPr>
                        <a:t>Memory type</a:t>
                      </a:r>
                      <a:endParaRPr lang="en-US" sz="14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2768" marR="2768" marT="2768" marB="0" anchor="ctr"/>
                </a:tc>
                <a:tc>
                  <a:txBody>
                    <a:bodyPr/>
                    <a:lstStyle/>
                    <a:p>
                      <a:pPr algn="ctr" fontAlgn="ctr"/>
                      <a:r>
                        <a:rPr lang="en-US" sz="1400" b="0" u="none" strike="noStrike" dirty="0">
                          <a:solidFill>
                            <a:srgbClr val="000000"/>
                          </a:solidFill>
                          <a:effectLst/>
                          <a:latin typeface="Times New Roman" panose="02020603050405020304" pitchFamily="18" charset="0"/>
                          <a:cs typeface="Times New Roman" panose="02020603050405020304" pitchFamily="18" charset="0"/>
                        </a:rPr>
                        <a:t>HBM2e</a:t>
                      </a:r>
                      <a:endParaRPr lang="en-US" sz="14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763" marR="4763" marT="4763" marB="0" anchor="ctr"/>
                </a:tc>
                <a:tc>
                  <a:txBody>
                    <a:bodyPr/>
                    <a:lstStyle/>
                    <a:p>
                      <a:pPr algn="ctr" rtl="0" fontAlgn="ctr"/>
                      <a:r>
                        <a:rPr lang="en-US" sz="1400" b="0" u="none" strike="noStrike" dirty="0">
                          <a:effectLst/>
                          <a:latin typeface="Times New Roman" panose="02020603050405020304" pitchFamily="18" charset="0"/>
                          <a:cs typeface="Times New Roman" panose="02020603050405020304" pitchFamily="18" charset="0"/>
                        </a:rPr>
                        <a:t>HBM2e</a:t>
                      </a:r>
                      <a:endParaRPr lang="en-US" sz="14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2768" marR="2768" marT="2768" marB="0" anchor="ctr"/>
                </a:tc>
                <a:tc>
                  <a:txBody>
                    <a:bodyPr/>
                    <a:lstStyle/>
                    <a:p>
                      <a:pPr algn="ctr" fontAlgn="ctr"/>
                      <a:r>
                        <a:rPr lang="en-US" sz="1400" b="0" u="none" strike="noStrike" dirty="0">
                          <a:solidFill>
                            <a:srgbClr val="000000"/>
                          </a:solidFill>
                          <a:effectLst/>
                          <a:latin typeface="Times New Roman" panose="02020603050405020304" pitchFamily="18" charset="0"/>
                          <a:cs typeface="Times New Roman" panose="02020603050405020304" pitchFamily="18" charset="0"/>
                        </a:rPr>
                        <a:t>HBM2e</a:t>
                      </a:r>
                      <a:endParaRPr lang="en-US" sz="14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763" marR="4763" marT="4763" marB="0" anchor="ctr"/>
                </a:tc>
                <a:tc>
                  <a:txBody>
                    <a:bodyPr/>
                    <a:lstStyle/>
                    <a:p>
                      <a:pPr algn="ctr" fontAlgn="ctr"/>
                      <a:r>
                        <a:rPr lang="en-US" sz="1400" b="0" u="none" strike="noStrike" dirty="0">
                          <a:solidFill>
                            <a:srgbClr val="000000"/>
                          </a:solidFill>
                          <a:effectLst/>
                          <a:latin typeface="Times New Roman" panose="02020603050405020304" pitchFamily="18" charset="0"/>
                          <a:cs typeface="Times New Roman" panose="02020603050405020304" pitchFamily="18" charset="0"/>
                        </a:rPr>
                        <a:t>HBM2e</a:t>
                      </a:r>
                      <a:endParaRPr lang="en-US" sz="14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763" marR="4763" marT="4763"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400" b="0" u="none" strike="noStrike" dirty="0">
                          <a:solidFill>
                            <a:srgbClr val="000000"/>
                          </a:solidFill>
                          <a:effectLst/>
                          <a:latin typeface="Times New Roman" panose="02020603050405020304" pitchFamily="18" charset="0"/>
                          <a:cs typeface="Times New Roman" panose="02020603050405020304" pitchFamily="18" charset="0"/>
                        </a:rPr>
                        <a:t>HBM3</a:t>
                      </a:r>
                      <a:endParaRPr lang="en-US" altLang="zh-TW" sz="14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763" marR="4763" marT="4763" marB="0" anchor="ctr"/>
                </a:tc>
                <a:extLst>
                  <a:ext uri="{0D108BD9-81ED-4DB2-BD59-A6C34878D82A}">
                    <a16:rowId xmlns:a16="http://schemas.microsoft.com/office/drawing/2014/main" val="869996788"/>
                  </a:ext>
                </a:extLst>
              </a:tr>
              <a:tr h="271182">
                <a:tc>
                  <a:txBody>
                    <a:bodyPr/>
                    <a:lstStyle/>
                    <a:p>
                      <a:pPr algn="ctr" rtl="0" fontAlgn="ctr"/>
                      <a:r>
                        <a:rPr lang="en-US" sz="1400" b="0" u="none" strike="noStrike" dirty="0">
                          <a:effectLst/>
                          <a:latin typeface="Times New Roman" panose="02020603050405020304" pitchFamily="18" charset="0"/>
                          <a:cs typeface="Times New Roman" panose="02020603050405020304" pitchFamily="18" charset="0"/>
                        </a:rPr>
                        <a:t>Memory size</a:t>
                      </a:r>
                      <a:endParaRPr lang="en-US" sz="14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2768" marR="2768" marT="2768" marB="0" anchor="ctr"/>
                </a:tc>
                <a:tc>
                  <a:txBody>
                    <a:bodyPr/>
                    <a:lstStyle/>
                    <a:p>
                      <a:pPr algn="ctr" fontAlgn="ctr"/>
                      <a:r>
                        <a:rPr lang="en-US" sz="1400" b="0" u="none" strike="noStrike" dirty="0">
                          <a:solidFill>
                            <a:srgbClr val="000000"/>
                          </a:solidFill>
                          <a:effectLst/>
                          <a:latin typeface="Times New Roman" panose="02020603050405020304" pitchFamily="18" charset="0"/>
                          <a:cs typeface="Times New Roman" panose="02020603050405020304" pitchFamily="18" charset="0"/>
                        </a:rPr>
                        <a:t>80 GB</a:t>
                      </a:r>
                      <a:endParaRPr lang="en-US" sz="14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763" marR="4763" marT="4763" marB="0" anchor="ctr"/>
                </a:tc>
                <a:tc>
                  <a:txBody>
                    <a:bodyPr/>
                    <a:lstStyle/>
                    <a:p>
                      <a:pPr algn="ctr" rtl="0" fontAlgn="ctr"/>
                      <a:r>
                        <a:rPr lang="en-US" sz="1400" b="0" u="none" strike="noStrike" dirty="0">
                          <a:effectLst/>
                          <a:latin typeface="Times New Roman" panose="02020603050405020304" pitchFamily="18" charset="0"/>
                          <a:cs typeface="Times New Roman" panose="02020603050405020304" pitchFamily="18" charset="0"/>
                        </a:rPr>
                        <a:t>80 GB </a:t>
                      </a:r>
                      <a:endParaRPr lang="en-US" sz="14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2768" marR="2768" marT="2768" marB="0" anchor="ctr"/>
                </a:tc>
                <a:tc>
                  <a:txBody>
                    <a:bodyPr/>
                    <a:lstStyle/>
                    <a:p>
                      <a:pPr algn="ctr" fontAlgn="ctr"/>
                      <a:r>
                        <a:rPr lang="en-US" sz="1400" b="0" u="none" strike="noStrike" dirty="0">
                          <a:solidFill>
                            <a:srgbClr val="000000"/>
                          </a:solidFill>
                          <a:effectLst/>
                          <a:latin typeface="Times New Roman" panose="02020603050405020304" pitchFamily="18" charset="0"/>
                          <a:cs typeface="Times New Roman" panose="02020603050405020304" pitchFamily="18" charset="0"/>
                        </a:rPr>
                        <a:t>64 GB</a:t>
                      </a:r>
                      <a:endParaRPr lang="en-US" sz="14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763" marR="4763" marT="4763" marB="0" anchor="ctr"/>
                </a:tc>
                <a:tc>
                  <a:txBody>
                    <a:bodyPr/>
                    <a:lstStyle/>
                    <a:p>
                      <a:pPr algn="ctr" fontAlgn="ctr"/>
                      <a:r>
                        <a:rPr lang="en-US" sz="1400" b="0" u="none" strike="noStrike" dirty="0">
                          <a:solidFill>
                            <a:srgbClr val="000000"/>
                          </a:solidFill>
                          <a:effectLst/>
                          <a:latin typeface="Times New Roman" panose="02020603050405020304" pitchFamily="18" charset="0"/>
                          <a:cs typeface="Times New Roman" panose="02020603050405020304" pitchFamily="18" charset="0"/>
                        </a:rPr>
                        <a:t>128 GB</a:t>
                      </a:r>
                      <a:endParaRPr lang="en-US" sz="14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763" marR="4763" marT="4763"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400" b="0" u="none" strike="noStrike" dirty="0">
                          <a:solidFill>
                            <a:srgbClr val="000000"/>
                          </a:solidFill>
                          <a:effectLst/>
                          <a:latin typeface="Times New Roman" panose="02020603050405020304" pitchFamily="18" charset="0"/>
                          <a:cs typeface="Times New Roman" panose="02020603050405020304" pitchFamily="18" charset="0"/>
                        </a:rPr>
                        <a:t>128 GB</a:t>
                      </a:r>
                      <a:endParaRPr lang="en-US" altLang="zh-TW" sz="14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763" marR="4763" marT="4763" marB="0" anchor="ctr"/>
                </a:tc>
                <a:extLst>
                  <a:ext uri="{0D108BD9-81ED-4DB2-BD59-A6C34878D82A}">
                    <a16:rowId xmlns:a16="http://schemas.microsoft.com/office/drawing/2014/main" val="858105100"/>
                  </a:ext>
                </a:extLst>
              </a:tr>
              <a:tr h="271182">
                <a:tc>
                  <a:txBody>
                    <a:bodyPr/>
                    <a:lstStyle/>
                    <a:p>
                      <a:pPr algn="ctr" rtl="0" fontAlgn="ctr"/>
                      <a:r>
                        <a:rPr lang="en-US" sz="1400" b="0" u="none" strike="noStrike" dirty="0">
                          <a:effectLst/>
                          <a:latin typeface="Times New Roman" panose="02020603050405020304" pitchFamily="18" charset="0"/>
                          <a:cs typeface="Times New Roman" panose="02020603050405020304" pitchFamily="18" charset="0"/>
                        </a:rPr>
                        <a:t>Memory bus width</a:t>
                      </a:r>
                      <a:endParaRPr lang="en-US" sz="14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2768" marR="2768" marT="2768" marB="0" anchor="ctr"/>
                </a:tc>
                <a:tc>
                  <a:txBody>
                    <a:bodyPr/>
                    <a:lstStyle/>
                    <a:p>
                      <a:pPr algn="ctr" fontAlgn="ctr"/>
                      <a:r>
                        <a:rPr lang="en-US" sz="1400" b="0" u="none" strike="noStrike" dirty="0">
                          <a:solidFill>
                            <a:srgbClr val="000000"/>
                          </a:solidFill>
                          <a:effectLst/>
                          <a:latin typeface="Times New Roman" panose="02020603050405020304" pitchFamily="18" charset="0"/>
                          <a:cs typeface="Times New Roman" panose="02020603050405020304" pitchFamily="18" charset="0"/>
                        </a:rPr>
                        <a:t>5,120 bits</a:t>
                      </a:r>
                      <a:endParaRPr lang="en-US" sz="14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763" marR="4763" marT="4763" marB="0" anchor="ctr"/>
                </a:tc>
                <a:tc>
                  <a:txBody>
                    <a:bodyPr/>
                    <a:lstStyle/>
                    <a:p>
                      <a:pPr algn="ctr" rtl="0" fontAlgn="ctr"/>
                      <a:r>
                        <a:rPr lang="en-US" sz="1400" b="0" u="none" strike="noStrike" dirty="0">
                          <a:effectLst/>
                          <a:latin typeface="Times New Roman" panose="02020603050405020304" pitchFamily="18" charset="0"/>
                          <a:cs typeface="Times New Roman" panose="02020603050405020304" pitchFamily="18" charset="0"/>
                        </a:rPr>
                        <a:t>5,120 bits</a:t>
                      </a:r>
                      <a:endParaRPr lang="en-US" sz="14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2768" marR="2768" marT="2768" marB="0" anchor="ctr"/>
                </a:tc>
                <a:tc>
                  <a:txBody>
                    <a:bodyPr/>
                    <a:lstStyle/>
                    <a:p>
                      <a:pPr algn="ctr" fontAlgn="ctr"/>
                      <a:r>
                        <a:rPr lang="en-US" altLang="zh-TW" sz="1400" b="0" kern="1200" dirty="0">
                          <a:solidFill>
                            <a:schemeClr val="dk1"/>
                          </a:solidFill>
                          <a:effectLst/>
                          <a:latin typeface="Times New Roman" panose="02020603050405020304" pitchFamily="18" charset="0"/>
                          <a:cs typeface="Times New Roman" panose="02020603050405020304" pitchFamily="18" charset="0"/>
                        </a:rPr>
                        <a:t>4,096 bits</a:t>
                      </a:r>
                      <a:endParaRPr lang="en-US" sz="14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763" marR="4763" marT="4763" marB="0" anchor="ctr"/>
                </a:tc>
                <a:tc>
                  <a:txBody>
                    <a:bodyPr/>
                    <a:lstStyle/>
                    <a:p>
                      <a:pPr algn="ctr" fontAlgn="ctr"/>
                      <a:r>
                        <a:rPr lang="en-US" sz="1400" b="0" u="none" strike="noStrike" dirty="0">
                          <a:solidFill>
                            <a:srgbClr val="000000"/>
                          </a:solidFill>
                          <a:effectLst/>
                          <a:latin typeface="Times New Roman" panose="02020603050405020304" pitchFamily="18" charset="0"/>
                          <a:cs typeface="Times New Roman" panose="02020603050405020304" pitchFamily="18" charset="0"/>
                        </a:rPr>
                        <a:t>8,192 bits</a:t>
                      </a:r>
                      <a:endParaRPr lang="en-US" sz="14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763" marR="4763" marT="4763" marB="0" anchor="ctr"/>
                </a:tc>
                <a:tc>
                  <a:txBody>
                    <a:bodyPr/>
                    <a:lstStyle/>
                    <a:p>
                      <a:pPr algn="ctr" fontAlgn="ctr"/>
                      <a:r>
                        <a:rPr lang="en-US" sz="1400" b="0" u="none" strike="noStrike" dirty="0">
                          <a:solidFill>
                            <a:srgbClr val="000000"/>
                          </a:solidFill>
                          <a:effectLst/>
                          <a:latin typeface="Times New Roman" panose="02020603050405020304" pitchFamily="18" charset="0"/>
                          <a:cs typeface="Times New Roman" panose="02020603050405020304" pitchFamily="18" charset="0"/>
                        </a:rPr>
                        <a:t>4,096 bits</a:t>
                      </a:r>
                      <a:endParaRPr lang="en-US" sz="14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763" marR="4763" marT="4763" marB="0" anchor="ctr"/>
                </a:tc>
                <a:extLst>
                  <a:ext uri="{0D108BD9-81ED-4DB2-BD59-A6C34878D82A}">
                    <a16:rowId xmlns:a16="http://schemas.microsoft.com/office/drawing/2014/main" val="4278422718"/>
                  </a:ext>
                </a:extLst>
              </a:tr>
              <a:tr h="533962">
                <a:tc>
                  <a:txBody>
                    <a:bodyPr/>
                    <a:lstStyle/>
                    <a:p>
                      <a:pPr algn="ctr" rtl="0" fontAlgn="ctr"/>
                      <a:r>
                        <a:rPr lang="en-US" sz="1400" b="0" u="none" strike="noStrike" dirty="0">
                          <a:effectLst/>
                          <a:latin typeface="Times New Roman" panose="02020603050405020304" pitchFamily="18" charset="0"/>
                          <a:cs typeface="Times New Roman" panose="02020603050405020304" pitchFamily="18" charset="0"/>
                        </a:rPr>
                        <a:t>Peak memory bandwidth</a:t>
                      </a:r>
                      <a:endParaRPr lang="en-US" sz="14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2768" marR="2768" marT="2768" marB="0" anchor="ctr"/>
                </a:tc>
                <a:tc>
                  <a:txBody>
                    <a:bodyPr/>
                    <a:lstStyle/>
                    <a:p>
                      <a:pPr algn="ctr" fontAlgn="ctr"/>
                      <a:r>
                        <a:rPr lang="en-US" sz="1400" b="0" u="none" strike="noStrike" dirty="0">
                          <a:solidFill>
                            <a:srgbClr val="000000"/>
                          </a:solidFill>
                          <a:effectLst/>
                          <a:latin typeface="Times New Roman" panose="02020603050405020304" pitchFamily="18" charset="0"/>
                          <a:cs typeface="Times New Roman" panose="02020603050405020304" pitchFamily="18" charset="0"/>
                        </a:rPr>
                        <a:t>Up to 1.94 TB/sec</a:t>
                      </a:r>
                      <a:endParaRPr lang="en-US" sz="14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763" marR="4763" marT="4763" marB="0" anchor="ctr"/>
                </a:tc>
                <a:tc>
                  <a:txBody>
                    <a:bodyPr/>
                    <a:lstStyle/>
                    <a:p>
                      <a:pPr algn="ctr" rtl="0" fontAlgn="ctr"/>
                      <a:r>
                        <a:rPr lang="en-US" sz="1400" b="0" u="none" strike="noStrike" dirty="0">
                          <a:effectLst/>
                          <a:latin typeface="Times New Roman" panose="02020603050405020304" pitchFamily="18" charset="0"/>
                          <a:cs typeface="Times New Roman" panose="02020603050405020304" pitchFamily="18" charset="0"/>
                        </a:rPr>
                        <a:t>Up to 2 TB/sec</a:t>
                      </a:r>
                      <a:endParaRPr lang="en-US" sz="14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2768" marR="2768" marT="2768"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400" b="0" u="none" strike="noStrike" dirty="0">
                          <a:solidFill>
                            <a:srgbClr val="000000"/>
                          </a:solidFill>
                          <a:effectLst/>
                          <a:latin typeface="Times New Roman" panose="02020603050405020304" pitchFamily="18" charset="0"/>
                          <a:cs typeface="Times New Roman" panose="02020603050405020304" pitchFamily="18" charset="0"/>
                        </a:rPr>
                        <a:t>Up to 1.6 TB/sec</a:t>
                      </a:r>
                      <a:endParaRPr lang="en-US" altLang="zh-TW" sz="14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763" marR="4763" marT="4763" marB="0" anchor="ctr"/>
                </a:tc>
                <a:tc>
                  <a:txBody>
                    <a:bodyPr/>
                    <a:lstStyle/>
                    <a:p>
                      <a:pPr algn="ctr" fontAlgn="ctr"/>
                      <a:r>
                        <a:rPr lang="en-US" sz="1400" b="0" u="none" strike="noStrike" dirty="0">
                          <a:solidFill>
                            <a:srgbClr val="000000"/>
                          </a:solidFill>
                          <a:effectLst/>
                          <a:latin typeface="Times New Roman" panose="02020603050405020304" pitchFamily="18" charset="0"/>
                          <a:cs typeface="Times New Roman" panose="02020603050405020304" pitchFamily="18" charset="0"/>
                        </a:rPr>
                        <a:t>Up to 3.2 TB/s</a:t>
                      </a:r>
                      <a:endParaRPr lang="en-US" sz="14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763" marR="4763" marT="4763" marB="0" anchor="ctr"/>
                </a:tc>
                <a:tc>
                  <a:txBody>
                    <a:bodyPr/>
                    <a:lstStyle/>
                    <a:p>
                      <a:pPr algn="ctr" fontAlgn="ctr"/>
                      <a:r>
                        <a:rPr lang="en-US" sz="1400" b="0" u="none" strike="noStrike" dirty="0">
                          <a:solidFill>
                            <a:srgbClr val="000000"/>
                          </a:solidFill>
                          <a:effectLst/>
                          <a:latin typeface="Times New Roman" panose="02020603050405020304" pitchFamily="18" charset="0"/>
                          <a:cs typeface="Times New Roman" panose="02020603050405020304" pitchFamily="18" charset="0"/>
                        </a:rPr>
                        <a:t>up to 1.6 TB/s</a:t>
                      </a:r>
                      <a:endParaRPr lang="en-US" sz="14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763" marR="4763" marT="4763" marB="0" anchor="ctr"/>
                </a:tc>
                <a:extLst>
                  <a:ext uri="{0D108BD9-81ED-4DB2-BD59-A6C34878D82A}">
                    <a16:rowId xmlns:a16="http://schemas.microsoft.com/office/drawing/2014/main" val="1664938690"/>
                  </a:ext>
                </a:extLst>
              </a:tr>
            </a:tbl>
          </a:graphicData>
        </a:graphic>
      </p:graphicFrame>
      <p:sp>
        <p:nvSpPr>
          <p:cNvPr id="5" name="矩形 4">
            <a:extLst>
              <a:ext uri="{FF2B5EF4-FFF2-40B4-BE49-F238E27FC236}">
                <a16:creationId xmlns:a16="http://schemas.microsoft.com/office/drawing/2014/main" id="{7DB36759-ADB4-E686-7F5A-7470295A88D3}"/>
              </a:ext>
            </a:extLst>
          </p:cNvPr>
          <p:cNvSpPr/>
          <p:nvPr/>
        </p:nvSpPr>
        <p:spPr>
          <a:xfrm>
            <a:off x="484450" y="260392"/>
            <a:ext cx="187725" cy="39534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8993381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62DA0851-4E80-4BD3-9457-EE05D5B1EB3E}"/>
              </a:ext>
            </a:extLst>
          </p:cNvPr>
          <p:cNvPicPr>
            <a:picLocks noChangeAspect="1"/>
          </p:cNvPicPr>
          <p:nvPr/>
        </p:nvPicPr>
        <p:blipFill rotWithShape="1">
          <a:blip r:embed="rId2"/>
          <a:srcRect l="1" t="5795" r="-242"/>
          <a:stretch/>
        </p:blipFill>
        <p:spPr>
          <a:xfrm>
            <a:off x="46116" y="704183"/>
            <a:ext cx="8026036" cy="5637791"/>
          </a:xfrm>
          <a:prstGeom prst="rect">
            <a:avLst/>
          </a:prstGeom>
        </p:spPr>
      </p:pic>
      <p:sp>
        <p:nvSpPr>
          <p:cNvPr id="4" name="文字方塊 3">
            <a:extLst>
              <a:ext uri="{FF2B5EF4-FFF2-40B4-BE49-F238E27FC236}">
                <a16:creationId xmlns:a16="http://schemas.microsoft.com/office/drawing/2014/main" id="{F3E37B07-2BDC-41B9-A55D-6D4ECC5E137E}"/>
              </a:ext>
            </a:extLst>
          </p:cNvPr>
          <p:cNvSpPr txBox="1"/>
          <p:nvPr/>
        </p:nvSpPr>
        <p:spPr>
          <a:xfrm>
            <a:off x="738787" y="194073"/>
            <a:ext cx="4094134" cy="461665"/>
          </a:xfrm>
          <a:prstGeom prst="rect">
            <a:avLst/>
          </a:prstGeom>
          <a:noFill/>
        </p:spPr>
        <p:txBody>
          <a:bodyPr wrap="none" rtlCol="0">
            <a:spAutoFit/>
          </a:bodyPr>
          <a:lstStyle/>
          <a:p>
            <a:r>
              <a:rPr lang="en-US" altLang="zh-TW" sz="2400" b="1" i="0" dirty="0">
                <a:effectLst/>
                <a:latin typeface="Times New Roman" panose="02020603050405020304" pitchFamily="18" charset="0"/>
                <a:cs typeface="Times New Roman" panose="02020603050405020304" pitchFamily="18" charset="0"/>
              </a:rPr>
              <a:t>NVIDIA A100 </a:t>
            </a:r>
            <a:r>
              <a:rPr lang="en-US" altLang="zh-TW" sz="2400" b="1" dirty="0">
                <a:latin typeface="Times New Roman" panose="02020603050405020304" pitchFamily="18" charset="0"/>
                <a:cs typeface="Times New Roman" panose="02020603050405020304" pitchFamily="18" charset="0"/>
              </a:rPr>
              <a:t>Breakthroughs</a:t>
            </a:r>
            <a:endParaRPr lang="zh-TW" altLang="en-US" sz="2400" b="1" dirty="0">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7C7D9402-B851-4866-80A4-DD4B51BBDD20}"/>
              </a:ext>
            </a:extLst>
          </p:cNvPr>
          <p:cNvSpPr/>
          <p:nvPr/>
        </p:nvSpPr>
        <p:spPr>
          <a:xfrm>
            <a:off x="484450" y="260392"/>
            <a:ext cx="187725" cy="39534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文字方塊 6">
            <a:extLst>
              <a:ext uri="{FF2B5EF4-FFF2-40B4-BE49-F238E27FC236}">
                <a16:creationId xmlns:a16="http://schemas.microsoft.com/office/drawing/2014/main" id="{238458A6-DF6D-4CF5-8AAF-E452F066ECF2}"/>
              </a:ext>
            </a:extLst>
          </p:cNvPr>
          <p:cNvSpPr txBox="1"/>
          <p:nvPr/>
        </p:nvSpPr>
        <p:spPr>
          <a:xfrm>
            <a:off x="8072152" y="1466365"/>
            <a:ext cx="3772659" cy="3308406"/>
          </a:xfrm>
          <a:prstGeom prst="rect">
            <a:avLst/>
          </a:prstGeom>
          <a:noFill/>
        </p:spPr>
        <p:txBody>
          <a:bodyPr wrap="square">
            <a:spAutoFit/>
          </a:bodyPr>
          <a:lstStyle/>
          <a:p>
            <a:pPr algn="just">
              <a:lnSpc>
                <a:spcPts val="1800"/>
              </a:lnSpc>
            </a:pPr>
            <a:r>
              <a:rPr lang="zh-TW" altLang="en-US" sz="1400" b="1" dirty="0">
                <a:latin typeface="Times New Roman" panose="02020603050405020304" pitchFamily="18" charset="0"/>
                <a:cs typeface="Times New Roman" panose="02020603050405020304" pitchFamily="18" charset="0"/>
              </a:rPr>
              <a:t>A100 provides up to 20X higher performance over the prior NVIDIA Volta™ generation. </a:t>
            </a:r>
            <a:r>
              <a:rPr lang="zh-TW" altLang="en-US" sz="1400" dirty="0">
                <a:latin typeface="Times New Roman" panose="02020603050405020304" pitchFamily="18" charset="0"/>
                <a:cs typeface="Times New Roman" panose="02020603050405020304" pitchFamily="18" charset="0"/>
              </a:rPr>
              <a:t>A100 can efficiently scale up or be partitioned into seven isolated GPU instances with Multi-Instance GPU (MIG), providing a unified platform that enables elastic data centers to dynamically adjust to shifting workload demands.</a:t>
            </a:r>
            <a:endParaRPr lang="en-US" altLang="zh-TW" sz="1400" dirty="0">
              <a:latin typeface="Times New Roman" panose="02020603050405020304" pitchFamily="18" charset="0"/>
              <a:cs typeface="Times New Roman" panose="02020603050405020304" pitchFamily="18" charset="0"/>
            </a:endParaRPr>
          </a:p>
          <a:p>
            <a:pPr algn="just">
              <a:lnSpc>
                <a:spcPts val="1800"/>
              </a:lnSpc>
            </a:pPr>
            <a:endParaRPr lang="en-US" altLang="zh-TW" sz="1400" dirty="0">
              <a:latin typeface="Times New Roman" panose="02020603050405020304" pitchFamily="18" charset="0"/>
              <a:cs typeface="Times New Roman" panose="02020603050405020304" pitchFamily="18" charset="0"/>
            </a:endParaRPr>
          </a:p>
          <a:p>
            <a:pPr algn="just">
              <a:lnSpc>
                <a:spcPts val="1800"/>
              </a:lnSpc>
            </a:pPr>
            <a:endParaRPr lang="en-US" altLang="zh-TW" sz="1400" dirty="0">
              <a:latin typeface="Times New Roman" panose="02020603050405020304" pitchFamily="18" charset="0"/>
              <a:cs typeface="Times New Roman" panose="02020603050405020304" pitchFamily="18" charset="0"/>
            </a:endParaRPr>
          </a:p>
          <a:p>
            <a:pPr algn="just">
              <a:lnSpc>
                <a:spcPts val="1800"/>
              </a:lnSpc>
            </a:pPr>
            <a:r>
              <a:rPr lang="en-US" altLang="zh-TW" sz="1400" b="1" dirty="0">
                <a:latin typeface="Times New Roman" panose="02020603050405020304" pitchFamily="18" charset="0"/>
                <a:cs typeface="Times New Roman" panose="02020603050405020304" pitchFamily="18" charset="0"/>
              </a:rPr>
              <a:t>The latest generation A100 80GB doubles GPU memory and debuts the world’s fastest memory bandwidth at 2 terabytes per second (TB/s), </a:t>
            </a:r>
            <a:r>
              <a:rPr lang="en-US" altLang="zh-TW" sz="1400" dirty="0">
                <a:latin typeface="Times New Roman" panose="02020603050405020304" pitchFamily="18" charset="0"/>
                <a:cs typeface="Times New Roman" panose="02020603050405020304" pitchFamily="18" charset="0"/>
              </a:rPr>
              <a:t>speeding time to solution for the largest models and most massive datasets.</a:t>
            </a:r>
            <a:endParaRPr lang="zh-TW"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63001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a:extLst>
              <a:ext uri="{FF2B5EF4-FFF2-40B4-BE49-F238E27FC236}">
                <a16:creationId xmlns:a16="http://schemas.microsoft.com/office/drawing/2014/main" id="{79EC10B8-19CF-4523-AE9E-2A8B9A7C6968}"/>
              </a:ext>
            </a:extLst>
          </p:cNvPr>
          <p:cNvSpPr txBox="1"/>
          <p:nvPr/>
        </p:nvSpPr>
        <p:spPr>
          <a:xfrm>
            <a:off x="746355" y="194073"/>
            <a:ext cx="6094990" cy="461665"/>
          </a:xfrm>
          <a:prstGeom prst="rect">
            <a:avLst/>
          </a:prstGeom>
          <a:noFill/>
        </p:spPr>
        <p:txBody>
          <a:bodyPr wrap="square">
            <a:spAutoFit/>
          </a:bodyPr>
          <a:lstStyle/>
          <a:p>
            <a:pPr algn="l"/>
            <a:r>
              <a:rPr lang="en-US" altLang="zh-TW" sz="2400" b="1" i="0" dirty="0">
                <a:effectLst/>
                <a:latin typeface="Times New Roman" panose="02020603050405020304" pitchFamily="18" charset="0"/>
                <a:cs typeface="Times New Roman" panose="02020603050405020304" pitchFamily="18" charset="0"/>
              </a:rPr>
              <a:t>NVIDIA H100 </a:t>
            </a:r>
            <a:r>
              <a:rPr lang="en-US" altLang="zh-TW" sz="2400" b="1" dirty="0">
                <a:latin typeface="Times New Roman" panose="02020603050405020304" pitchFamily="18" charset="0"/>
                <a:cs typeface="Times New Roman" panose="02020603050405020304" pitchFamily="18" charset="0"/>
              </a:rPr>
              <a:t>Breakthroughs(1)</a:t>
            </a:r>
            <a:endParaRPr lang="pt-BR" altLang="zh-TW" sz="2400" b="1"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A4EBCE3E-BB54-4A7A-A718-C00DFCA11DBB}"/>
              </a:ext>
            </a:extLst>
          </p:cNvPr>
          <p:cNvSpPr txBox="1"/>
          <p:nvPr/>
        </p:nvSpPr>
        <p:spPr>
          <a:xfrm>
            <a:off x="484450" y="861924"/>
            <a:ext cx="10948578" cy="839782"/>
          </a:xfrm>
          <a:prstGeom prst="rect">
            <a:avLst/>
          </a:prstGeom>
          <a:noFill/>
        </p:spPr>
        <p:txBody>
          <a:bodyPr wrap="square">
            <a:spAutoFit/>
          </a:bodyPr>
          <a:lstStyle/>
          <a:p>
            <a:pPr algn="just">
              <a:lnSpc>
                <a:spcPts val="2000"/>
              </a:lnSpc>
            </a:pPr>
            <a:r>
              <a:rPr lang="en-US" altLang="zh-TW" sz="1400" b="1" i="0" u="sng" dirty="0">
                <a:solidFill>
                  <a:srgbClr val="000000"/>
                </a:solidFill>
                <a:effectLst/>
                <a:latin typeface="Times New Roman" panose="02020603050405020304" pitchFamily="18" charset="0"/>
                <a:cs typeface="Times New Roman" panose="02020603050405020304" pitchFamily="18" charset="0"/>
              </a:rPr>
              <a:t>H100 with InfiniBand interconnect delivers up to 30 times the performance of A100</a:t>
            </a:r>
            <a:r>
              <a:rPr lang="en-US" altLang="zh-TW" sz="1400" b="0" i="0" dirty="0">
                <a:solidFill>
                  <a:srgbClr val="000000"/>
                </a:solidFill>
                <a:effectLst/>
                <a:latin typeface="Times New Roman" panose="02020603050405020304" pitchFamily="18" charset="0"/>
                <a:cs typeface="Times New Roman" panose="02020603050405020304" pitchFamily="18" charset="0"/>
              </a:rPr>
              <a:t>. With the new </a:t>
            </a:r>
            <a:r>
              <a:rPr lang="en-US" altLang="zh-TW" sz="1400" b="0" i="0" dirty="0" err="1">
                <a:solidFill>
                  <a:srgbClr val="000000"/>
                </a:solidFill>
                <a:effectLst/>
                <a:latin typeface="Times New Roman" panose="02020603050405020304" pitchFamily="18" charset="0"/>
                <a:cs typeface="Times New Roman" panose="02020603050405020304" pitchFamily="18" charset="0"/>
              </a:rPr>
              <a:t>NVLink</a:t>
            </a:r>
            <a:r>
              <a:rPr lang="en-US" altLang="zh-TW" sz="1400" b="0" i="0" dirty="0">
                <a:solidFill>
                  <a:srgbClr val="000000"/>
                </a:solidFill>
                <a:effectLst/>
                <a:latin typeface="Times New Roman" panose="02020603050405020304" pitchFamily="18" charset="0"/>
                <a:cs typeface="Times New Roman" panose="02020603050405020304" pitchFamily="18" charset="0"/>
              </a:rPr>
              <a:t> Switch System interconnect targeted at some of the largest and most challenging computing workloads that require model parallelism across multiple GPU-</a:t>
            </a:r>
            <a:r>
              <a:rPr lang="en-US" altLang="zh-TW" sz="1400" b="0" i="0" dirty="0">
                <a:effectLst/>
                <a:latin typeface="Times New Roman" panose="02020603050405020304" pitchFamily="18" charset="0"/>
                <a:cs typeface="Times New Roman" panose="02020603050405020304" pitchFamily="18" charset="0"/>
              </a:rPr>
              <a:t>accelerated nodes to fit, these workloads receive yet another generational performance leap, in some cases tripling performance yet again over H100 with InfiniBand.</a:t>
            </a:r>
            <a:endParaRPr lang="zh-TW" altLang="en-US" sz="1400" dirty="0">
              <a:latin typeface="Times New Roman" panose="02020603050405020304" pitchFamily="18" charset="0"/>
              <a:cs typeface="Times New Roman" panose="02020603050405020304" pitchFamily="18" charset="0"/>
            </a:endParaRPr>
          </a:p>
        </p:txBody>
      </p:sp>
      <p:grpSp>
        <p:nvGrpSpPr>
          <p:cNvPr id="3" name="群組 2">
            <a:extLst>
              <a:ext uri="{FF2B5EF4-FFF2-40B4-BE49-F238E27FC236}">
                <a16:creationId xmlns:a16="http://schemas.microsoft.com/office/drawing/2014/main" id="{F6731B4E-DEE3-4FA8-8E0E-AA0BA300E365}"/>
              </a:ext>
            </a:extLst>
          </p:cNvPr>
          <p:cNvGrpSpPr/>
          <p:nvPr/>
        </p:nvGrpSpPr>
        <p:grpSpPr>
          <a:xfrm>
            <a:off x="1476805" y="1907892"/>
            <a:ext cx="8695883" cy="3935970"/>
            <a:chOff x="1489685" y="2291831"/>
            <a:chExt cx="8695883" cy="3935970"/>
          </a:xfrm>
        </p:grpSpPr>
        <p:pic>
          <p:nvPicPr>
            <p:cNvPr id="15" name="圖片 14">
              <a:extLst>
                <a:ext uri="{FF2B5EF4-FFF2-40B4-BE49-F238E27FC236}">
                  <a16:creationId xmlns:a16="http://schemas.microsoft.com/office/drawing/2014/main" id="{DCC917B6-C811-429F-BFA6-75A33B3DAE29}"/>
                </a:ext>
              </a:extLst>
            </p:cNvPr>
            <p:cNvPicPr>
              <a:picLocks noChangeAspect="1"/>
            </p:cNvPicPr>
            <p:nvPr/>
          </p:nvPicPr>
          <p:blipFill>
            <a:blip r:embed="rId2"/>
            <a:stretch>
              <a:fillRect/>
            </a:stretch>
          </p:blipFill>
          <p:spPr>
            <a:xfrm>
              <a:off x="1791622" y="2291831"/>
              <a:ext cx="8097221" cy="3675252"/>
            </a:xfrm>
            <a:prstGeom prst="rect">
              <a:avLst/>
            </a:prstGeom>
          </p:spPr>
        </p:pic>
        <p:sp>
          <p:nvSpPr>
            <p:cNvPr id="17" name="文字方塊 16">
              <a:extLst>
                <a:ext uri="{FF2B5EF4-FFF2-40B4-BE49-F238E27FC236}">
                  <a16:creationId xmlns:a16="http://schemas.microsoft.com/office/drawing/2014/main" id="{2C9E4C82-477B-47C3-AA6F-2116840FD2AA}"/>
                </a:ext>
              </a:extLst>
            </p:cNvPr>
            <p:cNvSpPr txBox="1"/>
            <p:nvPr/>
          </p:nvSpPr>
          <p:spPr>
            <a:xfrm>
              <a:off x="3695738" y="5885572"/>
              <a:ext cx="4994381" cy="276999"/>
            </a:xfrm>
            <a:prstGeom prst="rect">
              <a:avLst/>
            </a:prstGeom>
            <a:noFill/>
          </p:spPr>
          <p:txBody>
            <a:bodyPr wrap="square">
              <a:spAutoFit/>
            </a:bodyPr>
            <a:lstStyle/>
            <a:p>
              <a:r>
                <a:rPr lang="zh-TW" altLang="en-US" sz="1200" b="0" i="0" dirty="0">
                  <a:effectLst/>
                  <a:latin typeface="Times New Roman" panose="02020603050405020304" pitchFamily="18" charset="0"/>
                  <a:cs typeface="Times New Roman" panose="02020603050405020304" pitchFamily="18" charset="0"/>
                </a:rPr>
                <a:t>▲ </a:t>
              </a:r>
              <a:r>
                <a:rPr lang="en-US" altLang="zh-TW" sz="1200" b="0" i="0" dirty="0">
                  <a:effectLst/>
                  <a:latin typeface="Times New Roman" panose="02020603050405020304" pitchFamily="18" charset="0"/>
                  <a:cs typeface="Times New Roman" panose="02020603050405020304" pitchFamily="18" charset="0"/>
                </a:rPr>
                <a:t>H100 Enables Next-Generation AI and HPC Breakthroughs</a:t>
              </a:r>
              <a:endParaRPr lang="zh-TW" altLang="en-US" sz="1200" dirty="0">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13D690D1-090F-4D9D-8C9C-3A44BFC6DA87}"/>
                </a:ext>
              </a:extLst>
            </p:cNvPr>
            <p:cNvSpPr/>
            <p:nvPr/>
          </p:nvSpPr>
          <p:spPr>
            <a:xfrm>
              <a:off x="1489685" y="2291831"/>
              <a:ext cx="8695883" cy="3935970"/>
            </a:xfrm>
            <a:prstGeom prst="rect">
              <a:avLst/>
            </a:prstGeom>
            <a:noFill/>
            <a:ln w="12700">
              <a:solidFill>
                <a:schemeClr val="accent6">
                  <a:lumMod val="60000"/>
                  <a:lumOff val="40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0" name="矩形 9">
            <a:extLst>
              <a:ext uri="{FF2B5EF4-FFF2-40B4-BE49-F238E27FC236}">
                <a16:creationId xmlns:a16="http://schemas.microsoft.com/office/drawing/2014/main" id="{6E269D0A-636F-401F-ABFF-6D49DB2171D1}"/>
              </a:ext>
            </a:extLst>
          </p:cNvPr>
          <p:cNvSpPr/>
          <p:nvPr/>
        </p:nvSpPr>
        <p:spPr>
          <a:xfrm>
            <a:off x="484450" y="260392"/>
            <a:ext cx="187725" cy="39534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6501251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DAB4B6E1-6624-4EB5-A5FF-DB0703553A12}"/>
              </a:ext>
            </a:extLst>
          </p:cNvPr>
          <p:cNvSpPr txBox="1"/>
          <p:nvPr/>
        </p:nvSpPr>
        <p:spPr>
          <a:xfrm>
            <a:off x="6829234" y="1533883"/>
            <a:ext cx="4614390" cy="3661067"/>
          </a:xfrm>
          <a:prstGeom prst="rect">
            <a:avLst/>
          </a:prstGeom>
          <a:noFill/>
        </p:spPr>
        <p:txBody>
          <a:bodyPr wrap="square">
            <a:spAutoFit/>
          </a:bodyPr>
          <a:lstStyle/>
          <a:p>
            <a:pPr algn="just">
              <a:lnSpc>
                <a:spcPts val="2000"/>
              </a:lnSpc>
            </a:pPr>
            <a:r>
              <a:rPr lang="en-US" altLang="zh-TW" sz="1400" b="0" i="0" dirty="0">
                <a:solidFill>
                  <a:srgbClr val="000000"/>
                </a:solidFill>
                <a:effectLst/>
                <a:latin typeface="Times New Roman" panose="02020603050405020304" pitchFamily="18" charset="0"/>
                <a:cs typeface="Times New Roman" panose="02020603050405020304" pitchFamily="18" charset="0"/>
              </a:rPr>
              <a:t>Overall, </a:t>
            </a:r>
            <a:r>
              <a:rPr lang="en-US" altLang="zh-TW" sz="1400" b="1" i="0" u="sng" dirty="0">
                <a:solidFill>
                  <a:srgbClr val="000000"/>
                </a:solidFill>
                <a:effectLst/>
                <a:latin typeface="Times New Roman" panose="02020603050405020304" pitchFamily="18" charset="0"/>
                <a:cs typeface="Times New Roman" panose="02020603050405020304" pitchFamily="18" charset="0"/>
              </a:rPr>
              <a:t>H100 provides approximately 6x compute performance improvement over A100 when factoring in all the new compute technology advances in H100. </a:t>
            </a:r>
          </a:p>
          <a:p>
            <a:pPr algn="just">
              <a:lnSpc>
                <a:spcPts val="2000"/>
              </a:lnSpc>
            </a:pPr>
            <a:endParaRPr lang="en-US" altLang="zh-TW" sz="1400" dirty="0">
              <a:solidFill>
                <a:srgbClr val="000000"/>
              </a:solidFill>
              <a:latin typeface="Times New Roman" panose="02020603050405020304" pitchFamily="18" charset="0"/>
              <a:cs typeface="Times New Roman" panose="02020603050405020304" pitchFamily="18" charset="0"/>
            </a:endParaRPr>
          </a:p>
          <a:p>
            <a:pPr algn="just">
              <a:lnSpc>
                <a:spcPts val="2000"/>
              </a:lnSpc>
            </a:pPr>
            <a:r>
              <a:rPr lang="en-US" altLang="zh-TW" sz="1400" b="0" i="0" dirty="0">
                <a:solidFill>
                  <a:srgbClr val="000000"/>
                </a:solidFill>
                <a:effectLst/>
                <a:latin typeface="Times New Roman" panose="02020603050405020304" pitchFamily="18" charset="0"/>
                <a:cs typeface="Times New Roman" panose="02020603050405020304" pitchFamily="18" charset="0"/>
              </a:rPr>
              <a:t>Figure </a:t>
            </a:r>
            <a:r>
              <a:rPr lang="en-US" altLang="zh-TW" sz="1400" dirty="0">
                <a:solidFill>
                  <a:srgbClr val="000000"/>
                </a:solidFill>
                <a:latin typeface="Times New Roman" panose="02020603050405020304" pitchFamily="18" charset="0"/>
                <a:cs typeface="Times New Roman" panose="02020603050405020304" pitchFamily="18" charset="0"/>
              </a:rPr>
              <a:t>2</a:t>
            </a:r>
            <a:r>
              <a:rPr lang="en-US" altLang="zh-TW" sz="1400" b="0" i="0" dirty="0">
                <a:solidFill>
                  <a:srgbClr val="000000"/>
                </a:solidFill>
                <a:effectLst/>
                <a:latin typeface="Times New Roman" panose="02020603050405020304" pitchFamily="18" charset="0"/>
                <a:cs typeface="Times New Roman" panose="02020603050405020304" pitchFamily="18" charset="0"/>
              </a:rPr>
              <a:t> summarizes the improvements in H100 in a cascading manner, starting with its 132 SMs providing a 22% SM count increase over A100’s 108 SMs. Each of the H100 SMs is 2x faster thanks to its new 4</a:t>
            </a:r>
            <a:r>
              <a:rPr lang="en-US" altLang="zh-TW" sz="1400" b="0" i="0" baseline="30000" dirty="0">
                <a:solidFill>
                  <a:srgbClr val="000000"/>
                </a:solidFill>
                <a:effectLst/>
                <a:latin typeface="Times New Roman" panose="02020603050405020304" pitchFamily="18" charset="0"/>
                <a:cs typeface="Times New Roman" panose="02020603050405020304" pitchFamily="18" charset="0"/>
              </a:rPr>
              <a:t>th</a:t>
            </a:r>
            <a:r>
              <a:rPr lang="en-US" altLang="zh-TW" sz="1400" b="0" i="0" dirty="0">
                <a:solidFill>
                  <a:srgbClr val="000000"/>
                </a:solidFill>
                <a:effectLst/>
                <a:latin typeface="Times New Roman" panose="02020603050405020304" pitchFamily="18" charset="0"/>
                <a:cs typeface="Times New Roman" panose="02020603050405020304" pitchFamily="18" charset="0"/>
              </a:rPr>
              <a:t> Generation Tensor Core. </a:t>
            </a:r>
          </a:p>
          <a:p>
            <a:pPr algn="just">
              <a:lnSpc>
                <a:spcPts val="2000"/>
              </a:lnSpc>
            </a:pPr>
            <a:endParaRPr lang="en-US" altLang="zh-TW" sz="1400" dirty="0">
              <a:solidFill>
                <a:srgbClr val="000000"/>
              </a:solidFill>
              <a:latin typeface="Times New Roman" panose="02020603050405020304" pitchFamily="18" charset="0"/>
              <a:cs typeface="Times New Roman" panose="02020603050405020304" pitchFamily="18" charset="0"/>
            </a:endParaRPr>
          </a:p>
          <a:p>
            <a:pPr algn="just">
              <a:lnSpc>
                <a:spcPts val="2000"/>
              </a:lnSpc>
            </a:pPr>
            <a:r>
              <a:rPr lang="en-US" altLang="zh-TW" sz="1400" b="0" i="0" dirty="0">
                <a:solidFill>
                  <a:srgbClr val="000000"/>
                </a:solidFill>
                <a:effectLst/>
                <a:latin typeface="Times New Roman" panose="02020603050405020304" pitchFamily="18" charset="0"/>
                <a:cs typeface="Times New Roman" panose="02020603050405020304" pitchFamily="18" charset="0"/>
              </a:rPr>
              <a:t>And within each Tensor Core, the new FP8 format and associated Transformer Engine provide another 2x improvement. Finally, increased clock frequencies in H100 deliver another approximately 1.3x performance improvement. </a:t>
            </a:r>
          </a:p>
        </p:txBody>
      </p:sp>
      <p:pic>
        <p:nvPicPr>
          <p:cNvPr id="7" name="圖片 6">
            <a:extLst>
              <a:ext uri="{FF2B5EF4-FFF2-40B4-BE49-F238E27FC236}">
                <a16:creationId xmlns:a16="http://schemas.microsoft.com/office/drawing/2014/main" id="{9853ABED-A239-447A-855F-1B042A834AA4}"/>
              </a:ext>
            </a:extLst>
          </p:cNvPr>
          <p:cNvPicPr>
            <a:picLocks noChangeAspect="1"/>
          </p:cNvPicPr>
          <p:nvPr/>
        </p:nvPicPr>
        <p:blipFill rotWithShape="1">
          <a:blip r:embed="rId2"/>
          <a:srcRect t="6103" b="9782"/>
          <a:stretch/>
        </p:blipFill>
        <p:spPr>
          <a:xfrm>
            <a:off x="165016" y="1737966"/>
            <a:ext cx="6256701" cy="3336651"/>
          </a:xfrm>
          <a:prstGeom prst="rect">
            <a:avLst/>
          </a:prstGeom>
        </p:spPr>
      </p:pic>
      <p:sp>
        <p:nvSpPr>
          <p:cNvPr id="12" name="文字方塊 11">
            <a:extLst>
              <a:ext uri="{FF2B5EF4-FFF2-40B4-BE49-F238E27FC236}">
                <a16:creationId xmlns:a16="http://schemas.microsoft.com/office/drawing/2014/main" id="{73C63161-1055-47EF-89FC-43B37CA5861E}"/>
              </a:ext>
            </a:extLst>
          </p:cNvPr>
          <p:cNvSpPr txBox="1"/>
          <p:nvPr/>
        </p:nvSpPr>
        <p:spPr>
          <a:xfrm>
            <a:off x="746355" y="194073"/>
            <a:ext cx="7598302" cy="461665"/>
          </a:xfrm>
          <a:prstGeom prst="rect">
            <a:avLst/>
          </a:prstGeom>
          <a:noFill/>
        </p:spPr>
        <p:txBody>
          <a:bodyPr wrap="square">
            <a:spAutoFit/>
          </a:bodyPr>
          <a:lstStyle/>
          <a:p>
            <a:pPr algn="l"/>
            <a:r>
              <a:rPr lang="pt-BR" altLang="zh-TW" sz="2400" b="1" i="0" dirty="0">
                <a:effectLst/>
                <a:latin typeface="Times New Roman" panose="02020603050405020304" pitchFamily="18" charset="0"/>
                <a:cs typeface="Times New Roman" panose="02020603050405020304" pitchFamily="18" charset="0"/>
              </a:rPr>
              <a:t>NVIDIA H100 </a:t>
            </a:r>
            <a:r>
              <a:rPr lang="en-US" altLang="zh-TW" sz="2400" b="1" dirty="0">
                <a:latin typeface="Times New Roman" panose="02020603050405020304" pitchFamily="18" charset="0"/>
                <a:cs typeface="Times New Roman" panose="02020603050405020304" pitchFamily="18" charset="0"/>
              </a:rPr>
              <a:t>Breakthroughs(2)</a:t>
            </a:r>
            <a:endParaRPr lang="pt-BR" altLang="zh-TW" sz="2400" b="1" dirty="0">
              <a:latin typeface="Times New Roman" panose="02020603050405020304" pitchFamily="18" charset="0"/>
              <a:cs typeface="Times New Roman" panose="02020603050405020304" pitchFamily="18" charset="0"/>
            </a:endParaRPr>
          </a:p>
        </p:txBody>
      </p:sp>
      <p:sp>
        <p:nvSpPr>
          <p:cNvPr id="8" name="文字方塊 7">
            <a:extLst>
              <a:ext uri="{FF2B5EF4-FFF2-40B4-BE49-F238E27FC236}">
                <a16:creationId xmlns:a16="http://schemas.microsoft.com/office/drawing/2014/main" id="{A7C87F53-2062-4E55-94E8-64360C850D17}"/>
              </a:ext>
            </a:extLst>
          </p:cNvPr>
          <p:cNvSpPr txBox="1"/>
          <p:nvPr/>
        </p:nvSpPr>
        <p:spPr>
          <a:xfrm>
            <a:off x="165016" y="5074617"/>
            <a:ext cx="4994381" cy="276999"/>
          </a:xfrm>
          <a:prstGeom prst="rect">
            <a:avLst/>
          </a:prstGeom>
          <a:noFill/>
        </p:spPr>
        <p:txBody>
          <a:bodyPr wrap="square">
            <a:spAutoFit/>
          </a:bodyPr>
          <a:lstStyle/>
          <a:p>
            <a:r>
              <a:rPr lang="zh-TW" altLang="en-US" sz="1200" b="0" i="0" dirty="0">
                <a:effectLst/>
                <a:latin typeface="Times New Roman" panose="02020603050405020304" pitchFamily="18" charset="0"/>
                <a:cs typeface="Times New Roman" panose="02020603050405020304" pitchFamily="18" charset="0"/>
              </a:rPr>
              <a:t>▲ </a:t>
            </a:r>
            <a:r>
              <a:rPr lang="en-US" altLang="zh-TW" sz="1200" b="0" i="0" dirty="0">
                <a:effectLst/>
                <a:latin typeface="Times New Roman" panose="02020603050405020304" pitchFamily="18" charset="0"/>
                <a:cs typeface="Times New Roman" panose="02020603050405020304" pitchFamily="18" charset="0"/>
              </a:rPr>
              <a:t>H100 compute improvement summary </a:t>
            </a:r>
            <a:endParaRPr lang="zh-TW" altLang="en-US" sz="1200" dirty="0">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D804FAC4-6BC7-4266-927D-208CA3D6AE7C}"/>
              </a:ext>
            </a:extLst>
          </p:cNvPr>
          <p:cNvSpPr/>
          <p:nvPr/>
        </p:nvSpPr>
        <p:spPr>
          <a:xfrm>
            <a:off x="6667248" y="1314072"/>
            <a:ext cx="4994381" cy="4123883"/>
          </a:xfrm>
          <a:prstGeom prst="rect">
            <a:avLst/>
          </a:prstGeom>
          <a:noFill/>
          <a:ln w="38100">
            <a:solidFill>
              <a:schemeClr val="accent6">
                <a:lumMod val="60000"/>
                <a:lumOff val="4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53231800-250F-418F-AA30-A3FAAC1C790A}"/>
              </a:ext>
            </a:extLst>
          </p:cNvPr>
          <p:cNvSpPr/>
          <p:nvPr/>
        </p:nvSpPr>
        <p:spPr>
          <a:xfrm>
            <a:off x="484450" y="260392"/>
            <a:ext cx="187725" cy="39534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6975055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22B92A7-BD99-2BFE-6F8A-A5C679D484BC}"/>
              </a:ext>
            </a:extLst>
          </p:cNvPr>
          <p:cNvSpPr txBox="1"/>
          <p:nvPr/>
        </p:nvSpPr>
        <p:spPr>
          <a:xfrm>
            <a:off x="672175" y="650847"/>
            <a:ext cx="10757826" cy="738664"/>
          </a:xfrm>
          <a:prstGeom prst="rect">
            <a:avLst/>
          </a:prstGeom>
          <a:noFill/>
        </p:spPr>
        <p:txBody>
          <a:bodyPr wrap="square">
            <a:spAutoFit/>
          </a:bodyPr>
          <a:lstStyle/>
          <a:p>
            <a:pPr algn="just"/>
            <a:r>
              <a:rPr lang="en-US" altLang="zh-TW" sz="1400" b="0" i="0" dirty="0">
                <a:solidFill>
                  <a:srgbClr val="000000"/>
                </a:solidFill>
                <a:effectLst/>
                <a:latin typeface="Times New Roman" panose="02020603050405020304" pitchFamily="18" charset="0"/>
                <a:cs typeface="Times New Roman" panose="02020603050405020304" pitchFamily="18" charset="0"/>
              </a:rPr>
              <a:t>It is a software and hardware integration technology launched by NVIDIA, which is the company's official name for GPGPU. Through this technology, users can use NVIDIA's GPU for calculations other than image processing. It is also the first time that GPU can be used as a development environment for C-compilers.</a:t>
            </a:r>
          </a:p>
        </p:txBody>
      </p:sp>
      <p:sp>
        <p:nvSpPr>
          <p:cNvPr id="3" name="矩形 2">
            <a:extLst>
              <a:ext uri="{FF2B5EF4-FFF2-40B4-BE49-F238E27FC236}">
                <a16:creationId xmlns:a16="http://schemas.microsoft.com/office/drawing/2014/main" id="{FC272485-D2E7-5414-3356-9687971746A8}"/>
              </a:ext>
            </a:extLst>
          </p:cNvPr>
          <p:cNvSpPr/>
          <p:nvPr/>
        </p:nvSpPr>
        <p:spPr>
          <a:xfrm>
            <a:off x="484450" y="260392"/>
            <a:ext cx="187725" cy="39534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83017FCA-1209-D68C-BA6C-44CA2EC04BE1}"/>
              </a:ext>
            </a:extLst>
          </p:cNvPr>
          <p:cNvSpPr txBox="1"/>
          <p:nvPr/>
        </p:nvSpPr>
        <p:spPr>
          <a:xfrm>
            <a:off x="725162" y="190783"/>
            <a:ext cx="7704274" cy="461665"/>
          </a:xfrm>
          <a:prstGeom prst="rect">
            <a:avLst/>
          </a:prstGeom>
          <a:noFill/>
        </p:spPr>
        <p:txBody>
          <a:bodyPr wrap="square">
            <a:spAutoFit/>
          </a:bodyPr>
          <a:lstStyle/>
          <a:p>
            <a:r>
              <a:rPr lang="en-US" altLang="zh-TW" sz="2400" b="1" i="0" dirty="0">
                <a:effectLst/>
                <a:latin typeface="Times New Roman" panose="02020603050405020304" pitchFamily="18" charset="0"/>
                <a:cs typeface="Times New Roman" panose="02020603050405020304" pitchFamily="18" charset="0"/>
              </a:rPr>
              <a:t>NVIDIA CUDA </a:t>
            </a:r>
            <a:r>
              <a:rPr lang="en-US" altLang="zh-TW" sz="2400" b="1" dirty="0">
                <a:latin typeface="Times New Roman" panose="02020603050405020304" pitchFamily="18" charset="0"/>
                <a:cs typeface="Times New Roman" panose="02020603050405020304" pitchFamily="18" charset="0"/>
              </a:rPr>
              <a:t>platform and its ecosystem</a:t>
            </a:r>
            <a:endParaRPr lang="zh-TW" altLang="en-US" sz="2400" b="1" dirty="0">
              <a:latin typeface="Times New Roman" panose="02020603050405020304" pitchFamily="18" charset="0"/>
              <a:cs typeface="Times New Roman" panose="02020603050405020304" pitchFamily="18" charset="0"/>
            </a:endParaRPr>
          </a:p>
        </p:txBody>
      </p:sp>
      <p:pic>
        <p:nvPicPr>
          <p:cNvPr id="13" name="Picture 2">
            <a:extLst>
              <a:ext uri="{FF2B5EF4-FFF2-40B4-BE49-F238E27FC236}">
                <a16:creationId xmlns:a16="http://schemas.microsoft.com/office/drawing/2014/main" id="{E7CC9678-FE2C-0082-A27E-34FF590424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175" y="1444103"/>
            <a:ext cx="10658455" cy="4888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91932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OCm™ 5.0 chart">
            <a:extLst>
              <a:ext uri="{FF2B5EF4-FFF2-40B4-BE49-F238E27FC236}">
                <a16:creationId xmlns:a16="http://schemas.microsoft.com/office/drawing/2014/main" id="{9BA3C869-1BAA-78C7-71F1-00A91FFE2D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137" b="9216"/>
          <a:stretch/>
        </p:blipFill>
        <p:spPr bwMode="auto">
          <a:xfrm>
            <a:off x="659642" y="1637731"/>
            <a:ext cx="10661176" cy="4550655"/>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C947F936-9907-CE53-BB91-29D53C2EDD81}"/>
              </a:ext>
            </a:extLst>
          </p:cNvPr>
          <p:cNvSpPr txBox="1"/>
          <p:nvPr/>
        </p:nvSpPr>
        <p:spPr>
          <a:xfrm>
            <a:off x="725162" y="190783"/>
            <a:ext cx="7704274" cy="461665"/>
          </a:xfrm>
          <a:prstGeom prst="rect">
            <a:avLst/>
          </a:prstGeom>
          <a:noFill/>
        </p:spPr>
        <p:txBody>
          <a:bodyPr wrap="square">
            <a:spAutoFit/>
          </a:bodyPr>
          <a:lstStyle/>
          <a:p>
            <a:r>
              <a:rPr lang="en-US" altLang="zh-TW" sz="2400" b="1" dirty="0">
                <a:latin typeface="Times New Roman" panose="02020603050405020304" pitchFamily="18" charset="0"/>
                <a:cs typeface="Times New Roman" panose="02020603050405020304" pitchFamily="18" charset="0"/>
              </a:rPr>
              <a:t>AMD </a:t>
            </a:r>
            <a:r>
              <a:rPr lang="en-US" altLang="zh-TW" sz="2400" b="1" dirty="0" err="1">
                <a:latin typeface="Times New Roman" panose="02020603050405020304" pitchFamily="18" charset="0"/>
                <a:cs typeface="Times New Roman" panose="02020603050405020304" pitchFamily="18" charset="0"/>
              </a:rPr>
              <a:t>ROCm</a:t>
            </a:r>
            <a:r>
              <a:rPr lang="en-US" altLang="zh-TW" sz="2400" b="1" dirty="0">
                <a:latin typeface="Times New Roman" panose="02020603050405020304" pitchFamily="18" charset="0"/>
                <a:cs typeface="Times New Roman" panose="02020603050405020304" pitchFamily="18" charset="0"/>
              </a:rPr>
              <a:t> platform and its ecosystem</a:t>
            </a:r>
            <a:endParaRPr lang="zh-TW" altLang="en-US" sz="2400" b="1" dirty="0">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71239964-7B68-6472-40CD-4804CC21304F}"/>
              </a:ext>
            </a:extLst>
          </p:cNvPr>
          <p:cNvSpPr/>
          <p:nvPr/>
        </p:nvSpPr>
        <p:spPr>
          <a:xfrm>
            <a:off x="484450" y="260392"/>
            <a:ext cx="187725" cy="39534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5877A3A5-DBC9-B164-4C86-C1AFB518BFFF}"/>
              </a:ext>
            </a:extLst>
          </p:cNvPr>
          <p:cNvSpPr txBox="1"/>
          <p:nvPr/>
        </p:nvSpPr>
        <p:spPr>
          <a:xfrm>
            <a:off x="690356" y="790595"/>
            <a:ext cx="10842002" cy="954107"/>
          </a:xfrm>
          <a:prstGeom prst="rect">
            <a:avLst/>
          </a:prstGeom>
          <a:noFill/>
        </p:spPr>
        <p:txBody>
          <a:bodyPr wrap="square">
            <a:spAutoFit/>
          </a:bodyPr>
          <a:lstStyle/>
          <a:p>
            <a:pPr algn="just"/>
            <a:r>
              <a:rPr lang="en-US" altLang="zh-TW" sz="1400" b="0" i="0" dirty="0" err="1">
                <a:effectLst/>
                <a:latin typeface="arial" panose="020B0604020202020204" pitchFamily="34" charset="0"/>
              </a:rPr>
              <a:t>ROCm</a:t>
            </a:r>
            <a:r>
              <a:rPr lang="en-US" altLang="zh-TW" sz="1400" b="0" i="0" dirty="0">
                <a:effectLst/>
                <a:latin typeface="arial" panose="020B0604020202020204" pitchFamily="34" charset="0"/>
              </a:rPr>
              <a:t> supports HIP and OpenCL two GPU programming models, which can realize the migration from CUDA to </a:t>
            </a:r>
            <a:r>
              <a:rPr lang="en-US" altLang="zh-TW" sz="1400" b="0" i="0" dirty="0" err="1">
                <a:effectLst/>
                <a:latin typeface="arial" panose="020B0604020202020204" pitchFamily="34" charset="0"/>
              </a:rPr>
              <a:t>ROCm</a:t>
            </a:r>
            <a:r>
              <a:rPr lang="en-US" altLang="zh-TW" sz="1400" b="0" i="0" dirty="0">
                <a:effectLst/>
                <a:latin typeface="arial" panose="020B0604020202020204" pitchFamily="34" charset="0"/>
              </a:rPr>
              <a:t>. The latest </a:t>
            </a:r>
            <a:r>
              <a:rPr lang="en-US" altLang="zh-TW" sz="1400" b="0" i="0" dirty="0" err="1">
                <a:effectLst/>
                <a:latin typeface="arial" panose="020B0604020202020204" pitchFamily="34" charset="0"/>
              </a:rPr>
              <a:t>ROCm</a:t>
            </a:r>
            <a:r>
              <a:rPr lang="en-US" altLang="zh-TW" sz="1400" b="0" i="0" dirty="0">
                <a:effectLst/>
                <a:latin typeface="arial" panose="020B0604020202020204" pitchFamily="34" charset="0"/>
              </a:rPr>
              <a:t> 5.0 supports AI framework containers on AMD Infinity Hub, including TensorFlow 1.x, </a:t>
            </a:r>
            <a:r>
              <a:rPr lang="en-US" altLang="zh-TW" sz="1400" b="0" i="0" dirty="0" err="1">
                <a:effectLst/>
                <a:latin typeface="arial" panose="020B0604020202020204" pitchFamily="34" charset="0"/>
              </a:rPr>
              <a:t>PyTorch</a:t>
            </a:r>
            <a:r>
              <a:rPr lang="en-US" altLang="zh-TW" sz="1400" b="0" i="0" dirty="0">
                <a:effectLst/>
                <a:latin typeface="arial" panose="020B0604020202020204" pitchFamily="34" charset="0"/>
              </a:rPr>
              <a:t> 1.8, </a:t>
            </a:r>
            <a:r>
              <a:rPr lang="en-US" altLang="zh-TW" sz="1400" b="0" i="0" dirty="0" err="1">
                <a:effectLst/>
                <a:latin typeface="arial" panose="020B0604020202020204" pitchFamily="34" charset="0"/>
              </a:rPr>
              <a:t>MXNet</a:t>
            </a:r>
            <a:r>
              <a:rPr lang="en-US" altLang="zh-TW" sz="1400" b="0" i="0" dirty="0">
                <a:effectLst/>
                <a:latin typeface="arial" panose="020B0604020202020204" pitchFamily="34" charset="0"/>
              </a:rPr>
              <a:t>, etc., while improving the performance and stability of </a:t>
            </a:r>
            <a:r>
              <a:rPr lang="en-US" altLang="zh-TW" sz="1400" b="0" i="0" dirty="0" err="1">
                <a:effectLst/>
                <a:latin typeface="arial" panose="020B0604020202020204" pitchFamily="34" charset="0"/>
              </a:rPr>
              <a:t>ROCm</a:t>
            </a:r>
            <a:r>
              <a:rPr lang="en-US" altLang="zh-TW" sz="1400" b="0" i="0" dirty="0">
                <a:effectLst/>
                <a:latin typeface="arial" panose="020B0604020202020204" pitchFamily="34" charset="0"/>
              </a:rPr>
              <a:t> libraries and tools, including </a:t>
            </a:r>
            <a:r>
              <a:rPr lang="en-US" altLang="zh-TW" sz="1400" b="0" i="0" dirty="0" err="1">
                <a:effectLst/>
                <a:latin typeface="arial" panose="020B0604020202020204" pitchFamily="34" charset="0"/>
              </a:rPr>
              <a:t>MIOpen</a:t>
            </a:r>
            <a:r>
              <a:rPr lang="en-US" altLang="zh-TW" sz="1400" b="0" i="0" dirty="0">
                <a:effectLst/>
                <a:latin typeface="arial" panose="020B0604020202020204" pitchFamily="34" charset="0"/>
              </a:rPr>
              <a:t>, </a:t>
            </a:r>
            <a:r>
              <a:rPr lang="en-US" altLang="zh-TW" sz="1400" b="0" i="0" dirty="0" err="1">
                <a:effectLst/>
                <a:latin typeface="arial" panose="020B0604020202020204" pitchFamily="34" charset="0"/>
              </a:rPr>
              <a:t>MIVisionX</a:t>
            </a:r>
            <a:r>
              <a:rPr lang="en-US" altLang="zh-TW" sz="1400" b="0" i="0" dirty="0">
                <a:effectLst/>
                <a:latin typeface="arial" panose="020B0604020202020204" pitchFamily="34" charset="0"/>
              </a:rPr>
              <a:t>, </a:t>
            </a:r>
            <a:r>
              <a:rPr lang="en-US" altLang="zh-TW" sz="1400" b="0" i="0" dirty="0" err="1">
                <a:effectLst/>
                <a:latin typeface="arial" panose="020B0604020202020204" pitchFamily="34" charset="0"/>
              </a:rPr>
              <a:t>rocBLAS</a:t>
            </a:r>
            <a:r>
              <a:rPr lang="en-US" altLang="zh-TW" sz="1400" b="0" i="0" dirty="0">
                <a:effectLst/>
                <a:latin typeface="arial" panose="020B0604020202020204" pitchFamily="34" charset="0"/>
              </a:rPr>
              <a:t>, </a:t>
            </a:r>
            <a:r>
              <a:rPr lang="en-US" altLang="zh-TW" sz="1400" b="0" i="0" dirty="0" err="1">
                <a:effectLst/>
                <a:latin typeface="arial" panose="020B0604020202020204" pitchFamily="34" charset="0"/>
              </a:rPr>
              <a:t>rocFFT</a:t>
            </a:r>
            <a:r>
              <a:rPr lang="en-US" altLang="zh-TW" sz="1400" b="0" i="0" dirty="0">
                <a:effectLst/>
                <a:latin typeface="arial" panose="020B0604020202020204" pitchFamily="34" charset="0"/>
              </a:rPr>
              <a:t>, </a:t>
            </a:r>
            <a:r>
              <a:rPr lang="en-US" altLang="zh-TW" sz="1400" b="0" i="0" dirty="0" err="1">
                <a:effectLst/>
                <a:latin typeface="arial" panose="020B0604020202020204" pitchFamily="34" charset="0"/>
              </a:rPr>
              <a:t>rocRAND</a:t>
            </a:r>
            <a:r>
              <a:rPr lang="en-US" altLang="zh-TW" sz="1400" b="0" i="0" dirty="0">
                <a:effectLst/>
                <a:latin typeface="arial" panose="020B0604020202020204" pitchFamily="34" charset="0"/>
              </a:rPr>
              <a:t>. </a:t>
            </a:r>
          </a:p>
          <a:p>
            <a:pPr algn="just"/>
            <a:endParaRPr lang="zh-TW"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06240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D110871-BB28-73EB-DB9E-B553411D2E91}"/>
              </a:ext>
            </a:extLst>
          </p:cNvPr>
          <p:cNvSpPr/>
          <p:nvPr/>
        </p:nvSpPr>
        <p:spPr>
          <a:xfrm>
            <a:off x="484450" y="260392"/>
            <a:ext cx="187725" cy="39534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9C54B7EA-ECAB-AA00-6E4F-DCA84DC5D387}"/>
              </a:ext>
            </a:extLst>
          </p:cNvPr>
          <p:cNvSpPr txBox="1"/>
          <p:nvPr/>
        </p:nvSpPr>
        <p:spPr>
          <a:xfrm>
            <a:off x="788504" y="194073"/>
            <a:ext cx="4686804" cy="461665"/>
          </a:xfrm>
          <a:prstGeom prst="rect">
            <a:avLst/>
          </a:prstGeom>
          <a:noFill/>
        </p:spPr>
        <p:txBody>
          <a:bodyPr wrap="square">
            <a:spAutoFit/>
          </a:bodyPr>
          <a:lstStyle/>
          <a:p>
            <a:pPr algn="l"/>
            <a:r>
              <a:rPr lang="en-US" altLang="zh-TW" sz="2400" b="1" i="0" dirty="0">
                <a:effectLst/>
                <a:latin typeface="Times New Roman" panose="02020603050405020304" pitchFamily="18" charset="0"/>
                <a:cs typeface="Times New Roman" panose="02020603050405020304" pitchFamily="18" charset="0"/>
              </a:rPr>
              <a:t>Comparison CUDA and </a:t>
            </a:r>
            <a:r>
              <a:rPr lang="en-US" altLang="zh-TW" sz="2400" b="1" i="0" dirty="0" err="1">
                <a:effectLst/>
                <a:latin typeface="Times New Roman" panose="02020603050405020304" pitchFamily="18" charset="0"/>
                <a:cs typeface="Times New Roman" panose="02020603050405020304" pitchFamily="18" charset="0"/>
              </a:rPr>
              <a:t>ROCm</a:t>
            </a:r>
            <a:endParaRPr lang="en-US" altLang="zh-TW" sz="2400" b="1" i="0" dirty="0">
              <a:effectLst/>
              <a:latin typeface="Times New Roman" panose="02020603050405020304" pitchFamily="18" charset="0"/>
              <a:cs typeface="Times New Roman" panose="02020603050405020304" pitchFamily="18" charset="0"/>
            </a:endParaRPr>
          </a:p>
        </p:txBody>
      </p:sp>
      <p:grpSp>
        <p:nvGrpSpPr>
          <p:cNvPr id="2057" name="群組 2056">
            <a:extLst>
              <a:ext uri="{FF2B5EF4-FFF2-40B4-BE49-F238E27FC236}">
                <a16:creationId xmlns:a16="http://schemas.microsoft.com/office/drawing/2014/main" id="{6EAA8F8B-4795-85DE-67E7-81ED551B25B9}"/>
              </a:ext>
            </a:extLst>
          </p:cNvPr>
          <p:cNvGrpSpPr/>
          <p:nvPr/>
        </p:nvGrpSpPr>
        <p:grpSpPr>
          <a:xfrm>
            <a:off x="92137" y="194073"/>
            <a:ext cx="11824543" cy="6042682"/>
            <a:chOff x="98961" y="222788"/>
            <a:chExt cx="11824543" cy="6042682"/>
          </a:xfrm>
        </p:grpSpPr>
        <p:sp>
          <p:nvSpPr>
            <p:cNvPr id="2048" name="矩形 2047">
              <a:extLst>
                <a:ext uri="{FF2B5EF4-FFF2-40B4-BE49-F238E27FC236}">
                  <a16:creationId xmlns:a16="http://schemas.microsoft.com/office/drawing/2014/main" id="{CEE17700-2D24-A563-BBC1-13DF0C98D553}"/>
                </a:ext>
              </a:extLst>
            </p:cNvPr>
            <p:cNvSpPr/>
            <p:nvPr/>
          </p:nvSpPr>
          <p:spPr>
            <a:xfrm>
              <a:off x="115992" y="2261276"/>
              <a:ext cx="1582242" cy="184219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1" name="群組 60">
              <a:extLst>
                <a:ext uri="{FF2B5EF4-FFF2-40B4-BE49-F238E27FC236}">
                  <a16:creationId xmlns:a16="http://schemas.microsoft.com/office/drawing/2014/main" id="{33A59A46-0D33-5F9C-98CE-E379386E1784}"/>
                </a:ext>
              </a:extLst>
            </p:cNvPr>
            <p:cNvGrpSpPr/>
            <p:nvPr/>
          </p:nvGrpSpPr>
          <p:grpSpPr>
            <a:xfrm>
              <a:off x="1805579" y="975010"/>
              <a:ext cx="10117925" cy="5290460"/>
              <a:chOff x="1511805" y="894801"/>
              <a:chExt cx="10117925" cy="5290460"/>
            </a:xfrm>
          </p:grpSpPr>
          <p:grpSp>
            <p:nvGrpSpPr>
              <p:cNvPr id="29" name="群組 28">
                <a:extLst>
                  <a:ext uri="{FF2B5EF4-FFF2-40B4-BE49-F238E27FC236}">
                    <a16:creationId xmlns:a16="http://schemas.microsoft.com/office/drawing/2014/main" id="{474BCCF2-A04B-7D3F-1F77-995A5DA24CDC}"/>
                  </a:ext>
                </a:extLst>
              </p:cNvPr>
              <p:cNvGrpSpPr/>
              <p:nvPr/>
            </p:nvGrpSpPr>
            <p:grpSpPr>
              <a:xfrm>
                <a:off x="1511805" y="894802"/>
                <a:ext cx="4960652" cy="5290459"/>
                <a:chOff x="2308828" y="960118"/>
                <a:chExt cx="4960652" cy="5290459"/>
              </a:xfrm>
            </p:grpSpPr>
            <p:sp>
              <p:nvSpPr>
                <p:cNvPr id="13" name="矩形 12">
                  <a:extLst>
                    <a:ext uri="{FF2B5EF4-FFF2-40B4-BE49-F238E27FC236}">
                      <a16:creationId xmlns:a16="http://schemas.microsoft.com/office/drawing/2014/main" id="{9EEBCEA8-C616-5991-355B-E5474BE0072C}"/>
                    </a:ext>
                  </a:extLst>
                </p:cNvPr>
                <p:cNvSpPr/>
                <p:nvPr/>
              </p:nvSpPr>
              <p:spPr>
                <a:xfrm>
                  <a:off x="2308828" y="960118"/>
                  <a:ext cx="4960652" cy="5290459"/>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F3A44C96-C73B-1A4F-0CAC-21AB5D951330}"/>
                    </a:ext>
                  </a:extLst>
                </p:cNvPr>
                <p:cNvSpPr txBox="1"/>
                <p:nvPr/>
              </p:nvSpPr>
              <p:spPr>
                <a:xfrm>
                  <a:off x="2434781" y="5813724"/>
                  <a:ext cx="4641875" cy="369332"/>
                </a:xfrm>
                <a:prstGeom prst="rect">
                  <a:avLst/>
                </a:prstGeom>
                <a:solidFill>
                  <a:schemeClr val="accent6">
                    <a:lumMod val="60000"/>
                    <a:lumOff val="40000"/>
                  </a:schemeClr>
                </a:solidFill>
              </p:spPr>
              <p:txBody>
                <a:bodyPr wrap="square" rtlCol="0">
                  <a:spAutoFit/>
                </a:bodyPr>
                <a:lstStyle/>
                <a:p>
                  <a:pPr algn="ctr"/>
                  <a:r>
                    <a:rPr lang="en-US" altLang="zh-TW" dirty="0"/>
                    <a:t>NVIDIA GPU</a:t>
                  </a:r>
                  <a:endParaRPr lang="zh-TW" altLang="en-US" dirty="0"/>
                </a:p>
              </p:txBody>
            </p:sp>
            <p:sp>
              <p:nvSpPr>
                <p:cNvPr id="12" name="文字方塊 11">
                  <a:extLst>
                    <a:ext uri="{FF2B5EF4-FFF2-40B4-BE49-F238E27FC236}">
                      <a16:creationId xmlns:a16="http://schemas.microsoft.com/office/drawing/2014/main" id="{ED0BE10F-E60F-4096-4145-FD904CADD673}"/>
                    </a:ext>
                  </a:extLst>
                </p:cNvPr>
                <p:cNvSpPr txBox="1"/>
                <p:nvPr/>
              </p:nvSpPr>
              <p:spPr>
                <a:xfrm>
                  <a:off x="2480501" y="5271854"/>
                  <a:ext cx="4596156" cy="369332"/>
                </a:xfrm>
                <a:prstGeom prst="rect">
                  <a:avLst/>
                </a:prstGeom>
                <a:solidFill>
                  <a:schemeClr val="accent6">
                    <a:lumMod val="60000"/>
                    <a:lumOff val="40000"/>
                  </a:schemeClr>
                </a:solidFill>
              </p:spPr>
              <p:txBody>
                <a:bodyPr wrap="square" rtlCol="0">
                  <a:spAutoFit/>
                </a:bodyPr>
                <a:lstStyle/>
                <a:p>
                  <a:pPr algn="ctr"/>
                  <a:r>
                    <a:rPr lang="en-US" altLang="zh-TW" dirty="0"/>
                    <a:t>NVIDIA Driver&amp; CUDA Runtime</a:t>
                  </a:r>
                  <a:endParaRPr lang="zh-TW" altLang="en-US" dirty="0"/>
                </a:p>
              </p:txBody>
            </p:sp>
            <p:sp>
              <p:nvSpPr>
                <p:cNvPr id="14" name="文字方塊 13">
                  <a:extLst>
                    <a:ext uri="{FF2B5EF4-FFF2-40B4-BE49-F238E27FC236}">
                      <a16:creationId xmlns:a16="http://schemas.microsoft.com/office/drawing/2014/main" id="{AC950A47-3725-D772-3D48-565C74A7CFA6}"/>
                    </a:ext>
                  </a:extLst>
                </p:cNvPr>
                <p:cNvSpPr txBox="1"/>
                <p:nvPr/>
              </p:nvSpPr>
              <p:spPr>
                <a:xfrm>
                  <a:off x="2480501" y="4704951"/>
                  <a:ext cx="1601639" cy="369332"/>
                </a:xfrm>
                <a:prstGeom prst="rect">
                  <a:avLst/>
                </a:prstGeom>
                <a:solidFill>
                  <a:schemeClr val="accent6">
                    <a:lumMod val="60000"/>
                    <a:lumOff val="40000"/>
                  </a:schemeClr>
                </a:solidFill>
              </p:spPr>
              <p:txBody>
                <a:bodyPr wrap="square" rtlCol="0">
                  <a:spAutoFit/>
                </a:bodyPr>
                <a:lstStyle/>
                <a:p>
                  <a:pPr algn="ctr"/>
                  <a:r>
                    <a:rPr lang="en-US" altLang="zh-TW" dirty="0"/>
                    <a:t>CUDA</a:t>
                  </a:r>
                  <a:endParaRPr lang="zh-TW" altLang="en-US" dirty="0"/>
                </a:p>
              </p:txBody>
            </p:sp>
            <p:sp>
              <p:nvSpPr>
                <p:cNvPr id="15" name="文字方塊 14">
                  <a:extLst>
                    <a:ext uri="{FF2B5EF4-FFF2-40B4-BE49-F238E27FC236}">
                      <a16:creationId xmlns:a16="http://schemas.microsoft.com/office/drawing/2014/main" id="{4EE66D12-697A-5EAE-964E-93F6DC2D41EA}"/>
                    </a:ext>
                  </a:extLst>
                </p:cNvPr>
                <p:cNvSpPr txBox="1"/>
                <p:nvPr/>
              </p:nvSpPr>
              <p:spPr>
                <a:xfrm>
                  <a:off x="4158235" y="4704951"/>
                  <a:ext cx="1365069" cy="369332"/>
                </a:xfrm>
                <a:prstGeom prst="rect">
                  <a:avLst/>
                </a:prstGeom>
                <a:solidFill>
                  <a:schemeClr val="accent6">
                    <a:lumMod val="60000"/>
                    <a:lumOff val="40000"/>
                  </a:schemeClr>
                </a:solidFill>
              </p:spPr>
              <p:txBody>
                <a:bodyPr wrap="square" rtlCol="0">
                  <a:spAutoFit/>
                </a:bodyPr>
                <a:lstStyle/>
                <a:p>
                  <a:pPr algn="ctr"/>
                  <a:r>
                    <a:rPr lang="en-US" altLang="zh-TW" dirty="0"/>
                    <a:t>OpenCL</a:t>
                  </a:r>
                  <a:endParaRPr lang="zh-TW" altLang="en-US" dirty="0"/>
                </a:p>
              </p:txBody>
            </p:sp>
            <p:sp>
              <p:nvSpPr>
                <p:cNvPr id="16" name="文字方塊 15">
                  <a:extLst>
                    <a:ext uri="{FF2B5EF4-FFF2-40B4-BE49-F238E27FC236}">
                      <a16:creationId xmlns:a16="http://schemas.microsoft.com/office/drawing/2014/main" id="{43D7D934-BDC6-6178-6B4B-EC10E67741F0}"/>
                    </a:ext>
                  </a:extLst>
                </p:cNvPr>
                <p:cNvSpPr txBox="1"/>
                <p:nvPr/>
              </p:nvSpPr>
              <p:spPr>
                <a:xfrm>
                  <a:off x="5590883" y="4704951"/>
                  <a:ext cx="1485774" cy="369332"/>
                </a:xfrm>
                <a:prstGeom prst="rect">
                  <a:avLst/>
                </a:prstGeom>
                <a:solidFill>
                  <a:schemeClr val="accent6">
                    <a:lumMod val="60000"/>
                    <a:lumOff val="40000"/>
                  </a:schemeClr>
                </a:solidFill>
              </p:spPr>
              <p:txBody>
                <a:bodyPr wrap="square" rtlCol="0">
                  <a:spAutoFit/>
                </a:bodyPr>
                <a:lstStyle/>
                <a:p>
                  <a:pPr algn="ctr"/>
                  <a:r>
                    <a:rPr lang="en-US" altLang="zh-TW" dirty="0" err="1"/>
                    <a:t>OpenACC</a:t>
                  </a:r>
                  <a:endParaRPr lang="zh-TW" altLang="en-US" dirty="0"/>
                </a:p>
              </p:txBody>
            </p:sp>
            <p:sp>
              <p:nvSpPr>
                <p:cNvPr id="17" name="文字方塊 16">
                  <a:extLst>
                    <a:ext uri="{FF2B5EF4-FFF2-40B4-BE49-F238E27FC236}">
                      <a16:creationId xmlns:a16="http://schemas.microsoft.com/office/drawing/2014/main" id="{743B60DF-5E0E-89B2-04B2-527C0C85D0E0}"/>
                    </a:ext>
                  </a:extLst>
                </p:cNvPr>
                <p:cNvSpPr txBox="1"/>
                <p:nvPr/>
              </p:nvSpPr>
              <p:spPr>
                <a:xfrm>
                  <a:off x="2480502" y="4152434"/>
                  <a:ext cx="1610154" cy="369332"/>
                </a:xfrm>
                <a:prstGeom prst="rect">
                  <a:avLst/>
                </a:prstGeom>
                <a:solidFill>
                  <a:schemeClr val="accent6">
                    <a:lumMod val="60000"/>
                    <a:lumOff val="40000"/>
                  </a:schemeClr>
                </a:solidFill>
              </p:spPr>
              <p:txBody>
                <a:bodyPr wrap="square" rtlCol="0">
                  <a:spAutoFit/>
                </a:bodyPr>
                <a:lstStyle/>
                <a:p>
                  <a:pPr algn="ctr"/>
                  <a:r>
                    <a:rPr lang="en-US" altLang="zh-TW" dirty="0"/>
                    <a:t>Compiler</a:t>
                  </a:r>
                  <a:endParaRPr lang="zh-TW" altLang="en-US" dirty="0"/>
                </a:p>
              </p:txBody>
            </p:sp>
            <p:sp>
              <p:nvSpPr>
                <p:cNvPr id="18" name="文字方塊 17">
                  <a:extLst>
                    <a:ext uri="{FF2B5EF4-FFF2-40B4-BE49-F238E27FC236}">
                      <a16:creationId xmlns:a16="http://schemas.microsoft.com/office/drawing/2014/main" id="{26546463-99C3-CAB4-CC88-9EAD0EC04D96}"/>
                    </a:ext>
                  </a:extLst>
                </p:cNvPr>
                <p:cNvSpPr txBox="1"/>
                <p:nvPr/>
              </p:nvSpPr>
              <p:spPr>
                <a:xfrm>
                  <a:off x="4158235" y="4152434"/>
                  <a:ext cx="1365069" cy="369332"/>
                </a:xfrm>
                <a:prstGeom prst="rect">
                  <a:avLst/>
                </a:prstGeom>
                <a:solidFill>
                  <a:schemeClr val="accent6">
                    <a:lumMod val="60000"/>
                    <a:lumOff val="40000"/>
                  </a:schemeClr>
                </a:solidFill>
              </p:spPr>
              <p:txBody>
                <a:bodyPr wrap="square" rtlCol="0">
                  <a:spAutoFit/>
                </a:bodyPr>
                <a:lstStyle/>
                <a:p>
                  <a:pPr algn="ctr"/>
                  <a:r>
                    <a:rPr lang="en-US" altLang="zh-TW" dirty="0"/>
                    <a:t>Profiler </a:t>
                  </a:r>
                  <a:endParaRPr lang="zh-TW" altLang="en-US" dirty="0"/>
                </a:p>
              </p:txBody>
            </p:sp>
            <p:sp>
              <p:nvSpPr>
                <p:cNvPr id="19" name="文字方塊 18">
                  <a:extLst>
                    <a:ext uri="{FF2B5EF4-FFF2-40B4-BE49-F238E27FC236}">
                      <a16:creationId xmlns:a16="http://schemas.microsoft.com/office/drawing/2014/main" id="{4B5B5ECF-2665-0E5A-8A52-1D71AABBEC13}"/>
                    </a:ext>
                  </a:extLst>
                </p:cNvPr>
                <p:cNvSpPr txBox="1"/>
                <p:nvPr/>
              </p:nvSpPr>
              <p:spPr>
                <a:xfrm>
                  <a:off x="5590883" y="4152434"/>
                  <a:ext cx="1485774" cy="369332"/>
                </a:xfrm>
                <a:prstGeom prst="rect">
                  <a:avLst/>
                </a:prstGeom>
                <a:solidFill>
                  <a:schemeClr val="accent6">
                    <a:lumMod val="60000"/>
                    <a:lumOff val="40000"/>
                  </a:schemeClr>
                </a:solidFill>
              </p:spPr>
              <p:txBody>
                <a:bodyPr wrap="square" rtlCol="0">
                  <a:spAutoFit/>
                </a:bodyPr>
                <a:lstStyle/>
                <a:p>
                  <a:pPr algn="ctr"/>
                  <a:r>
                    <a:rPr lang="en-US" altLang="zh-TW" dirty="0"/>
                    <a:t>Debugger  </a:t>
                  </a:r>
                  <a:endParaRPr lang="zh-TW" altLang="en-US" dirty="0"/>
                </a:p>
              </p:txBody>
            </p:sp>
            <p:sp>
              <p:nvSpPr>
                <p:cNvPr id="20" name="矩形: 圓角 19">
                  <a:extLst>
                    <a:ext uri="{FF2B5EF4-FFF2-40B4-BE49-F238E27FC236}">
                      <a16:creationId xmlns:a16="http://schemas.microsoft.com/office/drawing/2014/main" id="{E9DCF660-270B-4803-DC65-4485712D657A}"/>
                    </a:ext>
                  </a:extLst>
                </p:cNvPr>
                <p:cNvSpPr/>
                <p:nvPr/>
              </p:nvSpPr>
              <p:spPr>
                <a:xfrm>
                  <a:off x="2434781" y="2246384"/>
                  <a:ext cx="1066273" cy="184219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圓角 21">
                  <a:extLst>
                    <a:ext uri="{FF2B5EF4-FFF2-40B4-BE49-F238E27FC236}">
                      <a16:creationId xmlns:a16="http://schemas.microsoft.com/office/drawing/2014/main" id="{F936FA5D-1EE2-23E7-FC27-B9CE41D01C8E}"/>
                    </a:ext>
                  </a:extLst>
                </p:cNvPr>
                <p:cNvSpPr/>
                <p:nvPr/>
              </p:nvSpPr>
              <p:spPr>
                <a:xfrm>
                  <a:off x="3627006" y="2246384"/>
                  <a:ext cx="1066273" cy="184219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圓角 22">
                  <a:extLst>
                    <a:ext uri="{FF2B5EF4-FFF2-40B4-BE49-F238E27FC236}">
                      <a16:creationId xmlns:a16="http://schemas.microsoft.com/office/drawing/2014/main" id="{DE59AB42-B7C0-E1F2-BA31-EC8AF74EF386}"/>
                    </a:ext>
                  </a:extLst>
                </p:cNvPr>
                <p:cNvSpPr/>
                <p:nvPr/>
              </p:nvSpPr>
              <p:spPr>
                <a:xfrm>
                  <a:off x="4819231" y="2249785"/>
                  <a:ext cx="1066273" cy="184219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圓角 23">
                  <a:extLst>
                    <a:ext uri="{FF2B5EF4-FFF2-40B4-BE49-F238E27FC236}">
                      <a16:creationId xmlns:a16="http://schemas.microsoft.com/office/drawing/2014/main" id="{EF7C5AF0-B8D6-9FB3-777D-E083095FDDF8}"/>
                    </a:ext>
                  </a:extLst>
                </p:cNvPr>
                <p:cNvSpPr/>
                <p:nvPr/>
              </p:nvSpPr>
              <p:spPr>
                <a:xfrm>
                  <a:off x="6010383" y="2249785"/>
                  <a:ext cx="1066273" cy="184219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文字方塊 24">
                  <a:extLst>
                    <a:ext uri="{FF2B5EF4-FFF2-40B4-BE49-F238E27FC236}">
                      <a16:creationId xmlns:a16="http://schemas.microsoft.com/office/drawing/2014/main" id="{8AA74783-F8A4-DB9F-5E7D-E4713D0D1AE1}"/>
                    </a:ext>
                  </a:extLst>
                </p:cNvPr>
                <p:cNvSpPr txBox="1"/>
                <p:nvPr/>
              </p:nvSpPr>
              <p:spPr>
                <a:xfrm>
                  <a:off x="2560729" y="1724862"/>
                  <a:ext cx="2258502" cy="369332"/>
                </a:xfrm>
                <a:prstGeom prst="rect">
                  <a:avLst/>
                </a:prstGeom>
                <a:solidFill>
                  <a:schemeClr val="accent6">
                    <a:lumMod val="60000"/>
                    <a:lumOff val="40000"/>
                  </a:schemeClr>
                </a:solidFill>
              </p:spPr>
              <p:txBody>
                <a:bodyPr wrap="square" rtlCol="0">
                  <a:spAutoFit/>
                </a:bodyPr>
                <a:lstStyle/>
                <a:p>
                  <a:pPr algn="ctr"/>
                  <a:r>
                    <a:rPr lang="en-US" altLang="zh-TW" dirty="0"/>
                    <a:t>NVIDIA GCDM</a:t>
                  </a:r>
                  <a:endParaRPr lang="zh-TW" altLang="en-US" dirty="0"/>
                </a:p>
              </p:txBody>
            </p:sp>
            <p:sp>
              <p:nvSpPr>
                <p:cNvPr id="26" name="文字方塊 25">
                  <a:extLst>
                    <a:ext uri="{FF2B5EF4-FFF2-40B4-BE49-F238E27FC236}">
                      <a16:creationId xmlns:a16="http://schemas.microsoft.com/office/drawing/2014/main" id="{256766B8-6FC7-5F81-F560-164D798A0967}"/>
                    </a:ext>
                  </a:extLst>
                </p:cNvPr>
                <p:cNvSpPr txBox="1"/>
                <p:nvPr/>
              </p:nvSpPr>
              <p:spPr>
                <a:xfrm>
                  <a:off x="4944292" y="1711348"/>
                  <a:ext cx="2134484" cy="369332"/>
                </a:xfrm>
                <a:prstGeom prst="rect">
                  <a:avLst/>
                </a:prstGeom>
                <a:solidFill>
                  <a:schemeClr val="accent6">
                    <a:lumMod val="60000"/>
                    <a:lumOff val="40000"/>
                  </a:schemeClr>
                </a:solidFill>
              </p:spPr>
              <p:txBody>
                <a:bodyPr wrap="square" rtlCol="0">
                  <a:spAutoFit/>
                </a:bodyPr>
                <a:lstStyle/>
                <a:p>
                  <a:pPr algn="ctr"/>
                  <a:r>
                    <a:rPr lang="en-US" altLang="zh-TW" dirty="0"/>
                    <a:t>CNVIDIA Nsight</a:t>
                  </a:r>
                  <a:endParaRPr lang="zh-TW" altLang="en-US" dirty="0"/>
                </a:p>
              </p:txBody>
            </p:sp>
            <p:sp>
              <p:nvSpPr>
                <p:cNvPr id="27" name="文字方塊 26">
                  <a:extLst>
                    <a:ext uri="{FF2B5EF4-FFF2-40B4-BE49-F238E27FC236}">
                      <a16:creationId xmlns:a16="http://schemas.microsoft.com/office/drawing/2014/main" id="{A43D8681-25F2-5299-F177-F94144F8EFE8}"/>
                    </a:ext>
                  </a:extLst>
                </p:cNvPr>
                <p:cNvSpPr txBox="1"/>
                <p:nvPr/>
              </p:nvSpPr>
              <p:spPr>
                <a:xfrm>
                  <a:off x="2560729" y="1184482"/>
                  <a:ext cx="2258502" cy="369332"/>
                </a:xfrm>
                <a:prstGeom prst="rect">
                  <a:avLst/>
                </a:prstGeom>
                <a:solidFill>
                  <a:schemeClr val="accent6">
                    <a:lumMod val="60000"/>
                    <a:lumOff val="40000"/>
                  </a:schemeClr>
                </a:solidFill>
              </p:spPr>
              <p:txBody>
                <a:bodyPr wrap="square" rtlCol="0">
                  <a:spAutoFit/>
                </a:bodyPr>
                <a:lstStyle/>
                <a:p>
                  <a:pPr algn="ctr"/>
                  <a:r>
                    <a:rPr lang="en-US" altLang="zh-TW" dirty="0"/>
                    <a:t>HPC</a:t>
                  </a:r>
                  <a:endParaRPr lang="zh-TW" altLang="en-US" dirty="0"/>
                </a:p>
              </p:txBody>
            </p:sp>
            <p:sp>
              <p:nvSpPr>
                <p:cNvPr id="28" name="文字方塊 27">
                  <a:extLst>
                    <a:ext uri="{FF2B5EF4-FFF2-40B4-BE49-F238E27FC236}">
                      <a16:creationId xmlns:a16="http://schemas.microsoft.com/office/drawing/2014/main" id="{9BA0FC9B-E60A-DB27-7507-981714D28AF9}"/>
                    </a:ext>
                  </a:extLst>
                </p:cNvPr>
                <p:cNvSpPr txBox="1"/>
                <p:nvPr/>
              </p:nvSpPr>
              <p:spPr>
                <a:xfrm>
                  <a:off x="4944292" y="1170968"/>
                  <a:ext cx="2134484" cy="369332"/>
                </a:xfrm>
                <a:prstGeom prst="rect">
                  <a:avLst/>
                </a:prstGeom>
                <a:solidFill>
                  <a:schemeClr val="accent6">
                    <a:lumMod val="60000"/>
                    <a:lumOff val="40000"/>
                  </a:schemeClr>
                </a:solidFill>
              </p:spPr>
              <p:txBody>
                <a:bodyPr wrap="square" rtlCol="0">
                  <a:spAutoFit/>
                </a:bodyPr>
                <a:lstStyle/>
                <a:p>
                  <a:pPr algn="ctr"/>
                  <a:r>
                    <a:rPr lang="en-US" altLang="zh-TW" dirty="0"/>
                    <a:t>AI</a:t>
                  </a:r>
                  <a:endParaRPr lang="zh-TW" altLang="en-US" dirty="0"/>
                </a:p>
              </p:txBody>
            </p:sp>
          </p:grpSp>
          <p:sp>
            <p:nvSpPr>
              <p:cNvPr id="31" name="矩形 30">
                <a:extLst>
                  <a:ext uri="{FF2B5EF4-FFF2-40B4-BE49-F238E27FC236}">
                    <a16:creationId xmlns:a16="http://schemas.microsoft.com/office/drawing/2014/main" id="{D9564A46-3705-6499-FFC1-A261DEAFD858}"/>
                  </a:ext>
                </a:extLst>
              </p:cNvPr>
              <p:cNvSpPr/>
              <p:nvPr/>
            </p:nvSpPr>
            <p:spPr>
              <a:xfrm>
                <a:off x="6669078" y="894801"/>
                <a:ext cx="4960652" cy="5290459"/>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文字方塊 31">
                <a:extLst>
                  <a:ext uri="{FF2B5EF4-FFF2-40B4-BE49-F238E27FC236}">
                    <a16:creationId xmlns:a16="http://schemas.microsoft.com/office/drawing/2014/main" id="{DAA65021-7C85-28B4-BB6C-62021C779197}"/>
                  </a:ext>
                </a:extLst>
              </p:cNvPr>
              <p:cNvSpPr txBox="1"/>
              <p:nvPr/>
            </p:nvSpPr>
            <p:spPr>
              <a:xfrm>
                <a:off x="6795031" y="5748407"/>
                <a:ext cx="4641875" cy="369332"/>
              </a:xfrm>
              <a:prstGeom prst="rect">
                <a:avLst/>
              </a:prstGeom>
              <a:solidFill>
                <a:schemeClr val="accent5">
                  <a:lumMod val="60000"/>
                  <a:lumOff val="40000"/>
                </a:schemeClr>
              </a:solidFill>
            </p:spPr>
            <p:txBody>
              <a:bodyPr wrap="square" rtlCol="0">
                <a:spAutoFit/>
              </a:bodyPr>
              <a:lstStyle/>
              <a:p>
                <a:pPr algn="ctr"/>
                <a:r>
                  <a:rPr lang="en-US" altLang="zh-TW" dirty="0"/>
                  <a:t>AMD Radeon GPU</a:t>
                </a:r>
                <a:endParaRPr lang="zh-TW" altLang="en-US" dirty="0"/>
              </a:p>
            </p:txBody>
          </p:sp>
          <p:sp>
            <p:nvSpPr>
              <p:cNvPr id="33" name="文字方塊 32">
                <a:extLst>
                  <a:ext uri="{FF2B5EF4-FFF2-40B4-BE49-F238E27FC236}">
                    <a16:creationId xmlns:a16="http://schemas.microsoft.com/office/drawing/2014/main" id="{86D579C6-D668-6B94-859E-C3987D06F60D}"/>
                  </a:ext>
                </a:extLst>
              </p:cNvPr>
              <p:cNvSpPr txBox="1"/>
              <p:nvPr/>
            </p:nvSpPr>
            <p:spPr>
              <a:xfrm>
                <a:off x="6840751" y="5206537"/>
                <a:ext cx="4596156" cy="369332"/>
              </a:xfrm>
              <a:prstGeom prst="rect">
                <a:avLst/>
              </a:prstGeom>
              <a:solidFill>
                <a:schemeClr val="accent5">
                  <a:lumMod val="60000"/>
                  <a:lumOff val="40000"/>
                </a:schemeClr>
              </a:solidFill>
            </p:spPr>
            <p:txBody>
              <a:bodyPr wrap="square" rtlCol="0">
                <a:spAutoFit/>
              </a:bodyPr>
              <a:lstStyle/>
              <a:p>
                <a:pPr algn="ctr"/>
                <a:r>
                  <a:rPr lang="en-US" altLang="zh-TW" dirty="0"/>
                  <a:t>AMD Driver&amp; </a:t>
                </a:r>
                <a:r>
                  <a:rPr lang="en-US" altLang="zh-TW" dirty="0" err="1"/>
                  <a:t>ROCm</a:t>
                </a:r>
                <a:r>
                  <a:rPr lang="en-US" altLang="zh-TW" dirty="0"/>
                  <a:t> Runtime</a:t>
                </a:r>
                <a:endParaRPr lang="zh-TW" altLang="en-US" dirty="0"/>
              </a:p>
            </p:txBody>
          </p:sp>
          <p:sp>
            <p:nvSpPr>
              <p:cNvPr id="34" name="文字方塊 33">
                <a:extLst>
                  <a:ext uri="{FF2B5EF4-FFF2-40B4-BE49-F238E27FC236}">
                    <a16:creationId xmlns:a16="http://schemas.microsoft.com/office/drawing/2014/main" id="{402987A5-1070-842D-E5CF-51C5799AFCEC}"/>
                  </a:ext>
                </a:extLst>
              </p:cNvPr>
              <p:cNvSpPr txBox="1"/>
              <p:nvPr/>
            </p:nvSpPr>
            <p:spPr>
              <a:xfrm>
                <a:off x="6840751" y="4639634"/>
                <a:ext cx="1601639" cy="369332"/>
              </a:xfrm>
              <a:prstGeom prst="rect">
                <a:avLst/>
              </a:prstGeom>
              <a:solidFill>
                <a:schemeClr val="accent5">
                  <a:lumMod val="60000"/>
                  <a:lumOff val="40000"/>
                </a:schemeClr>
              </a:solidFill>
            </p:spPr>
            <p:txBody>
              <a:bodyPr wrap="square" rtlCol="0">
                <a:spAutoFit/>
              </a:bodyPr>
              <a:lstStyle/>
              <a:p>
                <a:pPr algn="ctr"/>
                <a:r>
                  <a:rPr lang="en-US" altLang="zh-TW" dirty="0"/>
                  <a:t>HIP</a:t>
                </a:r>
                <a:endParaRPr lang="zh-TW" altLang="en-US" dirty="0"/>
              </a:p>
            </p:txBody>
          </p:sp>
          <p:sp>
            <p:nvSpPr>
              <p:cNvPr id="35" name="文字方塊 34">
                <a:extLst>
                  <a:ext uri="{FF2B5EF4-FFF2-40B4-BE49-F238E27FC236}">
                    <a16:creationId xmlns:a16="http://schemas.microsoft.com/office/drawing/2014/main" id="{B3CB9EF2-910D-CDA3-6D45-FEA389905FA2}"/>
                  </a:ext>
                </a:extLst>
              </p:cNvPr>
              <p:cNvSpPr txBox="1"/>
              <p:nvPr/>
            </p:nvSpPr>
            <p:spPr>
              <a:xfrm>
                <a:off x="8518485" y="4639634"/>
                <a:ext cx="1365069" cy="369332"/>
              </a:xfrm>
              <a:prstGeom prst="rect">
                <a:avLst/>
              </a:prstGeom>
              <a:solidFill>
                <a:schemeClr val="accent5">
                  <a:lumMod val="60000"/>
                  <a:lumOff val="40000"/>
                </a:schemeClr>
              </a:solidFill>
            </p:spPr>
            <p:txBody>
              <a:bodyPr wrap="square" rtlCol="0">
                <a:spAutoFit/>
              </a:bodyPr>
              <a:lstStyle/>
              <a:p>
                <a:pPr algn="ctr"/>
                <a:r>
                  <a:rPr lang="en-US" altLang="zh-TW" dirty="0"/>
                  <a:t>OpenMP</a:t>
                </a:r>
                <a:endParaRPr lang="zh-TW" altLang="en-US" dirty="0"/>
              </a:p>
            </p:txBody>
          </p:sp>
          <p:sp>
            <p:nvSpPr>
              <p:cNvPr id="36" name="文字方塊 35">
                <a:extLst>
                  <a:ext uri="{FF2B5EF4-FFF2-40B4-BE49-F238E27FC236}">
                    <a16:creationId xmlns:a16="http://schemas.microsoft.com/office/drawing/2014/main" id="{CCFD8035-C458-936D-C80B-52B5933C18E7}"/>
                  </a:ext>
                </a:extLst>
              </p:cNvPr>
              <p:cNvSpPr txBox="1"/>
              <p:nvPr/>
            </p:nvSpPr>
            <p:spPr>
              <a:xfrm>
                <a:off x="9951133" y="4639634"/>
                <a:ext cx="1485774" cy="369332"/>
              </a:xfrm>
              <a:prstGeom prst="rect">
                <a:avLst/>
              </a:prstGeom>
              <a:solidFill>
                <a:schemeClr val="accent5">
                  <a:lumMod val="60000"/>
                  <a:lumOff val="40000"/>
                </a:schemeClr>
              </a:solidFill>
            </p:spPr>
            <p:txBody>
              <a:bodyPr wrap="square" rtlCol="0">
                <a:spAutoFit/>
              </a:bodyPr>
              <a:lstStyle/>
              <a:p>
                <a:pPr algn="ctr"/>
                <a:r>
                  <a:rPr lang="en-US" altLang="zh-TW" dirty="0"/>
                  <a:t>OpenCL</a:t>
                </a:r>
                <a:endParaRPr lang="zh-TW" altLang="en-US" dirty="0"/>
              </a:p>
            </p:txBody>
          </p:sp>
          <p:sp>
            <p:nvSpPr>
              <p:cNvPr id="37" name="文字方塊 36">
                <a:extLst>
                  <a:ext uri="{FF2B5EF4-FFF2-40B4-BE49-F238E27FC236}">
                    <a16:creationId xmlns:a16="http://schemas.microsoft.com/office/drawing/2014/main" id="{C957B7FE-1A1C-554B-E04B-8978F428938A}"/>
                  </a:ext>
                </a:extLst>
              </p:cNvPr>
              <p:cNvSpPr txBox="1"/>
              <p:nvPr/>
            </p:nvSpPr>
            <p:spPr>
              <a:xfrm>
                <a:off x="6840752" y="4087117"/>
                <a:ext cx="1146504" cy="369332"/>
              </a:xfrm>
              <a:prstGeom prst="rect">
                <a:avLst/>
              </a:prstGeom>
              <a:solidFill>
                <a:schemeClr val="accent5">
                  <a:lumMod val="60000"/>
                  <a:lumOff val="40000"/>
                </a:schemeClr>
              </a:solidFill>
            </p:spPr>
            <p:txBody>
              <a:bodyPr wrap="square" rtlCol="0">
                <a:spAutoFit/>
              </a:bodyPr>
              <a:lstStyle/>
              <a:p>
                <a:pPr algn="ctr"/>
                <a:r>
                  <a:rPr lang="en-US" altLang="zh-TW" dirty="0"/>
                  <a:t>Compiler</a:t>
                </a:r>
                <a:endParaRPr lang="zh-TW" altLang="en-US" dirty="0"/>
              </a:p>
            </p:txBody>
          </p:sp>
          <p:sp>
            <p:nvSpPr>
              <p:cNvPr id="38" name="文字方塊 37">
                <a:extLst>
                  <a:ext uri="{FF2B5EF4-FFF2-40B4-BE49-F238E27FC236}">
                    <a16:creationId xmlns:a16="http://schemas.microsoft.com/office/drawing/2014/main" id="{DB146250-F02D-32E1-DC11-AFC554BE3C25}"/>
                  </a:ext>
                </a:extLst>
              </p:cNvPr>
              <p:cNvSpPr txBox="1"/>
              <p:nvPr/>
            </p:nvSpPr>
            <p:spPr>
              <a:xfrm>
                <a:off x="8050231" y="4091511"/>
                <a:ext cx="956610" cy="369332"/>
              </a:xfrm>
              <a:prstGeom prst="rect">
                <a:avLst/>
              </a:prstGeom>
              <a:solidFill>
                <a:schemeClr val="accent5">
                  <a:lumMod val="60000"/>
                  <a:lumOff val="40000"/>
                </a:schemeClr>
              </a:solidFill>
            </p:spPr>
            <p:txBody>
              <a:bodyPr wrap="square" rtlCol="0">
                <a:spAutoFit/>
              </a:bodyPr>
              <a:lstStyle/>
              <a:p>
                <a:pPr algn="ctr"/>
                <a:r>
                  <a:rPr lang="en-US" altLang="zh-TW" dirty="0"/>
                  <a:t>Profiler </a:t>
                </a:r>
                <a:endParaRPr lang="zh-TW" altLang="en-US" dirty="0"/>
              </a:p>
            </p:txBody>
          </p:sp>
          <p:sp>
            <p:nvSpPr>
              <p:cNvPr id="39" name="文字方塊 38">
                <a:extLst>
                  <a:ext uri="{FF2B5EF4-FFF2-40B4-BE49-F238E27FC236}">
                    <a16:creationId xmlns:a16="http://schemas.microsoft.com/office/drawing/2014/main" id="{86C4DA84-2AC4-2406-2F94-302FCA2CB74F}"/>
                  </a:ext>
                </a:extLst>
              </p:cNvPr>
              <p:cNvSpPr txBox="1"/>
              <p:nvPr/>
            </p:nvSpPr>
            <p:spPr>
              <a:xfrm>
                <a:off x="9090100" y="4081849"/>
                <a:ext cx="1146505" cy="369332"/>
              </a:xfrm>
              <a:prstGeom prst="rect">
                <a:avLst/>
              </a:prstGeom>
              <a:solidFill>
                <a:schemeClr val="accent5">
                  <a:lumMod val="60000"/>
                  <a:lumOff val="40000"/>
                </a:schemeClr>
              </a:solidFill>
            </p:spPr>
            <p:txBody>
              <a:bodyPr wrap="square" rtlCol="0">
                <a:spAutoFit/>
              </a:bodyPr>
              <a:lstStyle/>
              <a:p>
                <a:pPr algn="ctr"/>
                <a:r>
                  <a:rPr lang="en-US" altLang="zh-TW" dirty="0"/>
                  <a:t>Debugger  </a:t>
                </a:r>
                <a:endParaRPr lang="zh-TW" altLang="en-US" dirty="0"/>
              </a:p>
            </p:txBody>
          </p:sp>
          <p:sp>
            <p:nvSpPr>
              <p:cNvPr id="40" name="矩形: 圓角 39">
                <a:extLst>
                  <a:ext uri="{FF2B5EF4-FFF2-40B4-BE49-F238E27FC236}">
                    <a16:creationId xmlns:a16="http://schemas.microsoft.com/office/drawing/2014/main" id="{679A9B58-2BDB-F7FB-91A3-908F3A8C344E}"/>
                  </a:ext>
                </a:extLst>
              </p:cNvPr>
              <p:cNvSpPr/>
              <p:nvPr/>
            </p:nvSpPr>
            <p:spPr>
              <a:xfrm>
                <a:off x="6795031" y="2181067"/>
                <a:ext cx="1066273" cy="184219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圓角 40">
                <a:extLst>
                  <a:ext uri="{FF2B5EF4-FFF2-40B4-BE49-F238E27FC236}">
                    <a16:creationId xmlns:a16="http://schemas.microsoft.com/office/drawing/2014/main" id="{217FB1DD-963D-D452-6BF7-6EDCF252C12D}"/>
                  </a:ext>
                </a:extLst>
              </p:cNvPr>
              <p:cNvSpPr/>
              <p:nvPr/>
            </p:nvSpPr>
            <p:spPr>
              <a:xfrm>
                <a:off x="7987256" y="2181067"/>
                <a:ext cx="1066273" cy="184219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圓角 41">
                <a:extLst>
                  <a:ext uri="{FF2B5EF4-FFF2-40B4-BE49-F238E27FC236}">
                    <a16:creationId xmlns:a16="http://schemas.microsoft.com/office/drawing/2014/main" id="{022C36E6-B1C2-9104-0EBE-5989BD0D1F00}"/>
                  </a:ext>
                </a:extLst>
              </p:cNvPr>
              <p:cNvSpPr/>
              <p:nvPr/>
            </p:nvSpPr>
            <p:spPr>
              <a:xfrm>
                <a:off x="9179481" y="2184468"/>
                <a:ext cx="1066273" cy="184219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圓角 42">
                <a:extLst>
                  <a:ext uri="{FF2B5EF4-FFF2-40B4-BE49-F238E27FC236}">
                    <a16:creationId xmlns:a16="http://schemas.microsoft.com/office/drawing/2014/main" id="{2CC9219E-4C08-34D9-D0E4-FAE43F84D2A0}"/>
                  </a:ext>
                </a:extLst>
              </p:cNvPr>
              <p:cNvSpPr/>
              <p:nvPr/>
            </p:nvSpPr>
            <p:spPr>
              <a:xfrm>
                <a:off x="10370633" y="2184468"/>
                <a:ext cx="1066273" cy="184219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文字方塊 43">
                <a:extLst>
                  <a:ext uri="{FF2B5EF4-FFF2-40B4-BE49-F238E27FC236}">
                    <a16:creationId xmlns:a16="http://schemas.microsoft.com/office/drawing/2014/main" id="{F684BAF0-AA50-1712-467B-3D7681658980}"/>
                  </a:ext>
                </a:extLst>
              </p:cNvPr>
              <p:cNvSpPr txBox="1"/>
              <p:nvPr/>
            </p:nvSpPr>
            <p:spPr>
              <a:xfrm>
                <a:off x="6920979" y="1659545"/>
                <a:ext cx="1439250" cy="369332"/>
              </a:xfrm>
              <a:prstGeom prst="rect">
                <a:avLst/>
              </a:prstGeom>
              <a:solidFill>
                <a:schemeClr val="accent5">
                  <a:lumMod val="60000"/>
                  <a:lumOff val="40000"/>
                </a:schemeClr>
              </a:solidFill>
            </p:spPr>
            <p:txBody>
              <a:bodyPr wrap="square" rtlCol="0">
                <a:spAutoFit/>
              </a:bodyPr>
              <a:lstStyle/>
              <a:p>
                <a:pPr algn="ctr"/>
                <a:r>
                  <a:rPr lang="en-US" altLang="zh-TW" dirty="0" err="1"/>
                  <a:t>ROCm</a:t>
                </a:r>
                <a:r>
                  <a:rPr lang="en-US" altLang="zh-TW" dirty="0"/>
                  <a:t> SMI</a:t>
                </a:r>
                <a:endParaRPr lang="zh-TW" altLang="en-US" dirty="0"/>
              </a:p>
            </p:txBody>
          </p:sp>
          <p:sp>
            <p:nvSpPr>
              <p:cNvPr id="46" name="文字方塊 45">
                <a:extLst>
                  <a:ext uri="{FF2B5EF4-FFF2-40B4-BE49-F238E27FC236}">
                    <a16:creationId xmlns:a16="http://schemas.microsoft.com/office/drawing/2014/main" id="{664EFDD3-8AD4-8C49-5E50-60C547F8860B}"/>
                  </a:ext>
                </a:extLst>
              </p:cNvPr>
              <p:cNvSpPr txBox="1"/>
              <p:nvPr/>
            </p:nvSpPr>
            <p:spPr>
              <a:xfrm>
                <a:off x="6920979" y="1119165"/>
                <a:ext cx="2258502" cy="369332"/>
              </a:xfrm>
              <a:prstGeom prst="rect">
                <a:avLst/>
              </a:prstGeom>
              <a:solidFill>
                <a:schemeClr val="accent5">
                  <a:lumMod val="60000"/>
                  <a:lumOff val="40000"/>
                </a:schemeClr>
              </a:solidFill>
            </p:spPr>
            <p:txBody>
              <a:bodyPr wrap="square" rtlCol="0">
                <a:spAutoFit/>
              </a:bodyPr>
              <a:lstStyle/>
              <a:p>
                <a:pPr algn="ctr"/>
                <a:r>
                  <a:rPr lang="en-US" altLang="zh-TW" dirty="0"/>
                  <a:t>HPC</a:t>
                </a:r>
                <a:endParaRPr lang="zh-TW" altLang="en-US" dirty="0"/>
              </a:p>
            </p:txBody>
          </p:sp>
          <p:sp>
            <p:nvSpPr>
              <p:cNvPr id="47" name="文字方塊 46">
                <a:extLst>
                  <a:ext uri="{FF2B5EF4-FFF2-40B4-BE49-F238E27FC236}">
                    <a16:creationId xmlns:a16="http://schemas.microsoft.com/office/drawing/2014/main" id="{2DE57A55-7BC9-6F74-6460-3956CF8BAC61}"/>
                  </a:ext>
                </a:extLst>
              </p:cNvPr>
              <p:cNvSpPr txBox="1"/>
              <p:nvPr/>
            </p:nvSpPr>
            <p:spPr>
              <a:xfrm>
                <a:off x="9304542" y="1105651"/>
                <a:ext cx="2134484" cy="369332"/>
              </a:xfrm>
              <a:prstGeom prst="rect">
                <a:avLst/>
              </a:prstGeom>
              <a:solidFill>
                <a:schemeClr val="accent5">
                  <a:lumMod val="60000"/>
                  <a:lumOff val="40000"/>
                </a:schemeClr>
              </a:solidFill>
            </p:spPr>
            <p:txBody>
              <a:bodyPr wrap="square" rtlCol="0">
                <a:spAutoFit/>
              </a:bodyPr>
              <a:lstStyle/>
              <a:p>
                <a:pPr algn="ctr"/>
                <a:r>
                  <a:rPr lang="en-US" altLang="zh-TW" dirty="0"/>
                  <a:t>AI</a:t>
                </a:r>
                <a:endParaRPr lang="zh-TW" altLang="en-US" dirty="0"/>
              </a:p>
            </p:txBody>
          </p:sp>
          <p:sp>
            <p:nvSpPr>
              <p:cNvPr id="48" name="文字方塊 47">
                <a:extLst>
                  <a:ext uri="{FF2B5EF4-FFF2-40B4-BE49-F238E27FC236}">
                    <a16:creationId xmlns:a16="http://schemas.microsoft.com/office/drawing/2014/main" id="{7D663C2D-74F9-4807-2A72-C946B983937A}"/>
                  </a:ext>
                </a:extLst>
              </p:cNvPr>
              <p:cNvSpPr txBox="1"/>
              <p:nvPr/>
            </p:nvSpPr>
            <p:spPr>
              <a:xfrm>
                <a:off x="8444304" y="1603522"/>
                <a:ext cx="1439250" cy="523220"/>
              </a:xfrm>
              <a:prstGeom prst="rect">
                <a:avLst/>
              </a:prstGeom>
              <a:solidFill>
                <a:schemeClr val="accent5">
                  <a:lumMod val="60000"/>
                  <a:lumOff val="40000"/>
                </a:schemeClr>
              </a:solidFill>
            </p:spPr>
            <p:txBody>
              <a:bodyPr wrap="square" rtlCol="0">
                <a:spAutoFit/>
              </a:bodyPr>
              <a:lstStyle/>
              <a:p>
                <a:pPr algn="ctr"/>
                <a:r>
                  <a:rPr lang="en-US" altLang="zh-TW" sz="1400" dirty="0" err="1"/>
                  <a:t>ROCm</a:t>
                </a:r>
                <a:r>
                  <a:rPr lang="en-US" altLang="zh-TW" sz="1400" dirty="0"/>
                  <a:t> </a:t>
                </a:r>
                <a:r>
                  <a:rPr lang="en-US" altLang="zh-TW" sz="1400" dirty="0" err="1"/>
                  <a:t>Vaildation</a:t>
                </a:r>
                <a:r>
                  <a:rPr lang="en-US" altLang="zh-TW" sz="1400" dirty="0"/>
                  <a:t> Suite</a:t>
                </a:r>
                <a:endParaRPr lang="zh-TW" altLang="en-US" sz="1400" dirty="0"/>
              </a:p>
            </p:txBody>
          </p:sp>
          <p:sp>
            <p:nvSpPr>
              <p:cNvPr id="49" name="文字方塊 48">
                <a:extLst>
                  <a:ext uri="{FF2B5EF4-FFF2-40B4-BE49-F238E27FC236}">
                    <a16:creationId xmlns:a16="http://schemas.microsoft.com/office/drawing/2014/main" id="{E4243F9A-8FA6-F287-D665-441028D15DE6}"/>
                  </a:ext>
                </a:extLst>
              </p:cNvPr>
              <p:cNvSpPr txBox="1"/>
              <p:nvPr/>
            </p:nvSpPr>
            <p:spPr>
              <a:xfrm>
                <a:off x="9951132" y="1584909"/>
                <a:ext cx="1485773" cy="523220"/>
              </a:xfrm>
              <a:prstGeom prst="rect">
                <a:avLst/>
              </a:prstGeom>
              <a:solidFill>
                <a:schemeClr val="accent5">
                  <a:lumMod val="60000"/>
                  <a:lumOff val="40000"/>
                </a:schemeClr>
              </a:solidFill>
            </p:spPr>
            <p:txBody>
              <a:bodyPr wrap="square" rtlCol="0">
                <a:spAutoFit/>
              </a:bodyPr>
              <a:lstStyle/>
              <a:p>
                <a:pPr algn="ctr"/>
                <a:r>
                  <a:rPr lang="en-US" altLang="zh-TW" sz="1400" dirty="0" err="1"/>
                  <a:t>ROCm</a:t>
                </a:r>
                <a:r>
                  <a:rPr lang="en-US" altLang="zh-TW" sz="1400" dirty="0"/>
                  <a:t> Data Center Tools</a:t>
                </a:r>
                <a:endParaRPr lang="zh-TW" altLang="en-US" sz="1400" dirty="0"/>
              </a:p>
            </p:txBody>
          </p:sp>
          <p:sp>
            <p:nvSpPr>
              <p:cNvPr id="50" name="文字方塊 49">
                <a:extLst>
                  <a:ext uri="{FF2B5EF4-FFF2-40B4-BE49-F238E27FC236}">
                    <a16:creationId xmlns:a16="http://schemas.microsoft.com/office/drawing/2014/main" id="{D753BCFB-86E5-6878-7EA7-F33B8A392A9F}"/>
                  </a:ext>
                </a:extLst>
              </p:cNvPr>
              <p:cNvSpPr txBox="1"/>
              <p:nvPr/>
            </p:nvSpPr>
            <p:spPr>
              <a:xfrm>
                <a:off x="10319864" y="4085248"/>
                <a:ext cx="1146505" cy="369332"/>
              </a:xfrm>
              <a:prstGeom prst="rect">
                <a:avLst/>
              </a:prstGeom>
              <a:solidFill>
                <a:schemeClr val="accent5">
                  <a:lumMod val="60000"/>
                  <a:lumOff val="40000"/>
                </a:schemeClr>
              </a:solidFill>
            </p:spPr>
            <p:txBody>
              <a:bodyPr wrap="square" rtlCol="0">
                <a:spAutoFit/>
              </a:bodyPr>
              <a:lstStyle/>
              <a:p>
                <a:pPr algn="ctr"/>
                <a:r>
                  <a:rPr lang="en-US" altLang="zh-TW" dirty="0" err="1"/>
                  <a:t>HIPTools</a:t>
                </a:r>
                <a:endParaRPr lang="zh-TW" altLang="en-US" dirty="0"/>
              </a:p>
            </p:txBody>
          </p:sp>
          <p:sp>
            <p:nvSpPr>
              <p:cNvPr id="51" name="文字方塊 50">
                <a:extLst>
                  <a:ext uri="{FF2B5EF4-FFF2-40B4-BE49-F238E27FC236}">
                    <a16:creationId xmlns:a16="http://schemas.microsoft.com/office/drawing/2014/main" id="{77F4F5D3-38C4-4A23-9812-918E5EC9DCD9}"/>
                  </a:ext>
                </a:extLst>
              </p:cNvPr>
              <p:cNvSpPr txBox="1"/>
              <p:nvPr/>
            </p:nvSpPr>
            <p:spPr>
              <a:xfrm>
                <a:off x="1609211" y="2272926"/>
                <a:ext cx="1122462" cy="1569660"/>
              </a:xfrm>
              <a:prstGeom prst="rect">
                <a:avLst/>
              </a:prstGeom>
              <a:noFill/>
            </p:spPr>
            <p:txBody>
              <a:bodyPr wrap="square" rtlCol="0">
                <a:spAutoFit/>
              </a:bodyPr>
              <a:lstStyle/>
              <a:p>
                <a:pPr algn="ctr"/>
                <a:r>
                  <a:rPr lang="en-US" altLang="zh-TW" sz="1600" dirty="0"/>
                  <a:t>MATH </a:t>
                </a:r>
                <a:br>
                  <a:rPr lang="en-US" altLang="zh-TW" sz="1600" dirty="0"/>
                </a:br>
                <a:endParaRPr lang="en-US" altLang="zh-TW" sz="1600" dirty="0"/>
              </a:p>
              <a:p>
                <a:pPr algn="ctr"/>
                <a:r>
                  <a:rPr lang="en-US" altLang="zh-TW" sz="1600" dirty="0" err="1"/>
                  <a:t>cuBLAS</a:t>
                </a:r>
                <a:endParaRPr lang="en-US" altLang="zh-TW" sz="1600" dirty="0"/>
              </a:p>
              <a:p>
                <a:pPr algn="ctr"/>
                <a:r>
                  <a:rPr lang="en-US" altLang="zh-TW" sz="1600" dirty="0" err="1"/>
                  <a:t>cuFFT</a:t>
                </a:r>
                <a:endParaRPr lang="en-US" altLang="zh-TW" sz="1600" dirty="0"/>
              </a:p>
              <a:p>
                <a:pPr algn="ctr"/>
                <a:r>
                  <a:rPr lang="en-US" altLang="zh-TW" sz="1600" dirty="0" err="1"/>
                  <a:t>cuRAND</a:t>
                </a:r>
                <a:endParaRPr lang="en-US" altLang="zh-TW" sz="1600" dirty="0"/>
              </a:p>
              <a:p>
                <a:pPr algn="ctr"/>
                <a:r>
                  <a:rPr lang="en-US" altLang="zh-TW" sz="1600" dirty="0" err="1"/>
                  <a:t>cuSOLVER</a:t>
                </a:r>
                <a:endParaRPr lang="zh-TW" altLang="en-US" sz="1600" dirty="0"/>
              </a:p>
            </p:txBody>
          </p:sp>
          <p:sp>
            <p:nvSpPr>
              <p:cNvPr id="52" name="文字方塊 51">
                <a:extLst>
                  <a:ext uri="{FF2B5EF4-FFF2-40B4-BE49-F238E27FC236}">
                    <a16:creationId xmlns:a16="http://schemas.microsoft.com/office/drawing/2014/main" id="{CF245791-8A59-E8AD-3151-FC551914BD15}"/>
                  </a:ext>
                </a:extLst>
              </p:cNvPr>
              <p:cNvSpPr txBox="1"/>
              <p:nvPr/>
            </p:nvSpPr>
            <p:spPr>
              <a:xfrm>
                <a:off x="2766309" y="2238586"/>
                <a:ext cx="1225822" cy="1323439"/>
              </a:xfrm>
              <a:prstGeom prst="rect">
                <a:avLst/>
              </a:prstGeom>
              <a:noFill/>
            </p:spPr>
            <p:txBody>
              <a:bodyPr wrap="square" rtlCol="0">
                <a:spAutoFit/>
              </a:bodyPr>
              <a:lstStyle/>
              <a:p>
                <a:pPr algn="ctr"/>
                <a:r>
                  <a:rPr lang="en-US" altLang="zh-TW" sz="1600" dirty="0"/>
                  <a:t>AI</a:t>
                </a:r>
              </a:p>
              <a:p>
                <a:pPr algn="ctr"/>
                <a:endParaRPr lang="en-US" altLang="zh-TW" sz="1600" dirty="0"/>
              </a:p>
              <a:p>
                <a:pPr algn="ctr"/>
                <a:r>
                  <a:rPr lang="en-US" altLang="zh-TW" sz="1600" dirty="0" err="1"/>
                  <a:t>cuDNN</a:t>
                </a:r>
                <a:endParaRPr lang="en-US" altLang="zh-TW" sz="1600" dirty="0"/>
              </a:p>
              <a:p>
                <a:pPr algn="ctr"/>
                <a:r>
                  <a:rPr lang="en-US" altLang="zh-TW" sz="1600" dirty="0" err="1"/>
                  <a:t>DeepStream</a:t>
                </a:r>
                <a:endParaRPr lang="en-US" altLang="zh-TW" sz="1600" dirty="0"/>
              </a:p>
              <a:p>
                <a:pPr algn="ctr"/>
                <a:r>
                  <a:rPr lang="en-US" altLang="zh-TW" sz="1600" dirty="0"/>
                  <a:t>DALI</a:t>
                </a:r>
                <a:endParaRPr lang="zh-TW" altLang="en-US" sz="1600" dirty="0"/>
              </a:p>
            </p:txBody>
          </p:sp>
          <p:sp>
            <p:nvSpPr>
              <p:cNvPr id="53" name="文字方塊 52">
                <a:extLst>
                  <a:ext uri="{FF2B5EF4-FFF2-40B4-BE49-F238E27FC236}">
                    <a16:creationId xmlns:a16="http://schemas.microsoft.com/office/drawing/2014/main" id="{48ECF9AF-14EA-E052-2A9D-C49D78B2F527}"/>
                  </a:ext>
                </a:extLst>
              </p:cNvPr>
              <p:cNvSpPr txBox="1"/>
              <p:nvPr/>
            </p:nvSpPr>
            <p:spPr>
              <a:xfrm>
                <a:off x="3967950" y="2240817"/>
                <a:ext cx="1225822" cy="1569660"/>
              </a:xfrm>
              <a:prstGeom prst="rect">
                <a:avLst/>
              </a:prstGeom>
              <a:noFill/>
            </p:spPr>
            <p:txBody>
              <a:bodyPr wrap="square" rtlCol="0">
                <a:spAutoFit/>
              </a:bodyPr>
              <a:lstStyle/>
              <a:p>
                <a:pPr algn="ctr"/>
                <a:r>
                  <a:rPr lang="en-US" altLang="zh-TW" sz="1600" dirty="0"/>
                  <a:t>VIDEO</a:t>
                </a:r>
              </a:p>
              <a:p>
                <a:pPr algn="ctr"/>
                <a:endParaRPr lang="en-US" altLang="zh-TW" sz="1600" dirty="0"/>
              </a:p>
              <a:p>
                <a:pPr algn="ctr"/>
                <a:r>
                  <a:rPr lang="en-US" altLang="zh-TW" sz="1600" dirty="0" err="1"/>
                  <a:t>nvJPEG</a:t>
                </a:r>
                <a:endParaRPr lang="en-US" altLang="zh-TW" sz="1600" dirty="0"/>
              </a:p>
              <a:p>
                <a:pPr algn="ctr"/>
                <a:r>
                  <a:rPr lang="en-US" altLang="zh-TW" sz="1600" dirty="0"/>
                  <a:t>Code SDK</a:t>
                </a:r>
              </a:p>
              <a:p>
                <a:pPr algn="ctr"/>
                <a:r>
                  <a:rPr lang="en-US" altLang="zh-TW" sz="1600" dirty="0"/>
                  <a:t>Parallel</a:t>
                </a:r>
              </a:p>
              <a:p>
                <a:pPr algn="ctr"/>
                <a:r>
                  <a:rPr lang="en-US" altLang="zh-TW" sz="1600" dirty="0"/>
                  <a:t>Thrust</a:t>
                </a:r>
                <a:endParaRPr lang="zh-TW" altLang="en-US" sz="1600" dirty="0"/>
              </a:p>
            </p:txBody>
          </p:sp>
          <p:sp>
            <p:nvSpPr>
              <p:cNvPr id="54" name="文字方塊 53">
                <a:extLst>
                  <a:ext uri="{FF2B5EF4-FFF2-40B4-BE49-F238E27FC236}">
                    <a16:creationId xmlns:a16="http://schemas.microsoft.com/office/drawing/2014/main" id="{8145B074-4A3F-D328-196E-7A2C1FACDEBB}"/>
                  </a:ext>
                </a:extLst>
              </p:cNvPr>
              <p:cNvSpPr txBox="1"/>
              <p:nvPr/>
            </p:nvSpPr>
            <p:spPr>
              <a:xfrm>
                <a:off x="5140079" y="2264288"/>
                <a:ext cx="1225822" cy="1077218"/>
              </a:xfrm>
              <a:prstGeom prst="rect">
                <a:avLst/>
              </a:prstGeom>
              <a:noFill/>
            </p:spPr>
            <p:txBody>
              <a:bodyPr wrap="square" rtlCol="0">
                <a:spAutoFit/>
              </a:bodyPr>
              <a:lstStyle/>
              <a:p>
                <a:pPr algn="ctr"/>
                <a:r>
                  <a:rPr lang="en-US" altLang="zh-TW" sz="1600" dirty="0"/>
                  <a:t>COMMU</a:t>
                </a:r>
              </a:p>
              <a:p>
                <a:pPr algn="ctr"/>
                <a:endParaRPr lang="en-US" altLang="zh-TW" sz="1600" dirty="0"/>
              </a:p>
              <a:p>
                <a:pPr algn="ctr"/>
                <a:r>
                  <a:rPr lang="en-US" altLang="zh-TW" sz="1600" dirty="0"/>
                  <a:t>NVSHMEM</a:t>
                </a:r>
              </a:p>
              <a:p>
                <a:pPr algn="ctr"/>
                <a:r>
                  <a:rPr lang="en-US" altLang="zh-TW" sz="1600" dirty="0"/>
                  <a:t>NCCL</a:t>
                </a:r>
                <a:endParaRPr lang="zh-TW" altLang="en-US" sz="1600" dirty="0"/>
              </a:p>
            </p:txBody>
          </p:sp>
        </p:grpSp>
        <p:sp>
          <p:nvSpPr>
            <p:cNvPr id="55" name="文字方塊 54">
              <a:extLst>
                <a:ext uri="{FF2B5EF4-FFF2-40B4-BE49-F238E27FC236}">
                  <a16:creationId xmlns:a16="http://schemas.microsoft.com/office/drawing/2014/main" id="{BE413DD4-FA7F-A011-6243-DA260C4585A5}"/>
                </a:ext>
              </a:extLst>
            </p:cNvPr>
            <p:cNvSpPr txBox="1"/>
            <p:nvPr/>
          </p:nvSpPr>
          <p:spPr>
            <a:xfrm>
              <a:off x="109488" y="1199374"/>
              <a:ext cx="1597780" cy="369332"/>
            </a:xfrm>
            <a:prstGeom prst="rect">
              <a:avLst/>
            </a:prstGeom>
            <a:solidFill>
              <a:schemeClr val="bg1">
                <a:lumMod val="95000"/>
              </a:schemeClr>
            </a:solidFill>
          </p:spPr>
          <p:txBody>
            <a:bodyPr wrap="square" rtlCol="0">
              <a:spAutoFit/>
            </a:bodyPr>
            <a:lstStyle/>
            <a:p>
              <a:pPr algn="ctr"/>
              <a:r>
                <a:rPr lang="en-US" altLang="zh-TW" dirty="0"/>
                <a:t>Application</a:t>
              </a:r>
              <a:endParaRPr lang="zh-TW" altLang="en-US" dirty="0"/>
            </a:p>
          </p:txBody>
        </p:sp>
        <p:sp>
          <p:nvSpPr>
            <p:cNvPr id="56" name="文字方塊 55">
              <a:extLst>
                <a:ext uri="{FF2B5EF4-FFF2-40B4-BE49-F238E27FC236}">
                  <a16:creationId xmlns:a16="http://schemas.microsoft.com/office/drawing/2014/main" id="{B664549A-8059-63CC-30ED-B9F2CAA3E707}"/>
                </a:ext>
              </a:extLst>
            </p:cNvPr>
            <p:cNvSpPr txBox="1"/>
            <p:nvPr/>
          </p:nvSpPr>
          <p:spPr>
            <a:xfrm>
              <a:off x="118523" y="1649297"/>
              <a:ext cx="1588745" cy="523220"/>
            </a:xfrm>
            <a:prstGeom prst="rect">
              <a:avLst/>
            </a:prstGeom>
            <a:solidFill>
              <a:schemeClr val="bg1">
                <a:lumMod val="95000"/>
              </a:schemeClr>
            </a:solidFill>
          </p:spPr>
          <p:txBody>
            <a:bodyPr wrap="square" rtlCol="0">
              <a:spAutoFit/>
            </a:bodyPr>
            <a:lstStyle/>
            <a:p>
              <a:pPr algn="ctr"/>
              <a:r>
                <a:rPr lang="en-US" altLang="zh-TW" sz="1400" dirty="0"/>
                <a:t>Development </a:t>
              </a:r>
            </a:p>
            <a:p>
              <a:pPr algn="ctr"/>
              <a:r>
                <a:rPr lang="en-US" altLang="zh-TW" sz="1400" dirty="0"/>
                <a:t>Tools</a:t>
              </a:r>
              <a:endParaRPr lang="zh-TW" altLang="en-US" sz="1400" dirty="0"/>
            </a:p>
          </p:txBody>
        </p:sp>
        <p:sp>
          <p:nvSpPr>
            <p:cNvPr id="57" name="文字方塊 56">
              <a:extLst>
                <a:ext uri="{FF2B5EF4-FFF2-40B4-BE49-F238E27FC236}">
                  <a16:creationId xmlns:a16="http://schemas.microsoft.com/office/drawing/2014/main" id="{351E24AE-F860-C3C7-01D8-3653A4F21A82}"/>
                </a:ext>
              </a:extLst>
            </p:cNvPr>
            <p:cNvSpPr txBox="1"/>
            <p:nvPr/>
          </p:nvSpPr>
          <p:spPr>
            <a:xfrm>
              <a:off x="240191" y="3037545"/>
              <a:ext cx="1306286" cy="369332"/>
            </a:xfrm>
            <a:prstGeom prst="rect">
              <a:avLst/>
            </a:prstGeom>
            <a:noFill/>
          </p:spPr>
          <p:txBody>
            <a:bodyPr wrap="square" rtlCol="0">
              <a:spAutoFit/>
            </a:bodyPr>
            <a:lstStyle/>
            <a:p>
              <a:pPr algn="ctr"/>
              <a:r>
                <a:rPr lang="en-US" altLang="zh-TW" dirty="0"/>
                <a:t>Libraries</a:t>
              </a:r>
            </a:p>
          </p:txBody>
        </p:sp>
        <p:sp>
          <p:nvSpPr>
            <p:cNvPr id="58" name="文字方塊 57">
              <a:extLst>
                <a:ext uri="{FF2B5EF4-FFF2-40B4-BE49-F238E27FC236}">
                  <a16:creationId xmlns:a16="http://schemas.microsoft.com/office/drawing/2014/main" id="{5A6B23AD-33E3-0E3B-1734-F0427A6B41B1}"/>
                </a:ext>
              </a:extLst>
            </p:cNvPr>
            <p:cNvSpPr txBox="1"/>
            <p:nvPr/>
          </p:nvSpPr>
          <p:spPr>
            <a:xfrm>
              <a:off x="98961" y="4233275"/>
              <a:ext cx="1582241" cy="307777"/>
            </a:xfrm>
            <a:prstGeom prst="rect">
              <a:avLst/>
            </a:prstGeom>
            <a:solidFill>
              <a:schemeClr val="bg1">
                <a:lumMod val="95000"/>
              </a:schemeClr>
            </a:solidFill>
          </p:spPr>
          <p:txBody>
            <a:bodyPr wrap="square" rtlCol="0">
              <a:spAutoFit/>
            </a:bodyPr>
            <a:lstStyle/>
            <a:p>
              <a:pPr algn="ctr"/>
              <a:r>
                <a:rPr lang="en-US" altLang="zh-TW" sz="1400" dirty="0"/>
                <a:t>Compiler Tools</a:t>
              </a:r>
            </a:p>
          </p:txBody>
        </p:sp>
        <p:sp>
          <p:nvSpPr>
            <p:cNvPr id="59" name="文字方塊 58">
              <a:extLst>
                <a:ext uri="{FF2B5EF4-FFF2-40B4-BE49-F238E27FC236}">
                  <a16:creationId xmlns:a16="http://schemas.microsoft.com/office/drawing/2014/main" id="{EE6D46A5-DEC2-8130-34A8-FF5C1F5A5961}"/>
                </a:ext>
              </a:extLst>
            </p:cNvPr>
            <p:cNvSpPr txBox="1"/>
            <p:nvPr/>
          </p:nvSpPr>
          <p:spPr>
            <a:xfrm>
              <a:off x="109488" y="4665284"/>
              <a:ext cx="1588745" cy="584775"/>
            </a:xfrm>
            <a:prstGeom prst="rect">
              <a:avLst/>
            </a:prstGeom>
            <a:solidFill>
              <a:schemeClr val="bg1">
                <a:lumMod val="95000"/>
              </a:schemeClr>
            </a:solidFill>
          </p:spPr>
          <p:txBody>
            <a:bodyPr wrap="square" rtlCol="0">
              <a:spAutoFit/>
            </a:bodyPr>
            <a:lstStyle/>
            <a:p>
              <a:pPr algn="ctr"/>
              <a:r>
                <a:rPr lang="en-US" altLang="zh-TW" sz="1600" dirty="0"/>
                <a:t>Programming models</a:t>
              </a:r>
            </a:p>
          </p:txBody>
        </p:sp>
        <p:sp>
          <p:nvSpPr>
            <p:cNvPr id="60" name="文字方塊 59">
              <a:extLst>
                <a:ext uri="{FF2B5EF4-FFF2-40B4-BE49-F238E27FC236}">
                  <a16:creationId xmlns:a16="http://schemas.microsoft.com/office/drawing/2014/main" id="{B46A9214-8989-3279-62C3-51320ED731B8}"/>
                </a:ext>
              </a:extLst>
            </p:cNvPr>
            <p:cNvSpPr txBox="1"/>
            <p:nvPr/>
          </p:nvSpPr>
          <p:spPr>
            <a:xfrm>
              <a:off x="115992" y="5381274"/>
              <a:ext cx="1588744" cy="307777"/>
            </a:xfrm>
            <a:prstGeom prst="rect">
              <a:avLst/>
            </a:prstGeom>
            <a:solidFill>
              <a:schemeClr val="bg1">
                <a:lumMod val="95000"/>
              </a:schemeClr>
            </a:solidFill>
          </p:spPr>
          <p:txBody>
            <a:bodyPr wrap="square" rtlCol="0">
              <a:spAutoFit/>
            </a:bodyPr>
            <a:lstStyle/>
            <a:p>
              <a:pPr algn="ctr"/>
              <a:r>
                <a:rPr lang="en-US" altLang="zh-TW" sz="1400" dirty="0"/>
                <a:t>Driver &amp;</a:t>
              </a:r>
              <a:r>
                <a:rPr lang="zh-TW" altLang="en-US" sz="1400" dirty="0"/>
                <a:t> </a:t>
              </a:r>
              <a:r>
                <a:rPr lang="en-US" altLang="zh-TW" sz="1400" dirty="0"/>
                <a:t>Runtime</a:t>
              </a:r>
            </a:p>
          </p:txBody>
        </p:sp>
        <p:pic>
          <p:nvPicPr>
            <p:cNvPr id="62" name="Picture 6" descr="NVIDIA logo in transparent PNG and vectorized SVG formats">
              <a:extLst>
                <a:ext uri="{FF2B5EF4-FFF2-40B4-BE49-F238E27FC236}">
                  <a16:creationId xmlns:a16="http://schemas.microsoft.com/office/drawing/2014/main" id="{9E613E31-DD30-CDE7-543F-315519B2617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184" b="96939" l="2326" r="95930">
                          <a14:foregroundMark x1="26550" y1="25510" x2="26550" y2="25510"/>
                          <a14:foregroundMark x1="2326" y1="39796" x2="2326" y2="39796"/>
                          <a14:foregroundMark x1="17248" y1="9184" x2="17248" y2="9184"/>
                          <a14:foregroundMark x1="21899" y1="87755" x2="21899" y2="87755"/>
                          <a14:foregroundMark x1="40504" y1="24490" x2="40504" y2="24490"/>
                          <a14:foregroundMark x1="48062" y1="27551" x2="48062" y2="27551"/>
                          <a14:foregroundMark x1="49419" y1="27551" x2="49419" y2="27551"/>
                          <a14:foregroundMark x1="36822" y1="29592" x2="36822" y2="29592"/>
                          <a14:foregroundMark x1="35465" y1="29592" x2="35271" y2="72449"/>
                          <a14:foregroundMark x1="44574" y1="34694" x2="45155" y2="73469"/>
                          <a14:foregroundMark x1="48643" y1="35714" x2="51029" y2="57244"/>
                          <a14:foregroundMark x1="57084" y1="51932" x2="54845" y2="75510"/>
                          <a14:foregroundMark x1="58721" y1="34694" x2="58662" y2="35319"/>
                          <a14:foregroundMark x1="63457" y1="55862" x2="63372" y2="61224"/>
                          <a14:foregroundMark x1="63953" y1="24490" x2="63732" y2="38446"/>
                          <a14:foregroundMark x1="68605" y1="28571" x2="68605" y2="28571"/>
                          <a14:foregroundMark x1="82752" y1="25510" x2="82752" y2="25510"/>
                          <a14:foregroundMark x1="92636" y1="27551" x2="92636" y2="27551"/>
                          <a14:foregroundMark x1="93217" y1="26531" x2="93217" y2="26531"/>
                          <a14:foregroundMark x1="93605" y1="23469" x2="93605" y2="23469"/>
                          <a14:foregroundMark x1="95930" y1="63265" x2="95930" y2="63265"/>
                          <a14:foregroundMark x1="64729" y1="36735" x2="63953" y2="71429"/>
                          <a14:backgroundMark x1="55814" y1="91837" x2="55814" y2="91837"/>
                          <a14:backgroundMark x1="55039" y1="90816" x2="55039" y2="90816"/>
                          <a14:backgroundMark x1="54845" y1="95918" x2="54845" y2="95918"/>
                          <a14:backgroundMark x1="54264" y1="94898" x2="57171" y2="94898"/>
                          <a14:backgroundMark x1="53101" y1="96939" x2="57364" y2="95918"/>
                          <a14:backgroundMark x1="53488" y1="93878" x2="56008" y2="93878"/>
                          <a14:backgroundMark x1="54070" y1="88776" x2="56008" y2="88776"/>
                          <a14:backgroundMark x1="54264" y1="88776" x2="56589" y2="88776"/>
                          <a14:backgroundMark x1="54070" y1="88776" x2="54070" y2="88776"/>
                          <a14:backgroundMark x1="55039" y1="85714" x2="55039" y2="85714"/>
                          <a14:backgroundMark x1="55039" y1="85714" x2="53295" y2="86735"/>
                        </a14:backgroundRemoval>
                      </a14:imgEffect>
                    </a14:imgLayer>
                  </a14:imgProps>
                </a:ext>
                <a:ext uri="{28A0092B-C50C-407E-A947-70E740481C1C}">
                  <a14:useLocalDpi xmlns:a14="http://schemas.microsoft.com/office/drawing/2010/main" val="0"/>
                </a:ext>
              </a:extLst>
            </a:blip>
            <a:srcRect/>
            <a:stretch>
              <a:fillRect/>
            </a:stretch>
          </p:blipFill>
          <p:spPr bwMode="auto">
            <a:xfrm>
              <a:off x="3025447" y="711928"/>
              <a:ext cx="2291402" cy="43518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4" descr="Amd Logo png images | PNGWing">
              <a:extLst>
                <a:ext uri="{FF2B5EF4-FFF2-40B4-BE49-F238E27FC236}">
                  <a16:creationId xmlns:a16="http://schemas.microsoft.com/office/drawing/2014/main" id="{C9A65D24-DFC8-E344-5CB4-42D52A80384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8889" b="89778" l="9778" r="89778">
                          <a14:foregroundMark x1="54222" y1="9778" x2="54222" y2="9778"/>
                          <a14:foregroundMark x1="32444" y1="9778" x2="32444" y2="9778"/>
                          <a14:foregroundMark x1="31111" y1="8889" x2="31111" y2="8889"/>
                          <a14:foregroundMark x1="15111" y1="71111" x2="15111" y2="71111"/>
                          <a14:foregroundMark x1="40889" y1="72889" x2="40889" y2="72889"/>
                          <a14:foregroundMark x1="73778" y1="67556" x2="73778" y2="67556"/>
                        </a14:backgroundRemoval>
                      </a14:imgEffect>
                    </a14:imgLayer>
                  </a14:imgProps>
                </a:ext>
                <a:ext uri="{28A0092B-C50C-407E-A947-70E740481C1C}">
                  <a14:useLocalDpi xmlns:a14="http://schemas.microsoft.com/office/drawing/2010/main" val="0"/>
                </a:ext>
              </a:extLst>
            </a:blip>
            <a:srcRect/>
            <a:stretch>
              <a:fillRect/>
            </a:stretch>
          </p:blipFill>
          <p:spPr bwMode="auto">
            <a:xfrm>
              <a:off x="9039611" y="222788"/>
              <a:ext cx="966780" cy="966780"/>
            </a:xfrm>
            <a:prstGeom prst="rect">
              <a:avLst/>
            </a:prstGeom>
            <a:noFill/>
            <a:extLst>
              <a:ext uri="{909E8E84-426E-40DD-AFC4-6F175D3DCCD1}">
                <a14:hiddenFill xmlns:a14="http://schemas.microsoft.com/office/drawing/2010/main">
                  <a:solidFill>
                    <a:srgbClr val="FFFFFF"/>
                  </a:solidFill>
                </a14:hiddenFill>
              </a:ext>
            </a:extLst>
          </p:spPr>
        </p:pic>
        <p:sp>
          <p:nvSpPr>
            <p:cNvPr id="2049" name="文字方塊 2048">
              <a:extLst>
                <a:ext uri="{FF2B5EF4-FFF2-40B4-BE49-F238E27FC236}">
                  <a16:creationId xmlns:a16="http://schemas.microsoft.com/office/drawing/2014/main" id="{12A7D65B-6A0B-5441-2EC0-D09B4C67703D}"/>
                </a:ext>
              </a:extLst>
            </p:cNvPr>
            <p:cNvSpPr txBox="1"/>
            <p:nvPr/>
          </p:nvSpPr>
          <p:spPr>
            <a:xfrm>
              <a:off x="98961" y="5884652"/>
              <a:ext cx="1599271" cy="307777"/>
            </a:xfrm>
            <a:prstGeom prst="rect">
              <a:avLst/>
            </a:prstGeom>
            <a:solidFill>
              <a:schemeClr val="bg1">
                <a:lumMod val="95000"/>
              </a:schemeClr>
            </a:solidFill>
          </p:spPr>
          <p:txBody>
            <a:bodyPr wrap="square" rtlCol="0">
              <a:spAutoFit/>
            </a:bodyPr>
            <a:lstStyle/>
            <a:p>
              <a:pPr algn="ctr"/>
              <a:r>
                <a:rPr lang="en-US" altLang="zh-TW" sz="1400" dirty="0"/>
                <a:t>Hardware </a:t>
              </a:r>
            </a:p>
          </p:txBody>
        </p:sp>
        <p:sp>
          <p:nvSpPr>
            <p:cNvPr id="2050" name="文字方塊 2049">
              <a:extLst>
                <a:ext uri="{FF2B5EF4-FFF2-40B4-BE49-F238E27FC236}">
                  <a16:creationId xmlns:a16="http://schemas.microsoft.com/office/drawing/2014/main" id="{E2ED922C-8E74-1B08-193C-6612D38687DC}"/>
                </a:ext>
              </a:extLst>
            </p:cNvPr>
            <p:cNvSpPr txBox="1"/>
            <p:nvPr/>
          </p:nvSpPr>
          <p:spPr>
            <a:xfrm>
              <a:off x="7056956" y="2321026"/>
              <a:ext cx="1122462" cy="1569660"/>
            </a:xfrm>
            <a:prstGeom prst="rect">
              <a:avLst/>
            </a:prstGeom>
            <a:noFill/>
          </p:spPr>
          <p:txBody>
            <a:bodyPr wrap="square" rtlCol="0">
              <a:spAutoFit/>
            </a:bodyPr>
            <a:lstStyle/>
            <a:p>
              <a:pPr algn="ctr"/>
              <a:r>
                <a:rPr lang="en-US" altLang="zh-TW" sz="1600" dirty="0"/>
                <a:t>MATH </a:t>
              </a:r>
              <a:br>
                <a:rPr lang="en-US" altLang="zh-TW" sz="1600" dirty="0"/>
              </a:br>
              <a:endParaRPr lang="en-US" altLang="zh-TW" sz="1600" dirty="0"/>
            </a:p>
            <a:p>
              <a:pPr algn="ctr"/>
              <a:r>
                <a:rPr lang="en-US" altLang="zh-TW" sz="1600" dirty="0" err="1"/>
                <a:t>rocBLAS</a:t>
              </a:r>
              <a:endParaRPr lang="en-US" altLang="zh-TW" sz="1600" dirty="0"/>
            </a:p>
            <a:p>
              <a:pPr algn="ctr"/>
              <a:r>
                <a:rPr lang="en-US" altLang="zh-TW" sz="1600" dirty="0" err="1"/>
                <a:t>rocFFT</a:t>
              </a:r>
              <a:endParaRPr lang="en-US" altLang="zh-TW" sz="1600" dirty="0"/>
            </a:p>
            <a:p>
              <a:pPr algn="ctr"/>
              <a:r>
                <a:rPr lang="en-US" altLang="zh-TW" sz="1600" dirty="0" err="1"/>
                <a:t>rocRAND</a:t>
              </a:r>
              <a:endParaRPr lang="en-US" altLang="zh-TW" sz="1600" dirty="0"/>
            </a:p>
            <a:p>
              <a:pPr algn="ctr"/>
              <a:r>
                <a:rPr lang="en-US" altLang="zh-TW" sz="1600" dirty="0" err="1"/>
                <a:t>rocSOLVER</a:t>
              </a:r>
              <a:endParaRPr lang="zh-TW" altLang="en-US" sz="1600" dirty="0"/>
            </a:p>
          </p:txBody>
        </p:sp>
        <p:sp>
          <p:nvSpPr>
            <p:cNvPr id="2051" name="文字方塊 2050">
              <a:extLst>
                <a:ext uri="{FF2B5EF4-FFF2-40B4-BE49-F238E27FC236}">
                  <a16:creationId xmlns:a16="http://schemas.microsoft.com/office/drawing/2014/main" id="{064093A7-2B92-B90E-1215-2BF6AB2E03F6}"/>
                </a:ext>
              </a:extLst>
            </p:cNvPr>
            <p:cNvSpPr txBox="1"/>
            <p:nvPr/>
          </p:nvSpPr>
          <p:spPr>
            <a:xfrm>
              <a:off x="8253077" y="2321026"/>
              <a:ext cx="1122462" cy="1323439"/>
            </a:xfrm>
            <a:prstGeom prst="rect">
              <a:avLst/>
            </a:prstGeom>
            <a:noFill/>
          </p:spPr>
          <p:txBody>
            <a:bodyPr wrap="square" rtlCol="0">
              <a:spAutoFit/>
            </a:bodyPr>
            <a:lstStyle/>
            <a:p>
              <a:pPr algn="ctr"/>
              <a:r>
                <a:rPr lang="en-US" altLang="zh-TW" sz="1600" dirty="0"/>
                <a:t>AI</a:t>
              </a:r>
            </a:p>
            <a:p>
              <a:pPr algn="ctr"/>
              <a:endParaRPr lang="en-US" altLang="zh-TW" sz="1600" dirty="0"/>
            </a:p>
            <a:p>
              <a:pPr algn="ctr"/>
              <a:r>
                <a:rPr lang="en-US" altLang="zh-TW" sz="1600" dirty="0" err="1"/>
                <a:t>MIOpen</a:t>
              </a:r>
              <a:endParaRPr lang="en-US" altLang="zh-TW" sz="1600" dirty="0"/>
            </a:p>
            <a:p>
              <a:pPr algn="ctr"/>
              <a:r>
                <a:rPr lang="en-US" altLang="zh-TW" sz="1600" dirty="0" err="1"/>
                <a:t>MIGrahX</a:t>
              </a:r>
              <a:endParaRPr lang="en-US" altLang="zh-TW" sz="1600" dirty="0"/>
            </a:p>
            <a:p>
              <a:pPr algn="ctr"/>
              <a:r>
                <a:rPr lang="en-US" altLang="zh-TW" sz="1600" dirty="0" err="1"/>
                <a:t>MIVisionX</a:t>
              </a:r>
              <a:endParaRPr lang="zh-TW" altLang="en-US" sz="1600" dirty="0"/>
            </a:p>
          </p:txBody>
        </p:sp>
        <p:sp>
          <p:nvSpPr>
            <p:cNvPr id="2055" name="文字方塊 2054">
              <a:extLst>
                <a:ext uri="{FF2B5EF4-FFF2-40B4-BE49-F238E27FC236}">
                  <a16:creationId xmlns:a16="http://schemas.microsoft.com/office/drawing/2014/main" id="{897EE7ED-E8C7-4124-11FB-20C09BD443F9}"/>
                </a:ext>
              </a:extLst>
            </p:cNvPr>
            <p:cNvSpPr txBox="1"/>
            <p:nvPr/>
          </p:nvSpPr>
          <p:spPr>
            <a:xfrm>
              <a:off x="9387816" y="2336437"/>
              <a:ext cx="1225822" cy="830997"/>
            </a:xfrm>
            <a:prstGeom prst="rect">
              <a:avLst/>
            </a:prstGeom>
            <a:noFill/>
          </p:spPr>
          <p:txBody>
            <a:bodyPr wrap="square" rtlCol="0">
              <a:spAutoFit/>
            </a:bodyPr>
            <a:lstStyle/>
            <a:p>
              <a:pPr algn="ctr"/>
              <a:r>
                <a:rPr lang="en-US" altLang="zh-TW" sz="1600" dirty="0"/>
                <a:t>COMMU</a:t>
              </a:r>
            </a:p>
            <a:p>
              <a:pPr algn="ctr"/>
              <a:endParaRPr lang="en-US" altLang="zh-TW" sz="1600" dirty="0"/>
            </a:p>
            <a:p>
              <a:pPr algn="ctr"/>
              <a:r>
                <a:rPr lang="en-US" altLang="zh-TW" sz="1600" dirty="0"/>
                <a:t>RCCL</a:t>
              </a:r>
              <a:endParaRPr lang="zh-TW" altLang="en-US" sz="1600" dirty="0"/>
            </a:p>
          </p:txBody>
        </p:sp>
        <p:sp>
          <p:nvSpPr>
            <p:cNvPr id="2056" name="文字方塊 2055">
              <a:extLst>
                <a:ext uri="{FF2B5EF4-FFF2-40B4-BE49-F238E27FC236}">
                  <a16:creationId xmlns:a16="http://schemas.microsoft.com/office/drawing/2014/main" id="{DD6F886F-312E-316B-627D-C79C884711B2}"/>
                </a:ext>
              </a:extLst>
            </p:cNvPr>
            <p:cNvSpPr txBox="1"/>
            <p:nvPr/>
          </p:nvSpPr>
          <p:spPr>
            <a:xfrm>
              <a:off x="10597763" y="2353135"/>
              <a:ext cx="1225822" cy="830997"/>
            </a:xfrm>
            <a:prstGeom prst="rect">
              <a:avLst/>
            </a:prstGeom>
            <a:noFill/>
          </p:spPr>
          <p:txBody>
            <a:bodyPr wrap="square" rtlCol="0">
              <a:spAutoFit/>
            </a:bodyPr>
            <a:lstStyle/>
            <a:p>
              <a:pPr algn="ctr"/>
              <a:r>
                <a:rPr lang="en-US" altLang="zh-TW" sz="1600" dirty="0"/>
                <a:t>PARALLEL</a:t>
              </a:r>
            </a:p>
            <a:p>
              <a:pPr algn="ctr"/>
              <a:endParaRPr lang="en-US" altLang="zh-TW" sz="1600" dirty="0"/>
            </a:p>
            <a:p>
              <a:pPr algn="ctr"/>
              <a:r>
                <a:rPr lang="en-US" altLang="zh-TW" sz="1600" dirty="0" err="1"/>
                <a:t>rocTHRUST</a:t>
              </a:r>
              <a:endParaRPr lang="zh-TW" altLang="en-US" sz="1600" dirty="0"/>
            </a:p>
          </p:txBody>
        </p:sp>
      </p:grpSp>
    </p:spTree>
    <p:extLst>
      <p:ext uri="{BB962C8B-B14F-4D97-AF65-F5344CB8AC3E}">
        <p14:creationId xmlns:p14="http://schemas.microsoft.com/office/powerpoint/2010/main" val="37057429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71FE56-84BB-D188-F20A-79AC3AAE07E9}"/>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7F7F4E84-DC9B-FE1A-88FB-06B68ADD8076}"/>
              </a:ext>
            </a:extLst>
          </p:cNvPr>
          <p:cNvSpPr>
            <a:spLocks noGrp="1"/>
          </p:cNvSpPr>
          <p:nvPr>
            <p:ph idx="1"/>
          </p:nvPr>
        </p:nvSpPr>
        <p:spPr/>
        <p:txBody>
          <a:bodyPr/>
          <a:lstStyle/>
          <a:p>
            <a:endParaRPr lang="zh-TW" altLang="en-US"/>
          </a:p>
        </p:txBody>
      </p:sp>
      <p:pic>
        <p:nvPicPr>
          <p:cNvPr id="9219" name="圖片 1"/>
          <p:cNvPicPr>
            <a:picLocks noChangeAspect="1"/>
          </p:cNvPicPr>
          <p:nvPr/>
        </p:nvPicPr>
        <p:blipFill rotWithShape="1">
          <a:blip r:embed="rId2"/>
          <a:srcRect l="3067" t="5867" r="3180" b="9346"/>
          <a:stretch/>
        </p:blipFill>
        <p:spPr>
          <a:xfrm>
            <a:off x="0" y="1"/>
            <a:ext cx="12192000" cy="6349832"/>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圓角 16">
            <a:extLst>
              <a:ext uri="{FF2B5EF4-FFF2-40B4-BE49-F238E27FC236}">
                <a16:creationId xmlns:a16="http://schemas.microsoft.com/office/drawing/2014/main" id="{7F5B1AC6-87E4-9451-C7EC-1CE6187F5A87}"/>
              </a:ext>
            </a:extLst>
          </p:cNvPr>
          <p:cNvSpPr/>
          <p:nvPr/>
        </p:nvSpPr>
        <p:spPr>
          <a:xfrm>
            <a:off x="329237" y="1504372"/>
            <a:ext cx="11531506" cy="3849256"/>
          </a:xfrm>
          <a:prstGeom prst="roundRect">
            <a:avLst>
              <a:gd name="adj" fmla="val 6860"/>
            </a:avLst>
          </a:prstGeom>
          <a:solidFill>
            <a:schemeClr val="bg1"/>
          </a:solidFill>
          <a:ln>
            <a:solidFill>
              <a:srgbClr val="5FA3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a:extLst>
              <a:ext uri="{FF2B5EF4-FFF2-40B4-BE49-F238E27FC236}">
                <a16:creationId xmlns:a16="http://schemas.microsoft.com/office/drawing/2014/main" id="{1CB9617A-2315-D452-D1D9-EA945691DFB6}"/>
              </a:ext>
            </a:extLst>
          </p:cNvPr>
          <p:cNvSpPr/>
          <p:nvPr/>
        </p:nvSpPr>
        <p:spPr>
          <a:xfrm>
            <a:off x="484450" y="260392"/>
            <a:ext cx="187725" cy="39534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36C70F9C-97F8-9392-2A7F-90B38C058CB7}"/>
              </a:ext>
            </a:extLst>
          </p:cNvPr>
          <p:cNvSpPr txBox="1"/>
          <p:nvPr/>
        </p:nvSpPr>
        <p:spPr>
          <a:xfrm>
            <a:off x="737273" y="209552"/>
            <a:ext cx="6439659" cy="461665"/>
          </a:xfrm>
          <a:prstGeom prst="rect">
            <a:avLst/>
          </a:prstGeom>
          <a:noFill/>
        </p:spPr>
        <p:txBody>
          <a:bodyPr wrap="square">
            <a:spAutoFit/>
          </a:bodyPr>
          <a:lstStyle/>
          <a:p>
            <a:pPr algn="l"/>
            <a:r>
              <a:rPr lang="en-US" altLang="zh-TW" sz="2400" b="1" i="0" dirty="0">
                <a:effectLst/>
                <a:latin typeface="Times New Roman" panose="02020603050405020304" pitchFamily="18" charset="0"/>
                <a:cs typeface="Times New Roman" panose="02020603050405020304" pitchFamily="18" charset="0"/>
              </a:rPr>
              <a:t>Market Opportunity – GPU for Gaming </a:t>
            </a:r>
          </a:p>
        </p:txBody>
      </p:sp>
      <p:sp>
        <p:nvSpPr>
          <p:cNvPr id="20" name="文字方塊 19">
            <a:extLst>
              <a:ext uri="{FF2B5EF4-FFF2-40B4-BE49-F238E27FC236}">
                <a16:creationId xmlns:a16="http://schemas.microsoft.com/office/drawing/2014/main" id="{FF172753-9B73-BEB4-1262-5B425E633433}"/>
              </a:ext>
            </a:extLst>
          </p:cNvPr>
          <p:cNvSpPr txBox="1"/>
          <p:nvPr/>
        </p:nvSpPr>
        <p:spPr>
          <a:xfrm>
            <a:off x="423893" y="5435441"/>
            <a:ext cx="11436849" cy="738664"/>
          </a:xfrm>
          <a:prstGeom prst="rect">
            <a:avLst/>
          </a:prstGeom>
          <a:noFill/>
        </p:spPr>
        <p:txBody>
          <a:bodyPr wrap="square">
            <a:spAutoFit/>
          </a:bodyPr>
          <a:lstStyle/>
          <a:p>
            <a:r>
              <a:rPr lang="en-US" altLang="zh-TW" sz="1400" dirty="0">
                <a:latin typeface="Times New Roman" panose="02020603050405020304" pitchFamily="18" charset="0"/>
                <a:cs typeface="Times New Roman" panose="02020603050405020304" pitchFamily="18" charset="0"/>
              </a:rPr>
              <a:t>Factors such </a:t>
            </a:r>
            <a:r>
              <a:rPr lang="en-US" altLang="zh-TW" sz="1400" b="1" dirty="0">
                <a:latin typeface="Times New Roman" panose="02020603050405020304" pitchFamily="18" charset="0"/>
                <a:cs typeface="Times New Roman" panose="02020603050405020304" pitchFamily="18" charset="0"/>
              </a:rPr>
              <a:t>as China, Japan, and South Korea among the top 10 games spenders globally</a:t>
            </a:r>
            <a:r>
              <a:rPr lang="en-US" altLang="zh-TW" sz="1400" dirty="0">
                <a:latin typeface="Times New Roman" panose="02020603050405020304" pitchFamily="18" charset="0"/>
                <a:cs typeface="Times New Roman" panose="02020603050405020304" pitchFamily="18" charset="0"/>
              </a:rPr>
              <a:t>, the region’s hotbed for mobile gaming, and growing gamer population will drive significant growth in Asia Pacific over the forecast period.</a:t>
            </a:r>
          </a:p>
          <a:p>
            <a:r>
              <a:rPr lang="en-US" altLang="zh-TW" sz="1400" dirty="0">
                <a:latin typeface="Times New Roman" panose="02020603050405020304" pitchFamily="18" charset="0"/>
                <a:cs typeface="Times New Roman" panose="02020603050405020304" pitchFamily="18" charset="0"/>
              </a:rPr>
              <a:t>The integration of </a:t>
            </a:r>
            <a:r>
              <a:rPr lang="en-US" altLang="zh-TW" sz="1400" b="1" dirty="0">
                <a:latin typeface="Times New Roman" panose="02020603050405020304" pitchFamily="18" charset="0"/>
                <a:cs typeface="Times New Roman" panose="02020603050405020304" pitchFamily="18" charset="0"/>
              </a:rPr>
              <a:t>Software and Hardware </a:t>
            </a:r>
            <a:r>
              <a:rPr lang="en-US" altLang="zh-TW" sz="1400" dirty="0">
                <a:latin typeface="Times New Roman" panose="02020603050405020304" pitchFamily="18" charset="0"/>
                <a:cs typeface="Times New Roman" panose="02020603050405020304" pitchFamily="18" charset="0"/>
              </a:rPr>
              <a:t>in the game market has become a trend.</a:t>
            </a:r>
            <a:endParaRPr lang="zh-TW" altLang="en-US" sz="1400" dirty="0">
              <a:latin typeface="Times New Roman" panose="02020603050405020304" pitchFamily="18" charset="0"/>
              <a:cs typeface="Times New Roman" panose="02020603050405020304" pitchFamily="18" charset="0"/>
            </a:endParaRPr>
          </a:p>
        </p:txBody>
      </p:sp>
      <p:grpSp>
        <p:nvGrpSpPr>
          <p:cNvPr id="15" name="群組 14">
            <a:extLst>
              <a:ext uri="{FF2B5EF4-FFF2-40B4-BE49-F238E27FC236}">
                <a16:creationId xmlns:a16="http://schemas.microsoft.com/office/drawing/2014/main" id="{F47C242B-AEC6-762C-212F-38F58500CA31}"/>
              </a:ext>
            </a:extLst>
          </p:cNvPr>
          <p:cNvGrpSpPr/>
          <p:nvPr/>
        </p:nvGrpSpPr>
        <p:grpSpPr>
          <a:xfrm>
            <a:off x="483440" y="1584574"/>
            <a:ext cx="5711004" cy="3619478"/>
            <a:chOff x="578312" y="1743105"/>
            <a:chExt cx="5711004" cy="3619478"/>
          </a:xfrm>
        </p:grpSpPr>
        <p:pic>
          <p:nvPicPr>
            <p:cNvPr id="12" name="圖片 11">
              <a:extLst>
                <a:ext uri="{FF2B5EF4-FFF2-40B4-BE49-F238E27FC236}">
                  <a16:creationId xmlns:a16="http://schemas.microsoft.com/office/drawing/2014/main" id="{2DAF8D7E-4F51-B871-9C81-2E1CDCE2E09B}"/>
                </a:ext>
              </a:extLst>
            </p:cNvPr>
            <p:cNvPicPr>
              <a:picLocks noChangeAspect="1"/>
            </p:cNvPicPr>
            <p:nvPr/>
          </p:nvPicPr>
          <p:blipFill>
            <a:blip r:embed="rId3"/>
            <a:stretch>
              <a:fillRect/>
            </a:stretch>
          </p:blipFill>
          <p:spPr>
            <a:xfrm>
              <a:off x="578312" y="2137637"/>
              <a:ext cx="5711004" cy="3224946"/>
            </a:xfrm>
            <a:prstGeom prst="rect">
              <a:avLst/>
            </a:prstGeom>
          </p:spPr>
        </p:pic>
        <p:sp>
          <p:nvSpPr>
            <p:cNvPr id="14" name="文字方塊 13">
              <a:extLst>
                <a:ext uri="{FF2B5EF4-FFF2-40B4-BE49-F238E27FC236}">
                  <a16:creationId xmlns:a16="http://schemas.microsoft.com/office/drawing/2014/main" id="{BDB9F8DC-57F6-A3AA-094A-A17056153F03}"/>
                </a:ext>
              </a:extLst>
            </p:cNvPr>
            <p:cNvSpPr txBox="1"/>
            <p:nvPr/>
          </p:nvSpPr>
          <p:spPr>
            <a:xfrm>
              <a:off x="2414683" y="1743105"/>
              <a:ext cx="2157317" cy="338554"/>
            </a:xfrm>
            <a:prstGeom prst="rect">
              <a:avLst/>
            </a:prstGeom>
            <a:noFill/>
          </p:spPr>
          <p:txBody>
            <a:bodyPr wrap="square">
              <a:spAutoFit/>
            </a:bodyPr>
            <a:lstStyle/>
            <a:p>
              <a:pPr algn="just"/>
              <a:r>
                <a:rPr lang="en-US" altLang="zh-TW" sz="1600" b="1" i="0" dirty="0">
                  <a:solidFill>
                    <a:schemeClr val="accent5">
                      <a:lumMod val="75000"/>
                    </a:schemeClr>
                  </a:solidFill>
                  <a:effectLst/>
                  <a:latin typeface="Times New Roman" panose="02020603050405020304" pitchFamily="18" charset="0"/>
                  <a:cs typeface="Times New Roman" panose="02020603050405020304" pitchFamily="18" charset="0"/>
                </a:rPr>
                <a:t>Gaming Market Size</a:t>
              </a:r>
            </a:p>
          </p:txBody>
        </p:sp>
      </p:grpSp>
      <p:pic>
        <p:nvPicPr>
          <p:cNvPr id="21" name="圖片 20">
            <a:extLst>
              <a:ext uri="{FF2B5EF4-FFF2-40B4-BE49-F238E27FC236}">
                <a16:creationId xmlns:a16="http://schemas.microsoft.com/office/drawing/2014/main" id="{DD13DBA6-8CF6-AA41-B498-BB5F4AEA8219}"/>
              </a:ext>
            </a:extLst>
          </p:cNvPr>
          <p:cNvPicPr>
            <a:picLocks noChangeAspect="1"/>
          </p:cNvPicPr>
          <p:nvPr/>
        </p:nvPicPr>
        <p:blipFill rotWithShape="1">
          <a:blip r:embed="rId4"/>
          <a:srcRect t="13235"/>
          <a:stretch/>
        </p:blipFill>
        <p:spPr>
          <a:xfrm>
            <a:off x="6504014" y="2068307"/>
            <a:ext cx="5047158" cy="30426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2" name="文字方塊 21">
            <a:extLst>
              <a:ext uri="{FF2B5EF4-FFF2-40B4-BE49-F238E27FC236}">
                <a16:creationId xmlns:a16="http://schemas.microsoft.com/office/drawing/2014/main" id="{EEE3FDB6-8723-0174-EE47-8EFE117412A0}"/>
              </a:ext>
            </a:extLst>
          </p:cNvPr>
          <p:cNvSpPr txBox="1"/>
          <p:nvPr/>
        </p:nvSpPr>
        <p:spPr>
          <a:xfrm>
            <a:off x="7096717" y="1604793"/>
            <a:ext cx="4377690" cy="338554"/>
          </a:xfrm>
          <a:prstGeom prst="rect">
            <a:avLst/>
          </a:prstGeom>
          <a:noFill/>
        </p:spPr>
        <p:txBody>
          <a:bodyPr wrap="square">
            <a:spAutoFit/>
          </a:bodyPr>
          <a:lstStyle/>
          <a:p>
            <a:pPr algn="just"/>
            <a:r>
              <a:rPr lang="en-US" altLang="zh-TW" sz="1600" b="1" i="0" dirty="0">
                <a:solidFill>
                  <a:schemeClr val="accent5">
                    <a:lumMod val="75000"/>
                  </a:schemeClr>
                </a:solidFill>
                <a:effectLst/>
                <a:latin typeface="Times New Roman" panose="02020603050405020304" pitchFamily="18" charset="0"/>
                <a:cs typeface="Times New Roman" panose="02020603050405020304" pitchFamily="18" charset="0"/>
              </a:rPr>
              <a:t>Gaming Market Growth Rate by Region</a:t>
            </a:r>
          </a:p>
        </p:txBody>
      </p:sp>
      <p:sp>
        <p:nvSpPr>
          <p:cNvPr id="24" name="文字方塊 23">
            <a:extLst>
              <a:ext uri="{FF2B5EF4-FFF2-40B4-BE49-F238E27FC236}">
                <a16:creationId xmlns:a16="http://schemas.microsoft.com/office/drawing/2014/main" id="{70FA166A-8B9C-DF53-070C-69D3E9A4CE48}"/>
              </a:ext>
            </a:extLst>
          </p:cNvPr>
          <p:cNvSpPr txBox="1"/>
          <p:nvPr/>
        </p:nvSpPr>
        <p:spPr>
          <a:xfrm>
            <a:off x="423893" y="831576"/>
            <a:ext cx="11531506" cy="523220"/>
          </a:xfrm>
          <a:prstGeom prst="rect">
            <a:avLst/>
          </a:prstGeom>
          <a:noFill/>
        </p:spPr>
        <p:txBody>
          <a:bodyPr wrap="square">
            <a:spAutoFit/>
          </a:bodyPr>
          <a:lstStyle/>
          <a:p>
            <a:r>
              <a:rPr lang="en-US" altLang="zh-TW" sz="1400" b="0" i="0" dirty="0">
                <a:solidFill>
                  <a:srgbClr val="13293D"/>
                </a:solidFill>
                <a:effectLst/>
                <a:latin typeface="Times New Roman" panose="02020603050405020304" pitchFamily="18" charset="0"/>
                <a:cs typeface="Times New Roman" panose="02020603050405020304" pitchFamily="18" charset="0"/>
              </a:rPr>
              <a:t>The Gaming Market size is estimated at USD 245.10 billion in 2023, and </a:t>
            </a:r>
            <a:r>
              <a:rPr lang="en-US" altLang="zh-TW" sz="1400" b="1" i="0" dirty="0">
                <a:solidFill>
                  <a:srgbClr val="13293D"/>
                </a:solidFill>
                <a:effectLst/>
                <a:latin typeface="Times New Roman" panose="02020603050405020304" pitchFamily="18" charset="0"/>
                <a:cs typeface="Times New Roman" panose="02020603050405020304" pitchFamily="18" charset="0"/>
              </a:rPr>
              <a:t>is expected to reach USD 376.08 billion by 2028, growing at a CAGR of 8.94% during the forecast period (2023-2028).</a:t>
            </a:r>
            <a:r>
              <a:rPr lang="en-US" altLang="zh-TW" sz="1400" b="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133277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802EA6B-99F6-4C50-8C99-A79E360C6569}"/>
              </a:ext>
            </a:extLst>
          </p:cNvPr>
          <p:cNvSpPr/>
          <p:nvPr/>
        </p:nvSpPr>
        <p:spPr>
          <a:xfrm>
            <a:off x="233362" y="245872"/>
            <a:ext cx="11725276" cy="597395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椭圆 4">
            <a:extLst>
              <a:ext uri="{FF2B5EF4-FFF2-40B4-BE49-F238E27FC236}">
                <a16:creationId xmlns:a16="http://schemas.microsoft.com/office/drawing/2014/main" id="{A170D15F-981C-4296-BC4E-B7ED449F3150}"/>
              </a:ext>
            </a:extLst>
          </p:cNvPr>
          <p:cNvSpPr/>
          <p:nvPr/>
        </p:nvSpPr>
        <p:spPr>
          <a:xfrm>
            <a:off x="5003409" y="833192"/>
            <a:ext cx="2185182" cy="2185182"/>
          </a:xfrm>
          <a:prstGeom prst="ellipse">
            <a:avLst/>
          </a:prstGeom>
          <a:solidFill>
            <a:schemeClr val="accent5">
              <a:lumMod val="75000"/>
            </a:schemeClr>
          </a:solidFill>
          <a:ln>
            <a:noFill/>
          </a:ln>
          <a:effectLst>
            <a:outerShdw blurRad="342900" dist="63500" dir="3000000" sx="106000" sy="106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箭头: V 形 6">
            <a:extLst>
              <a:ext uri="{FF2B5EF4-FFF2-40B4-BE49-F238E27FC236}">
                <a16:creationId xmlns:a16="http://schemas.microsoft.com/office/drawing/2014/main" id="{72C941B3-6167-4048-95D2-1C34DC13C341}"/>
              </a:ext>
            </a:extLst>
          </p:cNvPr>
          <p:cNvSpPr/>
          <p:nvPr/>
        </p:nvSpPr>
        <p:spPr>
          <a:xfrm rot="16200000" flipH="1">
            <a:off x="5827111" y="5030488"/>
            <a:ext cx="615338" cy="1030608"/>
          </a:xfrm>
          <a:prstGeom prst="chevron">
            <a:avLst>
              <a:gd name="adj" fmla="val 4940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10" name="椭圆 9">
            <a:extLst>
              <a:ext uri="{FF2B5EF4-FFF2-40B4-BE49-F238E27FC236}">
                <a16:creationId xmlns:a16="http://schemas.microsoft.com/office/drawing/2014/main" id="{A6BE628C-B17A-4536-A2A2-07911FC51FCD}"/>
              </a:ext>
            </a:extLst>
          </p:cNvPr>
          <p:cNvSpPr/>
          <p:nvPr/>
        </p:nvSpPr>
        <p:spPr>
          <a:xfrm>
            <a:off x="10719174" y="3045706"/>
            <a:ext cx="132522" cy="132522"/>
          </a:xfrm>
          <a:prstGeom prst="ellipse">
            <a:avLst/>
          </a:prstGeom>
          <a:solidFill>
            <a:schemeClr val="accent1">
              <a:lumMod val="75000"/>
            </a:schemeClr>
          </a:solidFill>
          <a:ln>
            <a:noFill/>
          </a:ln>
          <a:effectLst>
            <a:outerShdw blurRad="342900" dist="63500" dir="3000000" sx="106000" sy="106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a:extLst>
              <a:ext uri="{FF2B5EF4-FFF2-40B4-BE49-F238E27FC236}">
                <a16:creationId xmlns:a16="http://schemas.microsoft.com/office/drawing/2014/main" id="{F3B69637-6629-4AAA-A63C-49931F2763DA}"/>
              </a:ext>
            </a:extLst>
          </p:cNvPr>
          <p:cNvSpPr/>
          <p:nvPr/>
        </p:nvSpPr>
        <p:spPr>
          <a:xfrm>
            <a:off x="2711992" y="833192"/>
            <a:ext cx="159026" cy="159026"/>
          </a:xfrm>
          <a:prstGeom prst="ellipse">
            <a:avLst/>
          </a:prstGeom>
          <a:solidFill>
            <a:schemeClr val="accent5">
              <a:lumMod val="40000"/>
              <a:lumOff val="60000"/>
            </a:schemeClr>
          </a:solidFill>
          <a:ln>
            <a:noFill/>
          </a:ln>
          <a:effectLst>
            <a:outerShdw blurRad="342900" dist="63500" dir="3000000" sx="106000" sy="106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a:extLst>
              <a:ext uri="{FF2B5EF4-FFF2-40B4-BE49-F238E27FC236}">
                <a16:creationId xmlns:a16="http://schemas.microsoft.com/office/drawing/2014/main" id="{A9DEC223-8831-4C3E-B668-D5D73B5ADB96}"/>
              </a:ext>
            </a:extLst>
          </p:cNvPr>
          <p:cNvSpPr/>
          <p:nvPr/>
        </p:nvSpPr>
        <p:spPr>
          <a:xfrm>
            <a:off x="8517682" y="1326335"/>
            <a:ext cx="185530" cy="185530"/>
          </a:xfrm>
          <a:prstGeom prst="ellipse">
            <a:avLst/>
          </a:prstGeom>
          <a:solidFill>
            <a:schemeClr val="accent5">
              <a:lumMod val="40000"/>
              <a:lumOff val="60000"/>
            </a:schemeClr>
          </a:solidFill>
          <a:ln>
            <a:noFill/>
          </a:ln>
          <a:effectLst>
            <a:outerShdw blurRad="342900" dist="63500" dir="3000000" sx="106000" sy="106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a:extLst>
              <a:ext uri="{FF2B5EF4-FFF2-40B4-BE49-F238E27FC236}">
                <a16:creationId xmlns:a16="http://schemas.microsoft.com/office/drawing/2014/main" id="{ECDA3895-3A95-47BE-AF9F-76438CD56B4C}"/>
              </a:ext>
            </a:extLst>
          </p:cNvPr>
          <p:cNvSpPr/>
          <p:nvPr/>
        </p:nvSpPr>
        <p:spPr>
          <a:xfrm>
            <a:off x="4015448" y="2458804"/>
            <a:ext cx="303092" cy="303092"/>
          </a:xfrm>
          <a:prstGeom prst="ellipse">
            <a:avLst/>
          </a:prstGeom>
          <a:solidFill>
            <a:schemeClr val="accent1">
              <a:lumMod val="60000"/>
              <a:lumOff val="40000"/>
            </a:schemeClr>
          </a:solidFill>
          <a:ln>
            <a:noFill/>
          </a:ln>
          <a:effectLst>
            <a:outerShdw blurRad="342900" dist="63500" dir="3000000" sx="106000" sy="106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5" name="椭圆 14">
            <a:extLst>
              <a:ext uri="{FF2B5EF4-FFF2-40B4-BE49-F238E27FC236}">
                <a16:creationId xmlns:a16="http://schemas.microsoft.com/office/drawing/2014/main" id="{6E0E1BF6-A655-4AE1-846D-54C0CCAE1E1F}"/>
              </a:ext>
            </a:extLst>
          </p:cNvPr>
          <p:cNvSpPr/>
          <p:nvPr/>
        </p:nvSpPr>
        <p:spPr>
          <a:xfrm>
            <a:off x="9639574" y="4353952"/>
            <a:ext cx="369096" cy="369096"/>
          </a:xfrm>
          <a:prstGeom prst="ellipse">
            <a:avLst/>
          </a:prstGeom>
          <a:solidFill>
            <a:schemeClr val="accent5">
              <a:lumMod val="60000"/>
              <a:lumOff val="40000"/>
            </a:schemeClr>
          </a:solidFill>
          <a:ln>
            <a:noFill/>
          </a:ln>
          <a:effectLst>
            <a:outerShdw blurRad="342900" dist="63500" dir="3000000" sx="106000" sy="106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字方塊 1">
            <a:extLst>
              <a:ext uri="{FF2B5EF4-FFF2-40B4-BE49-F238E27FC236}">
                <a16:creationId xmlns:a16="http://schemas.microsoft.com/office/drawing/2014/main" id="{1514A8F5-0BE1-0C1C-00B0-3D3B9A3A3021}"/>
              </a:ext>
            </a:extLst>
          </p:cNvPr>
          <p:cNvSpPr txBox="1"/>
          <p:nvPr/>
        </p:nvSpPr>
        <p:spPr>
          <a:xfrm>
            <a:off x="5702008" y="1202508"/>
            <a:ext cx="748923" cy="1446550"/>
          </a:xfrm>
          <a:prstGeom prst="rect">
            <a:avLst/>
          </a:prstGeom>
          <a:noFill/>
        </p:spPr>
        <p:txBody>
          <a:bodyPr wrap="none" rtlCol="0">
            <a:spAutoFit/>
          </a:bodyPr>
          <a:lstStyle/>
          <a:p>
            <a:r>
              <a:rPr lang="en-US" altLang="zh-TW" sz="8800" dirty="0">
                <a:solidFill>
                  <a:schemeClr val="bg1"/>
                </a:solidFill>
                <a:latin typeface="Times New Roman" panose="02020603050405020304" pitchFamily="18" charset="0"/>
                <a:cs typeface="Times New Roman" panose="02020603050405020304" pitchFamily="18" charset="0"/>
              </a:rPr>
              <a:t>2</a:t>
            </a:r>
            <a:endParaRPr lang="zh-TW" altLang="en-US" sz="8800" dirty="0">
              <a:solidFill>
                <a:schemeClr val="bg1"/>
              </a:solidFill>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CEBC7B75-FB92-FA8C-7B97-500F525E9997}"/>
              </a:ext>
            </a:extLst>
          </p:cNvPr>
          <p:cNvSpPr/>
          <p:nvPr/>
        </p:nvSpPr>
        <p:spPr>
          <a:xfrm>
            <a:off x="525590" y="3470679"/>
            <a:ext cx="11101757" cy="551626"/>
          </a:xfrm>
          <a:prstGeom prst="rect">
            <a:avLst/>
          </a:prstGeom>
        </p:spPr>
        <p:txBody>
          <a:bodyPr wrap="none">
            <a:spAutoFit/>
          </a:bodyPr>
          <a:lstStyle/>
          <a:p>
            <a:pPr>
              <a:lnSpc>
                <a:spcPts val="3400"/>
              </a:lnSpc>
            </a:pPr>
            <a:r>
              <a:rPr lang="en-US" altLang="zh-TW" sz="4400" b="1" dirty="0">
                <a:solidFill>
                  <a:schemeClr val="bg2">
                    <a:lumMod val="25000"/>
                  </a:schemeClr>
                </a:solidFill>
                <a:latin typeface="Times New Roman" panose="02020603050405020304" pitchFamily="18" charset="0"/>
                <a:cs typeface="Times New Roman" panose="02020603050405020304" pitchFamily="18" charset="0"/>
              </a:rPr>
              <a:t>Introduce and compare NVIDIA /</a:t>
            </a:r>
            <a:r>
              <a:rPr lang="zh-TW" altLang="en-US" sz="4400" b="1" dirty="0">
                <a:solidFill>
                  <a:schemeClr val="bg2">
                    <a:lumMod val="25000"/>
                  </a:schemeClr>
                </a:solidFill>
                <a:latin typeface="Times New Roman" panose="02020603050405020304" pitchFamily="18" charset="0"/>
                <a:cs typeface="Times New Roman" panose="02020603050405020304" pitchFamily="18" charset="0"/>
              </a:rPr>
              <a:t> </a:t>
            </a:r>
            <a:r>
              <a:rPr lang="en-US" altLang="zh-TW" sz="4400" b="1" dirty="0">
                <a:solidFill>
                  <a:schemeClr val="bg2">
                    <a:lumMod val="25000"/>
                  </a:schemeClr>
                </a:solidFill>
                <a:latin typeface="Times New Roman" panose="02020603050405020304" pitchFamily="18" charset="0"/>
                <a:cs typeface="Times New Roman" panose="02020603050405020304" pitchFamily="18" charset="0"/>
              </a:rPr>
              <a:t>AMD GPU</a:t>
            </a:r>
          </a:p>
        </p:txBody>
      </p:sp>
    </p:spTree>
    <p:extLst>
      <p:ext uri="{BB962C8B-B14F-4D97-AF65-F5344CB8AC3E}">
        <p14:creationId xmlns:p14="http://schemas.microsoft.com/office/powerpoint/2010/main" val="535332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2">
            <a:extLst>
              <a:ext uri="{FF2B5EF4-FFF2-40B4-BE49-F238E27FC236}">
                <a16:creationId xmlns:a16="http://schemas.microsoft.com/office/drawing/2014/main" id="{C55C9EA1-80DD-0650-2312-EE095644DAC6}"/>
              </a:ext>
            </a:extLst>
          </p:cNvPr>
          <p:cNvGraphicFramePr>
            <a:graphicFrameLocks noGrp="1"/>
          </p:cNvGraphicFramePr>
          <p:nvPr>
            <p:extLst>
              <p:ext uri="{D42A27DB-BD31-4B8C-83A1-F6EECF244321}">
                <p14:modId xmlns:p14="http://schemas.microsoft.com/office/powerpoint/2010/main" val="3625787598"/>
              </p:ext>
            </p:extLst>
          </p:nvPr>
        </p:nvGraphicFramePr>
        <p:xfrm>
          <a:off x="640307" y="662561"/>
          <a:ext cx="10911386" cy="5619752"/>
        </p:xfrm>
        <a:graphic>
          <a:graphicData uri="http://schemas.openxmlformats.org/drawingml/2006/table">
            <a:tbl>
              <a:tblPr firstRow="1" bandRow="1">
                <a:tableStyleId>{5C22544A-7EE6-4342-B048-85BDC9FD1C3A}</a:tableStyleId>
              </a:tblPr>
              <a:tblGrid>
                <a:gridCol w="2404548">
                  <a:extLst>
                    <a:ext uri="{9D8B030D-6E8A-4147-A177-3AD203B41FA5}">
                      <a16:colId xmlns:a16="http://schemas.microsoft.com/office/drawing/2014/main" val="321965085"/>
                    </a:ext>
                  </a:extLst>
                </a:gridCol>
                <a:gridCol w="2090548">
                  <a:extLst>
                    <a:ext uri="{9D8B030D-6E8A-4147-A177-3AD203B41FA5}">
                      <a16:colId xmlns:a16="http://schemas.microsoft.com/office/drawing/2014/main" val="1040643662"/>
                    </a:ext>
                  </a:extLst>
                </a:gridCol>
                <a:gridCol w="2051736">
                  <a:extLst>
                    <a:ext uri="{9D8B030D-6E8A-4147-A177-3AD203B41FA5}">
                      <a16:colId xmlns:a16="http://schemas.microsoft.com/office/drawing/2014/main" val="2219148438"/>
                    </a:ext>
                  </a:extLst>
                </a:gridCol>
                <a:gridCol w="2182277">
                  <a:extLst>
                    <a:ext uri="{9D8B030D-6E8A-4147-A177-3AD203B41FA5}">
                      <a16:colId xmlns:a16="http://schemas.microsoft.com/office/drawing/2014/main" val="4107732400"/>
                    </a:ext>
                  </a:extLst>
                </a:gridCol>
                <a:gridCol w="2182277">
                  <a:extLst>
                    <a:ext uri="{9D8B030D-6E8A-4147-A177-3AD203B41FA5}">
                      <a16:colId xmlns:a16="http://schemas.microsoft.com/office/drawing/2014/main" val="1076261889"/>
                    </a:ext>
                  </a:extLst>
                </a:gridCol>
              </a:tblGrid>
              <a:tr h="239427">
                <a:tc>
                  <a:txBody>
                    <a:bodyPr/>
                    <a:lstStyle/>
                    <a:p>
                      <a:pPr marL="0" marR="0" lvl="0" indent="0" algn="l" defTabSz="914400" rtl="0" eaLnBrk="1" fontAlgn="auto" latinLnBrk="0" hangingPunct="1">
                        <a:lnSpc>
                          <a:spcPts val="1200"/>
                        </a:lnSpc>
                        <a:spcBef>
                          <a:spcPts val="0"/>
                        </a:spcBef>
                        <a:spcAft>
                          <a:spcPts val="0"/>
                        </a:spcAft>
                        <a:buClrTx/>
                        <a:buSzTx/>
                        <a:buFontTx/>
                        <a:buNone/>
                        <a:tabLst/>
                        <a:defRPr/>
                      </a:pPr>
                      <a:r>
                        <a:rPr lang="en-US" altLang="zh-TW" sz="1200" b="1" u="none" dirty="0">
                          <a:solidFill>
                            <a:schemeClr val="tx1"/>
                          </a:solidFill>
                          <a:latin typeface="Times New Roman" panose="02020603050405020304" pitchFamily="18" charset="0"/>
                          <a:cs typeface="Times New Roman" panose="02020603050405020304" pitchFamily="18" charset="0"/>
                        </a:rPr>
                        <a:t>GeForce GPU</a:t>
                      </a:r>
                      <a:endParaRPr lang="zh-TW" altLang="en-US" sz="1200" b="1"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a:lnSpc>
                          <a:spcPts val="1200"/>
                        </a:lnSpc>
                      </a:pPr>
                      <a:r>
                        <a:rPr lang="en-US" altLang="zh-TW" sz="1200" b="1" i="0" u="none" kern="1200" dirty="0">
                          <a:solidFill>
                            <a:schemeClr val="tx1"/>
                          </a:solidFill>
                          <a:effectLst/>
                          <a:latin typeface="Times New Roman" panose="02020603050405020304" pitchFamily="18" charset="0"/>
                          <a:ea typeface="+mn-ea"/>
                          <a:cs typeface="Times New Roman" panose="02020603050405020304" pitchFamily="18" charset="0"/>
                        </a:rPr>
                        <a:t>GeForce RTX 4090</a:t>
                      </a:r>
                      <a:endParaRPr lang="zh-TW" altLang="en-US" sz="1200" b="1"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a:lnSpc>
                          <a:spcPts val="1200"/>
                        </a:lnSpc>
                      </a:pPr>
                      <a:r>
                        <a:rPr lang="en-US" altLang="zh-TW" sz="1200" b="1" i="0" u="none" kern="1200" dirty="0">
                          <a:solidFill>
                            <a:schemeClr val="tx1"/>
                          </a:solidFill>
                          <a:effectLst/>
                          <a:latin typeface="Times New Roman" panose="02020603050405020304" pitchFamily="18" charset="0"/>
                          <a:ea typeface="+mn-ea"/>
                          <a:cs typeface="Times New Roman" panose="02020603050405020304" pitchFamily="18" charset="0"/>
                        </a:rPr>
                        <a:t>GeForce RTX 3080</a:t>
                      </a:r>
                      <a:endParaRPr lang="zh-TW" altLang="en-US" sz="1200" b="1"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a:lnSpc>
                          <a:spcPts val="1200"/>
                        </a:lnSpc>
                      </a:pPr>
                      <a:r>
                        <a:rPr lang="en-US" altLang="zh-TW" sz="1200" b="1" u="none" dirty="0">
                          <a:solidFill>
                            <a:schemeClr val="tx1"/>
                          </a:solidFill>
                          <a:latin typeface="Times New Roman" panose="02020603050405020304" pitchFamily="18" charset="0"/>
                          <a:cs typeface="Times New Roman" panose="02020603050405020304" pitchFamily="18" charset="0"/>
                        </a:rPr>
                        <a:t>GeForce RTX 2080</a:t>
                      </a:r>
                      <a:endParaRPr lang="zh-TW" altLang="en-US" sz="1200" b="1"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l" defTabSz="914400" rtl="0" eaLnBrk="1" fontAlgn="auto" latinLnBrk="0" hangingPunct="1">
                        <a:lnSpc>
                          <a:spcPts val="1200"/>
                        </a:lnSpc>
                        <a:spcBef>
                          <a:spcPts val="0"/>
                        </a:spcBef>
                        <a:spcAft>
                          <a:spcPts val="0"/>
                        </a:spcAft>
                        <a:buClrTx/>
                        <a:buSzTx/>
                        <a:buFontTx/>
                        <a:buNone/>
                        <a:tabLst/>
                        <a:defRPr/>
                      </a:pPr>
                      <a:r>
                        <a:rPr lang="en-US" altLang="zh-TW" sz="1200" b="1" i="0" u="none" kern="1200" dirty="0">
                          <a:solidFill>
                            <a:schemeClr val="tx1"/>
                          </a:solidFill>
                          <a:effectLst/>
                          <a:latin typeface="Times New Roman" panose="02020603050405020304" pitchFamily="18" charset="0"/>
                          <a:ea typeface="+mn-ea"/>
                          <a:cs typeface="Times New Roman" panose="02020603050405020304" pitchFamily="18" charset="0"/>
                        </a:rPr>
                        <a:t>GeForce GTX 1660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191821630"/>
                  </a:ext>
                </a:extLst>
              </a:tr>
              <a:tr h="289932">
                <a:tc gridSpan="5">
                  <a:txBody>
                    <a:bodyPr/>
                    <a:lstStyle/>
                    <a:p>
                      <a:pPr algn="l">
                        <a:lnSpc>
                          <a:spcPts val="1200"/>
                        </a:lnSpc>
                      </a:pPr>
                      <a:r>
                        <a:rPr lang="en-US" sz="1200" b="1" u="none">
                          <a:solidFill>
                            <a:schemeClr val="tx1"/>
                          </a:solidFill>
                          <a:effectLst/>
                          <a:latin typeface="Times New Roman" panose="02020603050405020304" pitchFamily="18" charset="0"/>
                          <a:cs typeface="Times New Roman" panose="02020603050405020304" pitchFamily="18" charset="0"/>
                        </a:rPr>
                        <a:t>  GPU Engine Specification </a:t>
                      </a:r>
                      <a:endParaRPr lang="en-US" sz="1200" b="1" u="none" dirty="0">
                        <a:solidFill>
                          <a:schemeClr val="tx1"/>
                        </a:solidFill>
                        <a:effectLst/>
                        <a:latin typeface="Times New Roman" panose="02020603050405020304" pitchFamily="18" charset="0"/>
                        <a:cs typeface="Times New Roman" panose="02020603050405020304" pitchFamily="18" charset="0"/>
                      </a:endParaRPr>
                    </a:p>
                  </a:txBody>
                  <a:tcPr marL="0" marR="71438" marT="71438" marB="71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598241"/>
                  </a:ext>
                </a:extLst>
              </a:tr>
              <a:tr h="289932">
                <a:tc>
                  <a:txBody>
                    <a:bodyPr/>
                    <a:lstStyle/>
                    <a:p>
                      <a:pPr algn="l">
                        <a:lnSpc>
                          <a:spcPts val="1200"/>
                        </a:lnSpc>
                      </a:pPr>
                      <a:r>
                        <a:rPr lang="en-US" sz="1200" b="0" u="none" dirty="0">
                          <a:solidFill>
                            <a:schemeClr val="tx1"/>
                          </a:solidFill>
                          <a:effectLst/>
                          <a:latin typeface="Times New Roman" panose="02020603050405020304" pitchFamily="18" charset="0"/>
                          <a:cs typeface="Times New Roman" panose="02020603050405020304" pitchFamily="18" charset="0"/>
                        </a:rPr>
                        <a:t>  NVIDIA </a:t>
                      </a:r>
                      <a:r>
                        <a:rPr lang="en-US" sz="1200" b="0" u="none" baseline="30000" dirty="0">
                          <a:solidFill>
                            <a:schemeClr val="tx1"/>
                          </a:solidFill>
                          <a:effectLst/>
                          <a:latin typeface="Times New Roman" panose="02020603050405020304" pitchFamily="18" charset="0"/>
                          <a:cs typeface="Times New Roman" panose="02020603050405020304" pitchFamily="18" charset="0"/>
                        </a:rPr>
                        <a:t>CUDA®</a:t>
                      </a:r>
                      <a:r>
                        <a:rPr lang="en-US" sz="1200" b="0" u="none" dirty="0">
                          <a:solidFill>
                            <a:schemeClr val="tx1"/>
                          </a:solidFill>
                          <a:effectLst/>
                          <a:latin typeface="Times New Roman" panose="02020603050405020304" pitchFamily="18" charset="0"/>
                          <a:cs typeface="Times New Roman" panose="02020603050405020304" pitchFamily="18" charset="0"/>
                        </a:rPr>
                        <a:t> Cores</a:t>
                      </a:r>
                    </a:p>
                  </a:txBody>
                  <a:tcPr marL="0" marR="71438" marT="71438" marB="71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16384</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u="none" dirty="0">
                          <a:solidFill>
                            <a:schemeClr val="tx1"/>
                          </a:solidFill>
                          <a:effectLst/>
                          <a:latin typeface="Times New Roman" panose="02020603050405020304" pitchFamily="18" charset="0"/>
                          <a:cs typeface="Times New Roman" panose="02020603050405020304" pitchFamily="18" charset="0"/>
                        </a:rPr>
                        <a:t>8960 / 8704</a:t>
                      </a:r>
                    </a:p>
                  </a:txBody>
                  <a:tcPr marL="71438" marR="71438" marT="71438" marB="71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u="none" kern="1200" dirty="0">
                          <a:solidFill>
                            <a:schemeClr val="dk1"/>
                          </a:solidFill>
                          <a:effectLst/>
                          <a:latin typeface="Times New Roman" panose="02020603050405020304" pitchFamily="18" charset="0"/>
                          <a:ea typeface="+mn-ea"/>
                          <a:cs typeface="Times New Roman" panose="02020603050405020304" pitchFamily="18" charset="0"/>
                        </a:rPr>
                        <a:t>2944</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u="none" kern="1200" dirty="0">
                          <a:solidFill>
                            <a:schemeClr val="dk1"/>
                          </a:solidFill>
                          <a:effectLst/>
                          <a:latin typeface="Times New Roman" panose="02020603050405020304" pitchFamily="18" charset="0"/>
                          <a:ea typeface="+mn-ea"/>
                          <a:cs typeface="Times New Roman" panose="02020603050405020304" pitchFamily="18" charset="0"/>
                        </a:rPr>
                        <a:t>1408</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87349878"/>
                  </a:ext>
                </a:extLst>
              </a:tr>
              <a:tr h="239427">
                <a:tc>
                  <a:txBody>
                    <a:bodyPr/>
                    <a:lstStyle/>
                    <a:p>
                      <a:pPr algn="l">
                        <a:lnSpc>
                          <a:spcPts val="12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Boost Clock(GHz)</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2.52</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1.71</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u="none" dirty="0">
                          <a:solidFill>
                            <a:schemeClr val="tx1"/>
                          </a:solidFill>
                          <a:latin typeface="Times New Roman" panose="02020603050405020304" pitchFamily="18" charset="0"/>
                          <a:cs typeface="Times New Roman" panose="02020603050405020304" pitchFamily="18" charset="0"/>
                        </a:rPr>
                        <a:t>1.8</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u="none" kern="1200" dirty="0">
                          <a:solidFill>
                            <a:schemeClr val="dk1"/>
                          </a:solidFill>
                          <a:effectLst/>
                          <a:latin typeface="Times New Roman" panose="02020603050405020304" pitchFamily="18" charset="0"/>
                          <a:ea typeface="+mn-ea"/>
                          <a:cs typeface="Times New Roman" panose="02020603050405020304" pitchFamily="18" charset="0"/>
                        </a:rPr>
                        <a:t>1.78</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5354654"/>
                  </a:ext>
                </a:extLst>
              </a:tr>
              <a:tr h="239427">
                <a:tc>
                  <a:txBody>
                    <a:bodyPr/>
                    <a:lstStyle/>
                    <a:p>
                      <a:pPr algn="l">
                        <a:lnSpc>
                          <a:spcPts val="12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Basic Clock(GHz)</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2.23</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1.26 / 1.44</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u="none" dirty="0">
                          <a:solidFill>
                            <a:schemeClr val="tx1"/>
                          </a:solidFill>
                          <a:latin typeface="Times New Roman" panose="02020603050405020304" pitchFamily="18" charset="0"/>
                          <a:cs typeface="Times New Roman" panose="02020603050405020304" pitchFamily="18" charset="0"/>
                        </a:rPr>
                        <a:t>1.52</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u="none" dirty="0">
                          <a:solidFill>
                            <a:schemeClr val="tx1"/>
                          </a:solidFill>
                          <a:latin typeface="Times New Roman" panose="02020603050405020304" pitchFamily="18" charset="0"/>
                          <a:cs typeface="Times New Roman" panose="02020603050405020304" pitchFamily="18" charset="0"/>
                        </a:rPr>
                        <a:t>1.53</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06176861"/>
                  </a:ext>
                </a:extLst>
              </a:tr>
              <a:tr h="239427">
                <a:tc gridSpan="5">
                  <a:txBody>
                    <a:bodyPr/>
                    <a:lstStyle/>
                    <a:p>
                      <a:pPr marL="0" marR="0" lvl="0" indent="0" algn="l" defTabSz="914400" rtl="0" eaLnBrk="1" fontAlgn="auto" latinLnBrk="0" hangingPunct="1">
                        <a:lnSpc>
                          <a:spcPts val="1200"/>
                        </a:lnSpc>
                        <a:spcBef>
                          <a:spcPts val="0"/>
                        </a:spcBef>
                        <a:spcAft>
                          <a:spcPts val="0"/>
                        </a:spcAft>
                        <a:buClrTx/>
                        <a:buSzTx/>
                        <a:buFontTx/>
                        <a:buNone/>
                        <a:tabLst/>
                        <a:defRPr/>
                      </a:pPr>
                      <a:r>
                        <a:rPr lang="en-US" altLang="zh-TW" sz="1200" b="1" i="0" u="none" kern="1200" dirty="0">
                          <a:solidFill>
                            <a:schemeClr val="tx1"/>
                          </a:solidFill>
                          <a:effectLst/>
                          <a:latin typeface="Times New Roman" panose="02020603050405020304" pitchFamily="18" charset="0"/>
                          <a:ea typeface="+mn-ea"/>
                          <a:cs typeface="Times New Roman" panose="02020603050405020304" pitchFamily="18" charset="0"/>
                        </a:rPr>
                        <a:t>Graphics Processor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zh-TW" altLang="en-US" sz="1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sz="1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sz="1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sz="1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2775121"/>
                  </a:ext>
                </a:extLst>
              </a:tr>
              <a:tr h="239427">
                <a:tc>
                  <a:txBody>
                    <a:bodyPr/>
                    <a:lstStyle/>
                    <a:p>
                      <a:pPr algn="l">
                        <a:lnSpc>
                          <a:spcPts val="1200"/>
                        </a:lnSpc>
                      </a:pPr>
                      <a:r>
                        <a:rPr lang="en-US" altLang="zh-TW" sz="1200" b="0" i="0" kern="1200" dirty="0">
                          <a:solidFill>
                            <a:schemeClr val="dk1"/>
                          </a:solidFill>
                          <a:effectLst/>
                          <a:latin typeface="Times New Roman" panose="02020603050405020304" pitchFamily="18" charset="0"/>
                          <a:ea typeface="+mn-ea"/>
                          <a:cs typeface="Times New Roman" panose="02020603050405020304" pitchFamily="18" charset="0"/>
                        </a:rPr>
                        <a:t>Launch Price</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ts val="1200"/>
                        </a:lnSpc>
                        <a:spcBef>
                          <a:spcPts val="0"/>
                        </a:spcBef>
                        <a:spcAft>
                          <a:spcPts val="0"/>
                        </a:spcAft>
                        <a:buClrTx/>
                        <a:buSzTx/>
                        <a:buFontTx/>
                        <a:buNone/>
                        <a:tabLst/>
                        <a:defRPr/>
                      </a:pPr>
                      <a:r>
                        <a:rPr lang="en-US" altLang="zh-TW" sz="1200" b="0" u="none" dirty="0">
                          <a:solidFill>
                            <a:schemeClr val="tx1"/>
                          </a:solidFill>
                          <a:latin typeface="Times New Roman" panose="02020603050405020304" pitchFamily="18" charset="0"/>
                          <a:cs typeface="Times New Roman" panose="02020603050405020304" pitchFamily="18" charset="0"/>
                        </a:rPr>
                        <a:t>1,599 USD </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ts val="1200"/>
                        </a:lnSpc>
                        <a:spcBef>
                          <a:spcPts val="0"/>
                        </a:spcBef>
                        <a:spcAft>
                          <a:spcPts val="0"/>
                        </a:spcAft>
                        <a:buClrTx/>
                        <a:buSzTx/>
                        <a:buFontTx/>
                        <a:buNone/>
                        <a:tabLst/>
                        <a:defRPr/>
                      </a:pPr>
                      <a:r>
                        <a:rPr lang="en-US" altLang="zh-TW" sz="1200" b="0" u="none" dirty="0">
                          <a:solidFill>
                            <a:schemeClr val="tx1"/>
                          </a:solidFill>
                          <a:latin typeface="Times New Roman" panose="02020603050405020304" pitchFamily="18" charset="0"/>
                          <a:cs typeface="Times New Roman" panose="02020603050405020304" pitchFamily="18" charset="0"/>
                        </a:rPr>
                        <a:t>699 USD </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ts val="1200"/>
                        </a:lnSpc>
                        <a:spcBef>
                          <a:spcPts val="0"/>
                        </a:spcBef>
                        <a:spcAft>
                          <a:spcPts val="0"/>
                        </a:spcAft>
                        <a:buClrTx/>
                        <a:buSzTx/>
                        <a:buFontTx/>
                        <a:buNone/>
                        <a:tabLst/>
                        <a:defRPr/>
                      </a:pPr>
                      <a:r>
                        <a:rPr lang="en-US" altLang="zh-TW" sz="1200" b="0" u="none" dirty="0">
                          <a:solidFill>
                            <a:schemeClr val="tx1"/>
                          </a:solidFill>
                          <a:latin typeface="Times New Roman" panose="02020603050405020304" pitchFamily="18" charset="0"/>
                          <a:cs typeface="Times New Roman" panose="02020603050405020304" pitchFamily="18" charset="0"/>
                        </a:rPr>
                        <a:t>699 USD </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ts val="1200"/>
                        </a:lnSpc>
                        <a:spcBef>
                          <a:spcPts val="0"/>
                        </a:spcBef>
                        <a:spcAft>
                          <a:spcPts val="0"/>
                        </a:spcAft>
                        <a:buClrTx/>
                        <a:buSzTx/>
                        <a:buFontTx/>
                        <a:buNone/>
                        <a:tabLst/>
                        <a:defRPr/>
                      </a:pPr>
                      <a:r>
                        <a:rPr lang="en-US" altLang="zh-TW" sz="1200" b="0" u="none" dirty="0">
                          <a:solidFill>
                            <a:schemeClr val="tx1"/>
                          </a:solidFill>
                          <a:latin typeface="Times New Roman" panose="02020603050405020304" pitchFamily="18" charset="0"/>
                          <a:cs typeface="Times New Roman" panose="02020603050405020304" pitchFamily="18" charset="0"/>
                        </a:rPr>
                        <a:t>219 USD</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0039055"/>
                  </a:ext>
                </a:extLst>
              </a:tr>
              <a:tr h="239427">
                <a:tc>
                  <a:txBody>
                    <a:bodyPr/>
                    <a:lstStyle/>
                    <a:p>
                      <a:pPr algn="l">
                        <a:lnSpc>
                          <a:spcPts val="1200"/>
                        </a:lnSpc>
                      </a:pPr>
                      <a:r>
                        <a:rPr lang="en-US" altLang="zh-TW" sz="1200" b="0" i="0" kern="1200" dirty="0">
                          <a:solidFill>
                            <a:schemeClr val="dk1"/>
                          </a:solidFill>
                          <a:effectLst/>
                          <a:latin typeface="Times New Roman" panose="02020603050405020304" pitchFamily="18" charset="0"/>
                          <a:ea typeface="+mn-ea"/>
                          <a:cs typeface="Times New Roman" panose="02020603050405020304" pitchFamily="18" charset="0"/>
                        </a:rPr>
                        <a:t>Release Date</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u="none" dirty="0">
                          <a:solidFill>
                            <a:schemeClr val="tx1"/>
                          </a:solidFill>
                          <a:latin typeface="Times New Roman" panose="02020603050405020304" pitchFamily="18" charset="0"/>
                          <a:cs typeface="Times New Roman" panose="02020603050405020304" pitchFamily="18" charset="0"/>
                        </a:rPr>
                        <a:t>2022/09/20</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u="none" dirty="0">
                          <a:solidFill>
                            <a:schemeClr val="tx1"/>
                          </a:solidFill>
                          <a:latin typeface="Times New Roman" panose="02020603050405020304" pitchFamily="18" charset="0"/>
                          <a:cs typeface="Times New Roman" panose="02020603050405020304" pitchFamily="18" charset="0"/>
                        </a:rPr>
                        <a:t>2020/09/01</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ts val="1200"/>
                        </a:lnSpc>
                        <a:spcBef>
                          <a:spcPts val="0"/>
                        </a:spcBef>
                        <a:spcAft>
                          <a:spcPts val="0"/>
                        </a:spcAft>
                        <a:buClrTx/>
                        <a:buSzTx/>
                        <a:buFontTx/>
                        <a:buNone/>
                        <a:tabLst/>
                        <a:defRPr/>
                      </a:pPr>
                      <a:r>
                        <a:rPr lang="en-US" altLang="zh-TW" sz="1200" b="0" u="none" dirty="0">
                          <a:solidFill>
                            <a:schemeClr val="tx1"/>
                          </a:solidFill>
                          <a:latin typeface="Times New Roman" panose="02020603050405020304" pitchFamily="18" charset="0"/>
                          <a:cs typeface="Times New Roman" panose="02020603050405020304" pitchFamily="18" charset="0"/>
                        </a:rPr>
                        <a:t>2018/09/20</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ts val="1200"/>
                        </a:lnSpc>
                        <a:spcBef>
                          <a:spcPts val="0"/>
                        </a:spcBef>
                        <a:spcAft>
                          <a:spcPts val="0"/>
                        </a:spcAft>
                        <a:buClrTx/>
                        <a:buSzTx/>
                        <a:buFontTx/>
                        <a:buNone/>
                        <a:tabLst/>
                        <a:defRPr/>
                      </a:pPr>
                      <a:r>
                        <a:rPr lang="en-US" altLang="zh-TW" sz="1200" b="0" u="none" dirty="0">
                          <a:solidFill>
                            <a:schemeClr val="tx1"/>
                          </a:solidFill>
                          <a:latin typeface="Times New Roman" panose="02020603050405020304" pitchFamily="18" charset="0"/>
                          <a:cs typeface="Times New Roman" panose="02020603050405020304" pitchFamily="18" charset="0"/>
                        </a:rPr>
                        <a:t>2019/03/14</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8426227"/>
                  </a:ext>
                </a:extLst>
              </a:tr>
              <a:tr h="239427">
                <a:tc>
                  <a:txBody>
                    <a:bodyPr/>
                    <a:lstStyle/>
                    <a:p>
                      <a:pPr algn="l">
                        <a:lnSpc>
                          <a:spcPts val="12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Architecture</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Ada Lovelace</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Ampere</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u="none" kern="1200" dirty="0">
                          <a:solidFill>
                            <a:schemeClr val="dk1"/>
                          </a:solidFill>
                          <a:effectLst/>
                          <a:latin typeface="Times New Roman" panose="02020603050405020304" pitchFamily="18" charset="0"/>
                          <a:ea typeface="+mn-ea"/>
                          <a:cs typeface="Times New Roman" panose="02020603050405020304" pitchFamily="18" charset="0"/>
                        </a:rPr>
                        <a:t>Turing</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u="none" kern="1200" dirty="0">
                          <a:solidFill>
                            <a:schemeClr val="dk1"/>
                          </a:solidFill>
                          <a:effectLst/>
                          <a:latin typeface="Times New Roman" panose="02020603050405020304" pitchFamily="18" charset="0"/>
                          <a:ea typeface="+mn-ea"/>
                          <a:cs typeface="Times New Roman" panose="02020603050405020304" pitchFamily="18" charset="0"/>
                        </a:rPr>
                        <a:t>Turing</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2841445"/>
                  </a:ext>
                </a:extLst>
              </a:tr>
              <a:tr h="239427">
                <a:tc>
                  <a:txBody>
                    <a:bodyPr/>
                    <a:lstStyle/>
                    <a:p>
                      <a:pPr algn="l">
                        <a:lnSpc>
                          <a:spcPts val="12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Chip factory</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TSMC 4 nm</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ts val="1200"/>
                        </a:lnSpc>
                        <a:spcBef>
                          <a:spcPts val="0"/>
                        </a:spcBef>
                        <a:spcAft>
                          <a:spcPts val="0"/>
                        </a:spcAft>
                        <a:buClrTx/>
                        <a:buSzTx/>
                        <a:buFontTx/>
                        <a:buNone/>
                        <a:tabLst/>
                        <a:defRPr/>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TSMC 8 nm</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ts val="1200"/>
                        </a:lnSpc>
                        <a:spcBef>
                          <a:spcPts val="0"/>
                        </a:spcBef>
                        <a:spcAft>
                          <a:spcPts val="0"/>
                        </a:spcAft>
                        <a:buClrTx/>
                        <a:buSzTx/>
                        <a:buFontTx/>
                        <a:buNone/>
                        <a:tabLst/>
                        <a:defRPr/>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TSMC 12 nm</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ts val="1200"/>
                        </a:lnSpc>
                        <a:spcBef>
                          <a:spcPts val="0"/>
                        </a:spcBef>
                        <a:spcAft>
                          <a:spcPts val="0"/>
                        </a:spcAft>
                        <a:buClrTx/>
                        <a:buSzTx/>
                        <a:buFontTx/>
                        <a:buNone/>
                        <a:tabLst/>
                        <a:defRPr/>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TSMC 12 nm</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8383577"/>
                  </a:ext>
                </a:extLst>
              </a:tr>
              <a:tr h="239427">
                <a:tc>
                  <a:txBody>
                    <a:bodyPr/>
                    <a:lstStyle/>
                    <a:p>
                      <a:pPr algn="l">
                        <a:lnSpc>
                          <a:spcPts val="12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Transistor count</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76.3 billion</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28.3 billion</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u="none" kern="1200" dirty="0">
                          <a:solidFill>
                            <a:schemeClr val="dk1"/>
                          </a:solidFill>
                          <a:effectLst/>
                          <a:latin typeface="Times New Roman" panose="02020603050405020304" pitchFamily="18" charset="0"/>
                          <a:ea typeface="+mn-ea"/>
                          <a:cs typeface="Times New Roman" panose="02020603050405020304" pitchFamily="18" charset="0"/>
                        </a:rPr>
                        <a:t>13.6 billion</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u="none" kern="1200" dirty="0">
                          <a:solidFill>
                            <a:schemeClr val="dk1"/>
                          </a:solidFill>
                          <a:effectLst/>
                          <a:latin typeface="Times New Roman" panose="02020603050405020304" pitchFamily="18" charset="0"/>
                          <a:ea typeface="+mn-ea"/>
                          <a:cs typeface="Times New Roman" panose="02020603050405020304" pitchFamily="18" charset="0"/>
                        </a:rPr>
                        <a:t>6.6 billion</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60257547"/>
                  </a:ext>
                </a:extLst>
              </a:tr>
              <a:tr h="239427">
                <a:tc>
                  <a:txBody>
                    <a:bodyPr/>
                    <a:lstStyle/>
                    <a:p>
                      <a:pPr algn="l">
                        <a:lnSpc>
                          <a:spcPts val="12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Chip area</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608mm²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628mm²</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u="none" kern="1200" dirty="0">
                          <a:solidFill>
                            <a:schemeClr val="dk1"/>
                          </a:solidFill>
                          <a:effectLst/>
                          <a:latin typeface="Times New Roman" panose="02020603050405020304" pitchFamily="18" charset="0"/>
                          <a:ea typeface="+mn-ea"/>
                          <a:cs typeface="Times New Roman" panose="02020603050405020304" pitchFamily="18" charset="0"/>
                        </a:rPr>
                        <a:t>545mm²</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u="none" kern="1200" dirty="0">
                          <a:solidFill>
                            <a:schemeClr val="dk1"/>
                          </a:solidFill>
                          <a:effectLst/>
                          <a:latin typeface="Times New Roman" panose="02020603050405020304" pitchFamily="18" charset="0"/>
                          <a:ea typeface="+mn-ea"/>
                          <a:cs typeface="Times New Roman" panose="02020603050405020304" pitchFamily="18" charset="0"/>
                        </a:rPr>
                        <a:t>284mm²</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20862589"/>
                  </a:ext>
                </a:extLst>
              </a:tr>
              <a:tr h="239427">
                <a:tc gridSpan="5">
                  <a:txBody>
                    <a:bodyPr/>
                    <a:lstStyle/>
                    <a:p>
                      <a:pPr algn="l">
                        <a:lnSpc>
                          <a:spcPts val="1200"/>
                        </a:lnSpc>
                      </a:pPr>
                      <a:r>
                        <a:rPr lang="en-US" altLang="zh-TW" sz="1200" b="1" u="none" dirty="0">
                          <a:solidFill>
                            <a:schemeClr val="tx1"/>
                          </a:solidFill>
                          <a:effectLst/>
                          <a:latin typeface="Times New Roman" panose="02020603050405020304" pitchFamily="18" charset="0"/>
                          <a:cs typeface="Times New Roman" panose="02020603050405020304" pitchFamily="18" charset="0"/>
                        </a:rPr>
                        <a:t>Memory  Specification </a:t>
                      </a:r>
                      <a:endParaRPr lang="zh-TW" altLang="en-US" sz="1200" b="1"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0724161"/>
                  </a:ext>
                </a:extLst>
              </a:tr>
              <a:tr h="389068">
                <a:tc>
                  <a:txBody>
                    <a:bodyPr/>
                    <a:lstStyle/>
                    <a:p>
                      <a:pPr algn="l">
                        <a:lnSpc>
                          <a:spcPts val="12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Standard Memory Settings</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24 GB GDDR6X</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12GB GDDR6X / 10GB GDDR6X</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ts val="1200"/>
                        </a:lnSpc>
                        <a:spcBef>
                          <a:spcPts val="0"/>
                        </a:spcBef>
                        <a:spcAft>
                          <a:spcPts val="0"/>
                        </a:spcAft>
                        <a:buClrTx/>
                        <a:buSzTx/>
                        <a:buFontTx/>
                        <a:buNone/>
                        <a:tabLst/>
                        <a:defRPr/>
                      </a:pPr>
                      <a:r>
                        <a:rPr lang="en-US" altLang="zh-TW" sz="1200" b="0" u="none" dirty="0">
                          <a:effectLst/>
                          <a:latin typeface="Times New Roman" panose="02020603050405020304" pitchFamily="18" charset="0"/>
                          <a:cs typeface="Times New Roman" panose="02020603050405020304" pitchFamily="18" charset="0"/>
                        </a:rPr>
                        <a:t>8GB GDDR5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sz="1200" b="0" u="none" dirty="0">
                          <a:effectLst/>
                          <a:latin typeface="Times New Roman" panose="02020603050405020304" pitchFamily="18" charset="0"/>
                          <a:cs typeface="Times New Roman" panose="02020603050405020304" pitchFamily="18" charset="0"/>
                        </a:rPr>
                        <a:t>6GB GDDR5</a:t>
                      </a:r>
                    </a:p>
                  </a:txBody>
                  <a:tcPr marL="71438" marR="71438" marT="71438" marB="71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90919866"/>
                  </a:ext>
                </a:extLst>
              </a:tr>
              <a:tr h="239427">
                <a:tc>
                  <a:txBody>
                    <a:bodyPr/>
                    <a:lstStyle/>
                    <a:p>
                      <a:pPr algn="l">
                        <a:lnSpc>
                          <a:spcPts val="12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Memory Interface Bandwidth</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384 bits</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384 bit / 320 bit</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u="none" dirty="0">
                          <a:solidFill>
                            <a:schemeClr val="tx1"/>
                          </a:solidFill>
                          <a:latin typeface="Times New Roman" panose="02020603050405020304" pitchFamily="18" charset="0"/>
                          <a:cs typeface="Times New Roman" panose="02020603050405020304" pitchFamily="18" charset="0"/>
                        </a:rPr>
                        <a:t>256 </a:t>
                      </a: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bits</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ts val="1200"/>
                        </a:lnSpc>
                        <a:spcBef>
                          <a:spcPts val="0"/>
                        </a:spcBef>
                        <a:spcAft>
                          <a:spcPts val="0"/>
                        </a:spcAft>
                        <a:buClrTx/>
                        <a:buSzTx/>
                        <a:buFontTx/>
                        <a:buNone/>
                        <a:tabLst/>
                        <a:defRPr/>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192 bits</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4141699"/>
                  </a:ext>
                </a:extLst>
              </a:tr>
              <a:tr h="239427">
                <a:tc gridSpan="5">
                  <a:txBody>
                    <a:bodyPr/>
                    <a:lstStyle/>
                    <a:p>
                      <a:pPr marL="0" marR="0" lvl="0" indent="0" algn="l" defTabSz="914400" rtl="0" eaLnBrk="1" fontAlgn="auto" latinLnBrk="0" hangingPunct="1">
                        <a:lnSpc>
                          <a:spcPts val="1200"/>
                        </a:lnSpc>
                        <a:spcBef>
                          <a:spcPts val="0"/>
                        </a:spcBef>
                        <a:spcAft>
                          <a:spcPts val="0"/>
                        </a:spcAft>
                        <a:buClrTx/>
                        <a:buSzTx/>
                        <a:buFontTx/>
                        <a:buNone/>
                        <a:tabLst/>
                        <a:defRPr/>
                      </a:pPr>
                      <a:r>
                        <a:rPr lang="en-US" altLang="zh-TW" sz="1200" b="1" i="0" u="none" kern="1200" dirty="0">
                          <a:solidFill>
                            <a:schemeClr val="tx1"/>
                          </a:solidFill>
                          <a:effectLst/>
                          <a:latin typeface="Times New Roman" panose="02020603050405020304" pitchFamily="18" charset="0"/>
                          <a:ea typeface="+mn-ea"/>
                          <a:cs typeface="Times New Roman" panose="02020603050405020304" pitchFamily="18" charset="0"/>
                        </a:rPr>
                        <a:t>Theoretical Performance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zh-TW" altLang="en-US" sz="1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sz="1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sz="1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sz="1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92940611"/>
                  </a:ext>
                </a:extLst>
              </a:tr>
              <a:tr h="239427">
                <a:tc>
                  <a:txBody>
                    <a:bodyPr/>
                    <a:lstStyle/>
                    <a:p>
                      <a:pPr algn="l">
                        <a:lnSpc>
                          <a:spcPts val="12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FP16 Performance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82.58 TFLOPS</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29.77 TFLOPS</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u="none" kern="1200" dirty="0">
                          <a:solidFill>
                            <a:schemeClr val="dk1"/>
                          </a:solidFill>
                          <a:effectLst/>
                          <a:latin typeface="Times New Roman" panose="02020603050405020304" pitchFamily="18" charset="0"/>
                          <a:ea typeface="+mn-ea"/>
                          <a:cs typeface="Times New Roman" panose="02020603050405020304" pitchFamily="18" charset="0"/>
                        </a:rPr>
                        <a:t>20.14 TFLOPS</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u="none" kern="1200" dirty="0">
                          <a:solidFill>
                            <a:schemeClr val="dk1"/>
                          </a:solidFill>
                          <a:effectLst/>
                          <a:latin typeface="Times New Roman" panose="02020603050405020304" pitchFamily="18" charset="0"/>
                          <a:ea typeface="+mn-ea"/>
                          <a:cs typeface="Times New Roman" panose="02020603050405020304" pitchFamily="18" charset="0"/>
                        </a:rPr>
                        <a:t>10.05 TFLOPS</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2206171"/>
                  </a:ext>
                </a:extLst>
              </a:tr>
              <a:tr h="239427">
                <a:tc>
                  <a:txBody>
                    <a:bodyPr/>
                    <a:lstStyle/>
                    <a:p>
                      <a:pPr algn="l">
                        <a:lnSpc>
                          <a:spcPts val="12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FP32 Performance</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82.58 TFLOPS</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29.77 TFLOPS</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u="none" kern="1200" dirty="0">
                          <a:solidFill>
                            <a:schemeClr val="dk1"/>
                          </a:solidFill>
                          <a:effectLst/>
                          <a:latin typeface="Times New Roman" panose="02020603050405020304" pitchFamily="18" charset="0"/>
                          <a:ea typeface="+mn-ea"/>
                          <a:cs typeface="Times New Roman" panose="02020603050405020304" pitchFamily="18" charset="0"/>
                        </a:rPr>
                        <a:t>10.07 TFLOPS</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u="none" kern="1200" dirty="0">
                          <a:solidFill>
                            <a:schemeClr val="dk1"/>
                          </a:solidFill>
                          <a:effectLst/>
                          <a:latin typeface="Times New Roman" panose="02020603050405020304" pitchFamily="18" charset="0"/>
                          <a:ea typeface="+mn-ea"/>
                          <a:cs typeface="Times New Roman" panose="02020603050405020304" pitchFamily="18" charset="0"/>
                        </a:rPr>
                        <a:t>5.027 TFLOPS</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1778267"/>
                  </a:ext>
                </a:extLst>
              </a:tr>
              <a:tr h="239427">
                <a:tc>
                  <a:txBody>
                    <a:bodyPr/>
                    <a:lstStyle/>
                    <a:p>
                      <a:pPr algn="l">
                        <a:lnSpc>
                          <a:spcPts val="12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FP64 Performance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1290 GFLOPS</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465.1 GFLOPS</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u="none" kern="1200" dirty="0">
                          <a:solidFill>
                            <a:schemeClr val="dk1"/>
                          </a:solidFill>
                          <a:effectLst/>
                          <a:latin typeface="Times New Roman" panose="02020603050405020304" pitchFamily="18" charset="0"/>
                          <a:ea typeface="+mn-ea"/>
                          <a:cs typeface="Times New Roman" panose="02020603050405020304" pitchFamily="18" charset="0"/>
                        </a:rPr>
                        <a:t>314.6 GFLOPS</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u="none" kern="1200" dirty="0">
                          <a:solidFill>
                            <a:schemeClr val="dk1"/>
                          </a:solidFill>
                          <a:effectLst/>
                          <a:latin typeface="Times New Roman" panose="02020603050405020304" pitchFamily="18" charset="0"/>
                          <a:ea typeface="+mn-ea"/>
                          <a:cs typeface="Times New Roman" panose="02020603050405020304" pitchFamily="18" charset="0"/>
                        </a:rPr>
                        <a:t>157.1 GFLOPS</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40508625"/>
                  </a:ext>
                </a:extLst>
              </a:tr>
              <a:tr h="239427">
                <a:tc gridSpan="5">
                  <a:txBody>
                    <a:bodyPr/>
                    <a:lstStyle/>
                    <a:p>
                      <a:pPr marL="0" marR="0" lvl="0" indent="0" algn="l" defTabSz="914400" rtl="0" eaLnBrk="1" fontAlgn="auto" latinLnBrk="0" hangingPunct="1">
                        <a:lnSpc>
                          <a:spcPts val="1200"/>
                        </a:lnSpc>
                        <a:spcBef>
                          <a:spcPts val="0"/>
                        </a:spcBef>
                        <a:spcAft>
                          <a:spcPts val="0"/>
                        </a:spcAft>
                        <a:buClrTx/>
                        <a:buSzTx/>
                        <a:buFontTx/>
                        <a:buNone/>
                        <a:tabLst/>
                        <a:defRPr/>
                      </a:pPr>
                      <a:r>
                        <a:rPr lang="en-US" altLang="zh-TW" sz="1200" b="1" i="0" u="none" kern="1200" dirty="0">
                          <a:solidFill>
                            <a:schemeClr val="tx1"/>
                          </a:solidFill>
                          <a:effectLst/>
                          <a:latin typeface="Times New Roman" panose="02020603050405020304" pitchFamily="18" charset="0"/>
                          <a:ea typeface="+mn-ea"/>
                          <a:cs typeface="Times New Roman" panose="02020603050405020304" pitchFamily="18" charset="0"/>
                        </a:rPr>
                        <a:t>Board Design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pPr algn="l"/>
                      <a:endParaRPr lang="zh-TW" altLang="en-US" sz="1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l"/>
                      <a:endParaRPr lang="zh-TW" altLang="en-US" sz="1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l"/>
                      <a:endParaRPr lang="zh-TW" altLang="en-US" sz="1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l"/>
                      <a:endParaRPr lang="zh-TW" altLang="en-US" sz="1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0656683"/>
                  </a:ext>
                </a:extLst>
              </a:tr>
              <a:tr h="239427">
                <a:tc>
                  <a:txBody>
                    <a:bodyPr/>
                    <a:lstStyle/>
                    <a:p>
                      <a:pPr algn="l">
                        <a:lnSpc>
                          <a:spcPts val="12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Power consumption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450W</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320W</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u="none" kern="1200" dirty="0">
                          <a:solidFill>
                            <a:schemeClr val="dk1"/>
                          </a:solidFill>
                          <a:effectLst/>
                          <a:latin typeface="Times New Roman" panose="02020603050405020304" pitchFamily="18" charset="0"/>
                          <a:ea typeface="+mn-ea"/>
                          <a:cs typeface="Times New Roman" panose="02020603050405020304" pitchFamily="18" charset="0"/>
                        </a:rPr>
                        <a:t>215W</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u="none" kern="1200" dirty="0">
                          <a:solidFill>
                            <a:schemeClr val="dk1"/>
                          </a:solidFill>
                          <a:effectLst/>
                          <a:latin typeface="Times New Roman" panose="02020603050405020304" pitchFamily="18" charset="0"/>
                          <a:ea typeface="+mn-ea"/>
                          <a:cs typeface="Times New Roman" panose="02020603050405020304" pitchFamily="18" charset="0"/>
                        </a:rPr>
                        <a:t>120W</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9852781"/>
                  </a:ext>
                </a:extLst>
              </a:tr>
              <a:tr h="239427">
                <a:tc>
                  <a:txBody>
                    <a:bodyPr/>
                    <a:lstStyle/>
                    <a:p>
                      <a:pPr algn="l">
                        <a:lnSpc>
                          <a:spcPts val="12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Power interface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1x 16-pin</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1x 12-pin</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u="none" kern="1200" dirty="0">
                          <a:solidFill>
                            <a:schemeClr val="dk1"/>
                          </a:solidFill>
                          <a:effectLst/>
                          <a:latin typeface="Times New Roman" panose="02020603050405020304" pitchFamily="18" charset="0"/>
                          <a:ea typeface="+mn-ea"/>
                          <a:cs typeface="Times New Roman" panose="02020603050405020304" pitchFamily="18" charset="0"/>
                        </a:rPr>
                        <a:t>1x 6-pin + 1x 8-pin</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u="none" kern="1200" dirty="0">
                          <a:solidFill>
                            <a:schemeClr val="dk1"/>
                          </a:solidFill>
                          <a:effectLst/>
                          <a:latin typeface="Times New Roman" panose="02020603050405020304" pitchFamily="18" charset="0"/>
                          <a:ea typeface="+mn-ea"/>
                          <a:cs typeface="Times New Roman" panose="02020603050405020304" pitchFamily="18" charset="0"/>
                        </a:rPr>
                        <a:t>1x 8-pin</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7352023"/>
                  </a:ext>
                </a:extLst>
              </a:tr>
            </a:tbl>
          </a:graphicData>
        </a:graphic>
      </p:graphicFrame>
      <p:sp>
        <p:nvSpPr>
          <p:cNvPr id="4" name="文字方塊 3">
            <a:extLst>
              <a:ext uri="{FF2B5EF4-FFF2-40B4-BE49-F238E27FC236}">
                <a16:creationId xmlns:a16="http://schemas.microsoft.com/office/drawing/2014/main" id="{CC8E41BE-DA1B-0160-F9C9-FB8C89207DBB}"/>
              </a:ext>
            </a:extLst>
          </p:cNvPr>
          <p:cNvSpPr txBox="1"/>
          <p:nvPr/>
        </p:nvSpPr>
        <p:spPr>
          <a:xfrm>
            <a:off x="786184" y="200897"/>
            <a:ext cx="6094990" cy="461665"/>
          </a:xfrm>
          <a:prstGeom prst="rect">
            <a:avLst/>
          </a:prstGeom>
          <a:noFill/>
        </p:spPr>
        <p:txBody>
          <a:bodyPr wrap="square">
            <a:spAutoFit/>
          </a:bodyPr>
          <a:lstStyle/>
          <a:p>
            <a:pPr algn="l"/>
            <a:r>
              <a:rPr lang="pt-BR" altLang="zh-TW" sz="2400" b="1" i="0" dirty="0">
                <a:effectLst/>
                <a:latin typeface="Times New Roman" panose="02020603050405020304" pitchFamily="18" charset="0"/>
                <a:cs typeface="Times New Roman" panose="02020603050405020304" pitchFamily="18" charset="0"/>
              </a:rPr>
              <a:t>Comparsion</a:t>
            </a:r>
            <a:r>
              <a:rPr lang="zh-TW" altLang="en-US" sz="2400" b="1" i="0" dirty="0">
                <a:effectLst/>
                <a:latin typeface="Times New Roman" panose="02020603050405020304" pitchFamily="18" charset="0"/>
                <a:cs typeface="Times New Roman" panose="02020603050405020304" pitchFamily="18" charset="0"/>
              </a:rPr>
              <a:t> </a:t>
            </a:r>
            <a:r>
              <a:rPr lang="en-US" altLang="zh-TW" sz="2400" b="1" i="0" dirty="0">
                <a:effectLst/>
                <a:latin typeface="Times New Roman" panose="02020603050405020304" pitchFamily="18" charset="0"/>
                <a:cs typeface="Times New Roman" panose="02020603050405020304" pitchFamily="18" charset="0"/>
              </a:rPr>
              <a:t>– NVIDIA RTX series</a:t>
            </a:r>
            <a:endParaRPr lang="pt-BR" altLang="zh-TW" sz="2400" b="1" i="0" dirty="0">
              <a:effectLst/>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29F8084C-1022-31C0-D519-1E339A01E59E}"/>
              </a:ext>
            </a:extLst>
          </p:cNvPr>
          <p:cNvSpPr/>
          <p:nvPr/>
        </p:nvSpPr>
        <p:spPr>
          <a:xfrm>
            <a:off x="484450" y="260392"/>
            <a:ext cx="187725" cy="39534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539398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B6A24C39-A7CC-FBB5-F396-E1355E62646F}"/>
              </a:ext>
            </a:extLst>
          </p:cNvPr>
          <p:cNvSpPr/>
          <p:nvPr/>
        </p:nvSpPr>
        <p:spPr>
          <a:xfrm>
            <a:off x="6349009" y="0"/>
            <a:ext cx="5842990" cy="6371303"/>
          </a:xfrm>
          <a:prstGeom prst="rect">
            <a:avLst/>
          </a:prstGeom>
          <a:solidFill>
            <a:srgbClr val="1A1A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a:extLst>
              <a:ext uri="{FF2B5EF4-FFF2-40B4-BE49-F238E27FC236}">
                <a16:creationId xmlns:a16="http://schemas.microsoft.com/office/drawing/2014/main" id="{E85A237F-6082-F6D8-D504-06136DBA046B}"/>
              </a:ext>
            </a:extLst>
          </p:cNvPr>
          <p:cNvPicPr>
            <a:picLocks noChangeAspect="1"/>
          </p:cNvPicPr>
          <p:nvPr/>
        </p:nvPicPr>
        <p:blipFill>
          <a:blip r:embed="rId3"/>
          <a:stretch>
            <a:fillRect/>
          </a:stretch>
        </p:blipFill>
        <p:spPr>
          <a:xfrm>
            <a:off x="6416911" y="81716"/>
            <a:ext cx="5707185" cy="3543778"/>
          </a:xfrm>
          <a:prstGeom prst="rect">
            <a:avLst/>
          </a:prstGeom>
        </p:spPr>
      </p:pic>
      <p:sp>
        <p:nvSpPr>
          <p:cNvPr id="7" name="文字方塊 6">
            <a:extLst>
              <a:ext uri="{FF2B5EF4-FFF2-40B4-BE49-F238E27FC236}">
                <a16:creationId xmlns:a16="http://schemas.microsoft.com/office/drawing/2014/main" id="{1A1E3DAE-50B5-C538-8F83-29D5D8A6ACC6}"/>
              </a:ext>
            </a:extLst>
          </p:cNvPr>
          <p:cNvSpPr txBox="1"/>
          <p:nvPr/>
        </p:nvSpPr>
        <p:spPr>
          <a:xfrm>
            <a:off x="786184" y="200897"/>
            <a:ext cx="6094990" cy="461665"/>
          </a:xfrm>
          <a:prstGeom prst="rect">
            <a:avLst/>
          </a:prstGeom>
          <a:noFill/>
        </p:spPr>
        <p:txBody>
          <a:bodyPr wrap="square">
            <a:spAutoFit/>
          </a:bodyPr>
          <a:lstStyle/>
          <a:p>
            <a:pPr algn="l"/>
            <a:r>
              <a:rPr lang="en-US" altLang="zh-TW" sz="2400" b="1" i="0" dirty="0">
                <a:effectLst/>
                <a:latin typeface="Times New Roman" panose="02020603050405020304" pitchFamily="18" charset="0"/>
                <a:cs typeface="Times New Roman" panose="02020603050405020304" pitchFamily="18" charset="0"/>
              </a:rPr>
              <a:t>NVIDIA RTX 4090 Pros and Cons</a:t>
            </a:r>
            <a:endParaRPr lang="pt-BR" altLang="zh-TW" sz="2400" b="1" i="0" dirty="0">
              <a:effectLst/>
              <a:latin typeface="Times New Roman" panose="02020603050405020304" pitchFamily="18" charset="0"/>
              <a:cs typeface="Times New Roman" panose="02020603050405020304" pitchFamily="18" charset="0"/>
            </a:endParaRPr>
          </a:p>
        </p:txBody>
      </p:sp>
      <p:pic>
        <p:nvPicPr>
          <p:cNvPr id="1028" name="Picture 4" descr="GeForce RTX 4090: Graphics Cards for Gaming | NVIDIA">
            <a:extLst>
              <a:ext uri="{FF2B5EF4-FFF2-40B4-BE49-F238E27FC236}">
                <a16:creationId xmlns:a16="http://schemas.microsoft.com/office/drawing/2014/main" id="{A502BA5C-393A-9C0B-68C8-F44D31BD2F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7967" y="3501619"/>
            <a:ext cx="4966642" cy="2781194"/>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507719B6-7870-AD3C-6E26-5F743A02B278}"/>
              </a:ext>
            </a:extLst>
          </p:cNvPr>
          <p:cNvSpPr/>
          <p:nvPr/>
        </p:nvSpPr>
        <p:spPr>
          <a:xfrm>
            <a:off x="484450" y="260392"/>
            <a:ext cx="187725" cy="39534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圓角 14">
            <a:extLst>
              <a:ext uri="{FF2B5EF4-FFF2-40B4-BE49-F238E27FC236}">
                <a16:creationId xmlns:a16="http://schemas.microsoft.com/office/drawing/2014/main" id="{56EA18A4-BE56-2B9A-FE86-26A6B5F73BD6}"/>
              </a:ext>
            </a:extLst>
          </p:cNvPr>
          <p:cNvSpPr/>
          <p:nvPr/>
        </p:nvSpPr>
        <p:spPr>
          <a:xfrm>
            <a:off x="672117" y="1211430"/>
            <a:ext cx="5017089" cy="2061118"/>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7" name="群組 16">
            <a:extLst>
              <a:ext uri="{FF2B5EF4-FFF2-40B4-BE49-F238E27FC236}">
                <a16:creationId xmlns:a16="http://schemas.microsoft.com/office/drawing/2014/main" id="{E9EC0C63-19D2-797B-1848-CF44DBB77206}"/>
              </a:ext>
            </a:extLst>
          </p:cNvPr>
          <p:cNvGrpSpPr/>
          <p:nvPr/>
        </p:nvGrpSpPr>
        <p:grpSpPr>
          <a:xfrm>
            <a:off x="1279836" y="1069454"/>
            <a:ext cx="3903620" cy="463490"/>
            <a:chOff x="1211609" y="885886"/>
            <a:chExt cx="3903620" cy="463490"/>
          </a:xfrm>
        </p:grpSpPr>
        <p:sp>
          <p:nvSpPr>
            <p:cNvPr id="16" name="矩形: 圓角 15">
              <a:extLst>
                <a:ext uri="{FF2B5EF4-FFF2-40B4-BE49-F238E27FC236}">
                  <a16:creationId xmlns:a16="http://schemas.microsoft.com/office/drawing/2014/main" id="{DBB83DA8-901F-CCCB-421B-B4D1015C9AF9}"/>
                </a:ext>
              </a:extLst>
            </p:cNvPr>
            <p:cNvSpPr/>
            <p:nvPr/>
          </p:nvSpPr>
          <p:spPr>
            <a:xfrm>
              <a:off x="1211609" y="885886"/>
              <a:ext cx="3758771" cy="463490"/>
            </a:xfrm>
            <a:prstGeom prst="round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1F756D4E-6572-5B3F-75CA-BB76A6619725}"/>
                </a:ext>
              </a:extLst>
            </p:cNvPr>
            <p:cNvSpPr txBox="1"/>
            <p:nvPr/>
          </p:nvSpPr>
          <p:spPr>
            <a:xfrm>
              <a:off x="1279512" y="955379"/>
              <a:ext cx="3835717" cy="332783"/>
            </a:xfrm>
            <a:prstGeom prst="rect">
              <a:avLst/>
            </a:prstGeom>
            <a:noFill/>
          </p:spPr>
          <p:txBody>
            <a:bodyPr wrap="square">
              <a:spAutoFit/>
            </a:bodyPr>
            <a:lstStyle/>
            <a:p>
              <a:pPr algn="l">
                <a:lnSpc>
                  <a:spcPts val="2000"/>
                </a:lnSpc>
              </a:pPr>
              <a:r>
                <a:rPr lang="en-US" altLang="zh-TW" sz="1600" b="1" i="0" dirty="0">
                  <a:solidFill>
                    <a:schemeClr val="bg1"/>
                  </a:solidFill>
                  <a:effectLst/>
                  <a:latin typeface="Times New Roman" panose="02020603050405020304" pitchFamily="18" charset="0"/>
                  <a:ea typeface="微軟正黑體" panose="020B0604030504040204" pitchFamily="34" charset="-120"/>
                  <a:cs typeface="Times New Roman" panose="02020603050405020304" pitchFamily="18" charset="0"/>
                </a:rPr>
                <a:t>NVIDIA GeForce RTX 4090 Advantages</a:t>
              </a:r>
            </a:p>
          </p:txBody>
        </p:sp>
      </p:grpSp>
      <p:sp>
        <p:nvSpPr>
          <p:cNvPr id="6" name="文字方塊 5">
            <a:extLst>
              <a:ext uri="{FF2B5EF4-FFF2-40B4-BE49-F238E27FC236}">
                <a16:creationId xmlns:a16="http://schemas.microsoft.com/office/drawing/2014/main" id="{CA735B6C-DD5E-5E24-A97F-36B691D56540}"/>
              </a:ext>
            </a:extLst>
          </p:cNvPr>
          <p:cNvSpPr txBox="1"/>
          <p:nvPr/>
        </p:nvSpPr>
        <p:spPr>
          <a:xfrm>
            <a:off x="960796" y="1556499"/>
            <a:ext cx="4635158" cy="1619482"/>
          </a:xfrm>
          <a:prstGeom prst="rect">
            <a:avLst/>
          </a:prstGeom>
          <a:noFill/>
        </p:spPr>
        <p:txBody>
          <a:bodyPr wrap="square">
            <a:spAutoFit/>
          </a:bodyPr>
          <a:lstStyle/>
          <a:p>
            <a:pPr marL="342900" indent="-342900" algn="l">
              <a:buFont typeface="+mj-lt"/>
              <a:buAutoNum type="arabicPeriod"/>
            </a:pPr>
            <a:r>
              <a:rPr lang="en-US" altLang="zh-TW" sz="1400" b="0" i="0" dirty="0">
                <a:solidFill>
                  <a:srgbClr val="212529"/>
                </a:solidFill>
                <a:effectLst/>
                <a:latin typeface="Times New Roman" panose="02020603050405020304" pitchFamily="18" charset="0"/>
                <a:cs typeface="Times New Roman" panose="02020603050405020304" pitchFamily="18" charset="0"/>
              </a:rPr>
              <a:t>Smooth Gaming Experience: Provides an immersive gaming experience</a:t>
            </a:r>
            <a:r>
              <a:rPr lang="en-US" altLang="zh-TW" sz="1400" b="1" i="0" dirty="0">
                <a:solidFill>
                  <a:srgbClr val="212529"/>
                </a:solidFill>
                <a:effectLst/>
                <a:latin typeface="Times New Roman" panose="02020603050405020304" pitchFamily="18" charset="0"/>
                <a:cs typeface="Times New Roman" panose="02020603050405020304" pitchFamily="18" charset="0"/>
              </a:rPr>
              <a:t> without experiencing lag or slowdowns.</a:t>
            </a:r>
          </a:p>
          <a:p>
            <a:pPr marL="342900" indent="-342900">
              <a:buFont typeface="+mj-lt"/>
              <a:buAutoNum type="arabicPeriod"/>
            </a:pPr>
            <a:r>
              <a:rPr lang="en-US" altLang="zh-TW" sz="1400" b="0" i="0" dirty="0">
                <a:solidFill>
                  <a:srgbClr val="212529"/>
                </a:solidFill>
                <a:effectLst/>
                <a:latin typeface="Times New Roman" panose="02020603050405020304" pitchFamily="18" charset="0"/>
                <a:cs typeface="Times New Roman" panose="02020603050405020304" pitchFamily="18" charset="0"/>
              </a:rPr>
              <a:t>4K UHD Resolution Support: Enables </a:t>
            </a:r>
            <a:r>
              <a:rPr lang="en-US" altLang="zh-TW" sz="1400" b="1" i="0" dirty="0">
                <a:solidFill>
                  <a:srgbClr val="212529"/>
                </a:solidFill>
                <a:effectLst/>
                <a:latin typeface="Times New Roman" panose="02020603050405020304" pitchFamily="18" charset="0"/>
                <a:cs typeface="Times New Roman" panose="02020603050405020304" pitchFamily="18" charset="0"/>
              </a:rPr>
              <a:t>real-time ray tracing effects, adding stunning realism to modern games</a:t>
            </a:r>
            <a:r>
              <a:rPr lang="en-US" altLang="zh-TW" sz="1400" b="0" i="0" dirty="0">
                <a:solidFill>
                  <a:srgbClr val="212529"/>
                </a:solidFill>
                <a:effectLst/>
                <a:latin typeface="Times New Roman" panose="02020603050405020304" pitchFamily="18" charset="0"/>
                <a:cs typeface="Times New Roman" panose="02020603050405020304" pitchFamily="18" charset="0"/>
              </a:rPr>
              <a:t>.</a:t>
            </a:r>
          </a:p>
          <a:p>
            <a:pPr marL="342900" indent="-342900">
              <a:lnSpc>
                <a:spcPts val="2000"/>
              </a:lnSpc>
              <a:buFont typeface="+mj-lt"/>
              <a:buAutoNum type="arabicPeriod"/>
            </a:pPr>
            <a:r>
              <a:rPr lang="it-IT" altLang="zh-TW" sz="1400" b="0" i="0" dirty="0">
                <a:effectLst/>
                <a:latin typeface="Times New Roman" panose="02020603050405020304" pitchFamily="18" charset="0"/>
                <a:ea typeface="微軟正黑體" panose="020B0604030504040204" pitchFamily="34" charset="-120"/>
                <a:cs typeface="Times New Roman" panose="02020603050405020304" pitchFamily="18" charset="0"/>
              </a:rPr>
              <a:t>AI Accelerated Performance: NVIDIA DLSS 3</a:t>
            </a:r>
            <a:endParaRPr lang="en-US" altLang="zh-TW" sz="1400" b="0" i="0" dirty="0">
              <a:effectLst/>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8" name="矩形: 圓角 17">
            <a:extLst>
              <a:ext uri="{FF2B5EF4-FFF2-40B4-BE49-F238E27FC236}">
                <a16:creationId xmlns:a16="http://schemas.microsoft.com/office/drawing/2014/main" id="{BA24D25B-D016-260B-6CF4-459A3C18D2FA}"/>
              </a:ext>
            </a:extLst>
          </p:cNvPr>
          <p:cNvSpPr/>
          <p:nvPr/>
        </p:nvSpPr>
        <p:spPr>
          <a:xfrm>
            <a:off x="672175" y="3585452"/>
            <a:ext cx="5017089" cy="2610349"/>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9" name="群組 18">
            <a:extLst>
              <a:ext uri="{FF2B5EF4-FFF2-40B4-BE49-F238E27FC236}">
                <a16:creationId xmlns:a16="http://schemas.microsoft.com/office/drawing/2014/main" id="{A0F1164B-DDAB-21DE-CC2C-96036F306D38}"/>
              </a:ext>
            </a:extLst>
          </p:cNvPr>
          <p:cNvGrpSpPr/>
          <p:nvPr/>
        </p:nvGrpSpPr>
        <p:grpSpPr>
          <a:xfrm>
            <a:off x="1136608" y="3429000"/>
            <a:ext cx="4185936" cy="463490"/>
            <a:chOff x="1068323" y="871411"/>
            <a:chExt cx="4185936" cy="463490"/>
          </a:xfrm>
        </p:grpSpPr>
        <p:sp>
          <p:nvSpPr>
            <p:cNvPr id="20" name="矩形: 圓角 19">
              <a:extLst>
                <a:ext uri="{FF2B5EF4-FFF2-40B4-BE49-F238E27FC236}">
                  <a16:creationId xmlns:a16="http://schemas.microsoft.com/office/drawing/2014/main" id="{1BEA47D2-1422-4683-D763-0A2FCA5B339B}"/>
                </a:ext>
              </a:extLst>
            </p:cNvPr>
            <p:cNvSpPr/>
            <p:nvPr/>
          </p:nvSpPr>
          <p:spPr>
            <a:xfrm>
              <a:off x="1068323" y="871411"/>
              <a:ext cx="4088221" cy="463490"/>
            </a:xfrm>
            <a:prstGeom prst="round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20">
              <a:extLst>
                <a:ext uri="{FF2B5EF4-FFF2-40B4-BE49-F238E27FC236}">
                  <a16:creationId xmlns:a16="http://schemas.microsoft.com/office/drawing/2014/main" id="{B62F5542-FBA9-CC7E-F13B-8CABCEB78CAE}"/>
                </a:ext>
              </a:extLst>
            </p:cNvPr>
            <p:cNvSpPr txBox="1"/>
            <p:nvPr/>
          </p:nvSpPr>
          <p:spPr>
            <a:xfrm>
              <a:off x="1166038" y="926226"/>
              <a:ext cx="4088221" cy="332783"/>
            </a:xfrm>
            <a:prstGeom prst="rect">
              <a:avLst/>
            </a:prstGeom>
            <a:noFill/>
          </p:spPr>
          <p:txBody>
            <a:bodyPr wrap="square">
              <a:spAutoFit/>
            </a:bodyPr>
            <a:lstStyle/>
            <a:p>
              <a:pPr algn="l">
                <a:lnSpc>
                  <a:spcPts val="2000"/>
                </a:lnSpc>
              </a:pPr>
              <a:r>
                <a:rPr lang="en-US" altLang="zh-TW" sz="1600" b="1" i="0" dirty="0">
                  <a:solidFill>
                    <a:schemeClr val="bg1"/>
                  </a:solidFill>
                  <a:effectLst/>
                  <a:latin typeface="Times New Roman" panose="02020603050405020304" pitchFamily="18" charset="0"/>
                  <a:ea typeface="微軟正黑體" panose="020B0604030504040204" pitchFamily="34" charset="-120"/>
                  <a:cs typeface="Times New Roman" panose="02020603050405020304" pitchFamily="18" charset="0"/>
                </a:rPr>
                <a:t>NVIDIA GeForce RTX 4090 Disadvantages</a:t>
              </a:r>
            </a:p>
          </p:txBody>
        </p:sp>
      </p:grpSp>
      <p:sp>
        <p:nvSpPr>
          <p:cNvPr id="10" name="文字方塊 9">
            <a:extLst>
              <a:ext uri="{FF2B5EF4-FFF2-40B4-BE49-F238E27FC236}">
                <a16:creationId xmlns:a16="http://schemas.microsoft.com/office/drawing/2014/main" id="{56B2787F-E306-BA4F-61B2-93D1ADDB6559}"/>
              </a:ext>
            </a:extLst>
          </p:cNvPr>
          <p:cNvSpPr txBox="1"/>
          <p:nvPr/>
        </p:nvSpPr>
        <p:spPr>
          <a:xfrm>
            <a:off x="899850" y="4021483"/>
            <a:ext cx="4518858" cy="2042034"/>
          </a:xfrm>
          <a:prstGeom prst="rect">
            <a:avLst/>
          </a:prstGeom>
          <a:noFill/>
        </p:spPr>
        <p:txBody>
          <a:bodyPr wrap="square">
            <a:spAutoFit/>
          </a:bodyPr>
          <a:lstStyle/>
          <a:p>
            <a:pPr marL="342900" indent="-342900" algn="just">
              <a:lnSpc>
                <a:spcPts val="1700"/>
              </a:lnSpc>
              <a:buFont typeface="+mj-lt"/>
              <a:buAutoNum type="arabicPeriod"/>
            </a:pPr>
            <a:r>
              <a:rPr lang="en-US" altLang="zh-TW" sz="1400" b="0" i="0" dirty="0">
                <a:effectLst/>
                <a:latin typeface="Times New Roman" panose="02020603050405020304" pitchFamily="18" charset="0"/>
                <a:ea typeface="微軟正黑體" panose="020B0604030504040204" pitchFamily="34" charset="-120"/>
                <a:cs typeface="Times New Roman" panose="02020603050405020304" pitchFamily="18" charset="0"/>
              </a:rPr>
              <a:t>Expensive: The average PC user doesn't need these graphics processors. </a:t>
            </a:r>
          </a:p>
          <a:p>
            <a:pPr marL="342900" indent="-342900" algn="just">
              <a:lnSpc>
                <a:spcPts val="1700"/>
              </a:lnSpc>
              <a:buFont typeface="+mj-lt"/>
              <a:buAutoNum type="arabicPeriod"/>
            </a:pPr>
            <a:r>
              <a:rPr lang="en-US" altLang="zh-TW" sz="1400" b="0" i="0" dirty="0">
                <a:effectLst/>
                <a:latin typeface="Times New Roman" panose="02020603050405020304" pitchFamily="18" charset="0"/>
                <a:ea typeface="微軟正黑體" panose="020B0604030504040204" pitchFamily="34" charset="-120"/>
                <a:cs typeface="Times New Roman" panose="02020603050405020304" pitchFamily="18" charset="0"/>
              </a:rPr>
              <a:t>Power Consumption: They require a </a:t>
            </a:r>
            <a:r>
              <a:rPr lang="en-US" altLang="zh-TW" sz="1400" b="1" i="0" dirty="0">
                <a:effectLst/>
                <a:latin typeface="Times New Roman" panose="02020603050405020304" pitchFamily="18" charset="0"/>
                <a:ea typeface="微軟正黑體" panose="020B0604030504040204" pitchFamily="34" charset="-120"/>
                <a:cs typeface="Times New Roman" panose="02020603050405020304" pitchFamily="18" charset="0"/>
              </a:rPr>
              <a:t>powerful power source or a durable battery for stable operation</a:t>
            </a:r>
            <a:r>
              <a:rPr lang="en-US" altLang="zh-TW" sz="1400" b="1" dirty="0">
                <a:latin typeface="Times New Roman" panose="02020603050405020304" pitchFamily="18" charset="0"/>
                <a:ea typeface="微軟正黑體" panose="020B0604030504040204" pitchFamily="34" charset="-120"/>
                <a:cs typeface="Times New Roman" panose="02020603050405020304" pitchFamily="18" charset="0"/>
              </a:rPr>
              <a:t>.</a:t>
            </a:r>
          </a:p>
          <a:p>
            <a:pPr marL="342900" indent="-342900" algn="just">
              <a:lnSpc>
                <a:spcPts val="1700"/>
              </a:lnSpc>
              <a:buFont typeface="+mj-lt"/>
              <a:buAutoNum type="arabicPeriod"/>
            </a:pPr>
            <a:r>
              <a:rPr lang="en-US" altLang="zh-TW" sz="1400" b="0" i="0" dirty="0">
                <a:effectLst/>
                <a:latin typeface="Times New Roman" panose="02020603050405020304" pitchFamily="18" charset="0"/>
                <a:ea typeface="微軟正黑體" panose="020B0604030504040204" pitchFamily="34" charset="-120"/>
                <a:cs typeface="Times New Roman" panose="02020603050405020304" pitchFamily="18" charset="0"/>
              </a:rPr>
              <a:t>Compatibility issues</a:t>
            </a:r>
            <a:r>
              <a:rPr lang="en-US" altLang="zh-TW" sz="1400" b="1" i="0" dirty="0">
                <a:effectLst/>
                <a:latin typeface="Times New Roman" panose="02020603050405020304" pitchFamily="18" charset="0"/>
                <a:ea typeface="微軟正黑體" panose="020B0604030504040204" pitchFamily="34" charset="-120"/>
                <a:cs typeface="Times New Roman" panose="02020603050405020304" pitchFamily="18" charset="0"/>
              </a:rPr>
              <a:t>: Not all games in the GeForce RTX series support its features and technologies</a:t>
            </a:r>
            <a:r>
              <a:rPr lang="en-US" altLang="zh-TW" sz="1400" b="0" i="0" dirty="0">
                <a:effectLst/>
                <a:latin typeface="Times New Roman" panose="02020603050405020304" pitchFamily="18" charset="0"/>
                <a:ea typeface="微軟正黑體" panose="020B0604030504040204" pitchFamily="34" charset="-120"/>
                <a:cs typeface="Times New Roman" panose="02020603050405020304" pitchFamily="18" charset="0"/>
              </a:rPr>
              <a:t>. Some PC games may have limited ray tracing implementations or may not support deep learning super sampling.</a:t>
            </a:r>
          </a:p>
        </p:txBody>
      </p:sp>
    </p:spTree>
    <p:extLst>
      <p:ext uri="{BB962C8B-B14F-4D97-AF65-F5344CB8AC3E}">
        <p14:creationId xmlns:p14="http://schemas.microsoft.com/office/powerpoint/2010/main" val="71294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69E3146A-E34F-6D80-FDDE-69E5BE983192}"/>
              </a:ext>
            </a:extLst>
          </p:cNvPr>
          <p:cNvSpPr txBox="1"/>
          <p:nvPr/>
        </p:nvSpPr>
        <p:spPr>
          <a:xfrm>
            <a:off x="786184" y="200897"/>
            <a:ext cx="6094990" cy="461665"/>
          </a:xfrm>
          <a:prstGeom prst="rect">
            <a:avLst/>
          </a:prstGeom>
          <a:noFill/>
        </p:spPr>
        <p:txBody>
          <a:bodyPr wrap="square">
            <a:spAutoFit/>
          </a:bodyPr>
          <a:lstStyle/>
          <a:p>
            <a:pPr algn="l"/>
            <a:r>
              <a:rPr lang="pt-BR" altLang="zh-TW" sz="2400" b="1" i="0" dirty="0">
                <a:effectLst/>
                <a:latin typeface="Times New Roman" panose="02020603050405020304" pitchFamily="18" charset="0"/>
                <a:cs typeface="Times New Roman" panose="02020603050405020304" pitchFamily="18" charset="0"/>
              </a:rPr>
              <a:t>Comparsion</a:t>
            </a:r>
            <a:r>
              <a:rPr lang="zh-TW" altLang="en-US" sz="2400" b="1" i="0" dirty="0">
                <a:effectLst/>
                <a:latin typeface="Times New Roman" panose="02020603050405020304" pitchFamily="18" charset="0"/>
                <a:cs typeface="Times New Roman" panose="02020603050405020304" pitchFamily="18" charset="0"/>
              </a:rPr>
              <a:t> </a:t>
            </a:r>
            <a:r>
              <a:rPr lang="en-US" altLang="zh-TW" sz="2400" b="1" i="0" dirty="0">
                <a:effectLst/>
                <a:latin typeface="Times New Roman" panose="02020603050405020304" pitchFamily="18" charset="0"/>
                <a:cs typeface="Times New Roman" panose="02020603050405020304" pitchFamily="18" charset="0"/>
              </a:rPr>
              <a:t>– AMD </a:t>
            </a:r>
            <a:r>
              <a:rPr lang="pt-BR" altLang="zh-TW" sz="2400" b="1" u="none" kern="1200" dirty="0">
                <a:solidFill>
                  <a:schemeClr val="tx1"/>
                </a:solidFill>
                <a:effectLst/>
                <a:latin typeface="Times New Roman" panose="02020603050405020304" pitchFamily="18" charset="0"/>
                <a:ea typeface="+mn-ea"/>
                <a:cs typeface="Times New Roman" panose="02020603050405020304" pitchFamily="18" charset="0"/>
              </a:rPr>
              <a:t>Radeon™ </a:t>
            </a:r>
            <a:r>
              <a:rPr lang="en-US" altLang="zh-TW" sz="2400" b="1" i="0" dirty="0">
                <a:effectLst/>
                <a:latin typeface="Times New Roman" panose="02020603050405020304" pitchFamily="18" charset="0"/>
                <a:cs typeface="Times New Roman" panose="02020603050405020304" pitchFamily="18" charset="0"/>
              </a:rPr>
              <a:t>RX series</a:t>
            </a:r>
            <a:endParaRPr lang="pt-BR" altLang="zh-TW" sz="2400" b="1" i="0" dirty="0">
              <a:effectLst/>
              <a:latin typeface="Times New Roman" panose="02020603050405020304" pitchFamily="18" charset="0"/>
              <a:cs typeface="Times New Roman" panose="02020603050405020304" pitchFamily="18" charset="0"/>
            </a:endParaRPr>
          </a:p>
        </p:txBody>
      </p:sp>
      <p:graphicFrame>
        <p:nvGraphicFramePr>
          <p:cNvPr id="4" name="表格 2">
            <a:extLst>
              <a:ext uri="{FF2B5EF4-FFF2-40B4-BE49-F238E27FC236}">
                <a16:creationId xmlns:a16="http://schemas.microsoft.com/office/drawing/2014/main" id="{BF529663-D0EB-90D4-177D-430A081139AA}"/>
              </a:ext>
            </a:extLst>
          </p:cNvPr>
          <p:cNvGraphicFramePr>
            <a:graphicFrameLocks noGrp="1"/>
          </p:cNvGraphicFramePr>
          <p:nvPr>
            <p:extLst>
              <p:ext uri="{D42A27DB-BD31-4B8C-83A1-F6EECF244321}">
                <p14:modId xmlns:p14="http://schemas.microsoft.com/office/powerpoint/2010/main" val="3134937924"/>
              </p:ext>
            </p:extLst>
          </p:nvPr>
        </p:nvGraphicFramePr>
        <p:xfrm>
          <a:off x="672175" y="760606"/>
          <a:ext cx="10525813" cy="5394003"/>
        </p:xfrm>
        <a:graphic>
          <a:graphicData uri="http://schemas.openxmlformats.org/drawingml/2006/table">
            <a:tbl>
              <a:tblPr firstRow="1" bandRow="1">
                <a:tableStyleId>{5C22544A-7EE6-4342-B048-85BDC9FD1C3A}</a:tableStyleId>
              </a:tblPr>
              <a:tblGrid>
                <a:gridCol w="2899474">
                  <a:extLst>
                    <a:ext uri="{9D8B030D-6E8A-4147-A177-3AD203B41FA5}">
                      <a16:colId xmlns:a16="http://schemas.microsoft.com/office/drawing/2014/main" val="321965085"/>
                    </a:ext>
                  </a:extLst>
                </a:gridCol>
                <a:gridCol w="2520843">
                  <a:extLst>
                    <a:ext uri="{9D8B030D-6E8A-4147-A177-3AD203B41FA5}">
                      <a16:colId xmlns:a16="http://schemas.microsoft.com/office/drawing/2014/main" val="1040643662"/>
                    </a:ext>
                  </a:extLst>
                </a:gridCol>
                <a:gridCol w="2474043">
                  <a:extLst>
                    <a:ext uri="{9D8B030D-6E8A-4147-A177-3AD203B41FA5}">
                      <a16:colId xmlns:a16="http://schemas.microsoft.com/office/drawing/2014/main" val="2219148438"/>
                    </a:ext>
                  </a:extLst>
                </a:gridCol>
                <a:gridCol w="2631453">
                  <a:extLst>
                    <a:ext uri="{9D8B030D-6E8A-4147-A177-3AD203B41FA5}">
                      <a16:colId xmlns:a16="http://schemas.microsoft.com/office/drawing/2014/main" val="4107732400"/>
                    </a:ext>
                  </a:extLst>
                </a:gridCol>
              </a:tblGrid>
              <a:tr h="252045">
                <a:tc>
                  <a:txBody>
                    <a:bodyPr/>
                    <a:lstStyle/>
                    <a:p>
                      <a:pPr marL="0" marR="0" lvl="0" indent="0" algn="l" defTabSz="914400" rtl="0" eaLnBrk="1" fontAlgn="auto" latinLnBrk="0" hangingPunct="1">
                        <a:lnSpc>
                          <a:spcPts val="1200"/>
                        </a:lnSpc>
                        <a:spcBef>
                          <a:spcPts val="0"/>
                        </a:spcBef>
                        <a:spcAft>
                          <a:spcPts val="0"/>
                        </a:spcAft>
                        <a:buClrTx/>
                        <a:buSzTx/>
                        <a:buFontTx/>
                        <a:buNone/>
                        <a:tabLst/>
                        <a:defRPr/>
                      </a:pPr>
                      <a:r>
                        <a:rPr lang="en-US" altLang="zh-TW" sz="1200" b="1" u="none" dirty="0">
                          <a:solidFill>
                            <a:schemeClr val="tx1"/>
                          </a:solidFill>
                          <a:latin typeface="Times New Roman" panose="02020603050405020304" pitchFamily="18" charset="0"/>
                          <a:cs typeface="Times New Roman" panose="02020603050405020304" pitchFamily="18" charset="0"/>
                        </a:rPr>
                        <a:t>GeForce GPU</a:t>
                      </a:r>
                      <a:endParaRPr lang="zh-TW" altLang="en-US" sz="1200" b="1"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altLang="zh-TW" sz="1200" b="1" i="0" kern="1200" dirty="0">
                          <a:solidFill>
                            <a:schemeClr val="tx1"/>
                          </a:solidFill>
                          <a:effectLst/>
                          <a:latin typeface="Times New Roman" panose="02020603050405020304" pitchFamily="18" charset="0"/>
                          <a:ea typeface="+mn-ea"/>
                          <a:cs typeface="Times New Roman" panose="02020603050405020304" pitchFamily="18" charset="0"/>
                        </a:rPr>
                        <a:t>Radeon RX 7900 XT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altLang="zh-TW" sz="1200" b="1" i="0" kern="1200" dirty="0">
                          <a:solidFill>
                            <a:schemeClr val="tx1"/>
                          </a:solidFill>
                          <a:effectLst/>
                          <a:latin typeface="Times New Roman" panose="02020603050405020304" pitchFamily="18" charset="0"/>
                          <a:ea typeface="+mn-ea"/>
                          <a:cs typeface="Times New Roman" panose="02020603050405020304" pitchFamily="18" charset="0"/>
                        </a:rPr>
                        <a:t>Radeon RX 6900 XT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l" defTabSz="914400" rtl="0" eaLnBrk="1" fontAlgn="auto" latinLnBrk="0" hangingPunct="1">
                        <a:lnSpc>
                          <a:spcPts val="1200"/>
                        </a:lnSpc>
                        <a:spcBef>
                          <a:spcPts val="0"/>
                        </a:spcBef>
                        <a:spcAft>
                          <a:spcPts val="0"/>
                        </a:spcAft>
                        <a:buClrTx/>
                        <a:buSzTx/>
                        <a:buFontTx/>
                        <a:buNone/>
                        <a:tabLst/>
                        <a:defRPr/>
                      </a:pPr>
                      <a:r>
                        <a:rPr lang="en-US" altLang="zh-TW" sz="1200" b="1" i="0" kern="1200" dirty="0">
                          <a:solidFill>
                            <a:schemeClr val="tx1"/>
                          </a:solidFill>
                          <a:effectLst/>
                          <a:latin typeface="Times New Roman" panose="02020603050405020304" pitchFamily="18" charset="0"/>
                          <a:ea typeface="+mn-ea"/>
                          <a:cs typeface="Times New Roman" panose="02020603050405020304" pitchFamily="18" charset="0"/>
                        </a:rPr>
                        <a:t>AMD Radeon RX 5700 XT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191821630"/>
                  </a:ext>
                </a:extLst>
              </a:tr>
              <a:tr h="271300">
                <a:tc gridSpan="4">
                  <a:txBody>
                    <a:bodyPr/>
                    <a:lstStyle/>
                    <a:p>
                      <a:pPr algn="l">
                        <a:lnSpc>
                          <a:spcPts val="1200"/>
                        </a:lnSpc>
                      </a:pPr>
                      <a:r>
                        <a:rPr lang="en-US" sz="1200" b="1" u="none" dirty="0">
                          <a:solidFill>
                            <a:schemeClr val="tx1"/>
                          </a:solidFill>
                          <a:effectLst/>
                          <a:latin typeface="Times New Roman" panose="02020603050405020304" pitchFamily="18" charset="0"/>
                          <a:cs typeface="Times New Roman" panose="02020603050405020304" pitchFamily="18" charset="0"/>
                        </a:rPr>
                        <a:t>  GPU Engine Specification </a:t>
                      </a:r>
                    </a:p>
                  </a:txBody>
                  <a:tcPr marL="0" marR="71438" marT="71438" marB="714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598241"/>
                  </a:ext>
                </a:extLst>
              </a:tr>
              <a:tr h="224040">
                <a:tc>
                  <a:txBody>
                    <a:bodyPr/>
                    <a:lstStyle/>
                    <a:p>
                      <a:pPr algn="l">
                        <a:lnSpc>
                          <a:spcPts val="12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Boost Clock(GHz)</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u="none" dirty="0">
                          <a:solidFill>
                            <a:schemeClr val="tx1"/>
                          </a:solidFill>
                          <a:latin typeface="Times New Roman" panose="02020603050405020304" pitchFamily="18" charset="0"/>
                          <a:cs typeface="Times New Roman" panose="02020603050405020304" pitchFamily="18" charset="0"/>
                        </a:rPr>
                        <a:t>2.39</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u="none" dirty="0">
                          <a:solidFill>
                            <a:schemeClr val="tx1"/>
                          </a:solidFill>
                          <a:latin typeface="Times New Roman" panose="02020603050405020304" pitchFamily="18" charset="0"/>
                          <a:cs typeface="Times New Roman" panose="02020603050405020304" pitchFamily="18" charset="0"/>
                        </a:rPr>
                        <a:t>2.25</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u="none" dirty="0">
                          <a:solidFill>
                            <a:schemeClr val="tx1"/>
                          </a:solidFill>
                          <a:latin typeface="Times New Roman" panose="02020603050405020304" pitchFamily="18" charset="0"/>
                          <a:cs typeface="Times New Roman" panose="02020603050405020304" pitchFamily="18" charset="0"/>
                        </a:rPr>
                        <a:t>1.9</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5354654"/>
                  </a:ext>
                </a:extLst>
              </a:tr>
              <a:tr h="224040">
                <a:tc>
                  <a:txBody>
                    <a:bodyPr/>
                    <a:lstStyle/>
                    <a:p>
                      <a:pPr algn="l">
                        <a:lnSpc>
                          <a:spcPts val="12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Basic Clock(GHz)</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u="none" dirty="0">
                          <a:solidFill>
                            <a:schemeClr val="tx1"/>
                          </a:solidFill>
                          <a:latin typeface="Times New Roman" panose="02020603050405020304" pitchFamily="18" charset="0"/>
                          <a:cs typeface="Times New Roman" panose="02020603050405020304" pitchFamily="18" charset="0"/>
                        </a:rPr>
                        <a:t>1.50</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u="none" dirty="0">
                          <a:solidFill>
                            <a:schemeClr val="tx1"/>
                          </a:solidFill>
                          <a:latin typeface="Times New Roman" panose="02020603050405020304" pitchFamily="18" charset="0"/>
                          <a:cs typeface="Times New Roman" panose="02020603050405020304" pitchFamily="18" charset="0"/>
                        </a:rPr>
                        <a:t>1.8</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u="none" dirty="0">
                          <a:solidFill>
                            <a:schemeClr val="tx1"/>
                          </a:solidFill>
                          <a:latin typeface="Times New Roman" panose="02020603050405020304" pitchFamily="18" charset="0"/>
                          <a:cs typeface="Times New Roman" panose="02020603050405020304" pitchFamily="18" charset="0"/>
                        </a:rPr>
                        <a:t>1.6</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06176861"/>
                  </a:ext>
                </a:extLst>
              </a:tr>
              <a:tr h="224040">
                <a:tc gridSpan="4">
                  <a:txBody>
                    <a:bodyPr/>
                    <a:lstStyle/>
                    <a:p>
                      <a:pPr marL="0" marR="0" lvl="0" indent="0" algn="l" defTabSz="914400" rtl="0" eaLnBrk="1" fontAlgn="auto" latinLnBrk="0" hangingPunct="1">
                        <a:lnSpc>
                          <a:spcPts val="1200"/>
                        </a:lnSpc>
                        <a:spcBef>
                          <a:spcPts val="0"/>
                        </a:spcBef>
                        <a:spcAft>
                          <a:spcPts val="0"/>
                        </a:spcAft>
                        <a:buClrTx/>
                        <a:buSzTx/>
                        <a:buFontTx/>
                        <a:buNone/>
                        <a:tabLst/>
                        <a:defRPr/>
                      </a:pPr>
                      <a:r>
                        <a:rPr lang="en-US" altLang="zh-TW" sz="1200" b="1" i="0" u="none" kern="1200" dirty="0">
                          <a:solidFill>
                            <a:schemeClr val="tx1"/>
                          </a:solidFill>
                          <a:effectLst/>
                          <a:latin typeface="Times New Roman" panose="02020603050405020304" pitchFamily="18" charset="0"/>
                          <a:ea typeface="+mn-ea"/>
                          <a:cs typeface="Times New Roman" panose="02020603050405020304" pitchFamily="18" charset="0"/>
                        </a:rPr>
                        <a:t>Graphics Processor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zh-TW" altLang="en-US" sz="1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sz="1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sz="1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2775121"/>
                  </a:ext>
                </a:extLst>
              </a:tr>
              <a:tr h="252045">
                <a:tc>
                  <a:txBody>
                    <a:bodyPr/>
                    <a:lstStyle/>
                    <a:p>
                      <a:pPr algn="l">
                        <a:lnSpc>
                          <a:spcPts val="1200"/>
                        </a:lnSpc>
                      </a:pPr>
                      <a:r>
                        <a:rPr lang="en-US" altLang="zh-TW" sz="1200" b="0" i="0" kern="1200" dirty="0">
                          <a:solidFill>
                            <a:schemeClr val="dk1"/>
                          </a:solidFill>
                          <a:effectLst/>
                          <a:latin typeface="Times New Roman" panose="02020603050405020304" pitchFamily="18" charset="0"/>
                          <a:ea typeface="+mn-ea"/>
                          <a:cs typeface="Times New Roman" panose="02020603050405020304" pitchFamily="18" charset="0"/>
                        </a:rPr>
                        <a:t>Launch Price</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1200" b="0" i="0" kern="1200" dirty="0">
                          <a:solidFill>
                            <a:schemeClr val="dk1"/>
                          </a:solidFill>
                          <a:effectLst/>
                          <a:latin typeface="Times New Roman" panose="02020603050405020304" pitchFamily="18" charset="0"/>
                          <a:ea typeface="+mn-ea"/>
                          <a:cs typeface="Times New Roman" panose="02020603050405020304" pitchFamily="18" charset="0"/>
                        </a:rPr>
                        <a:t>899 USD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u="none" dirty="0">
                          <a:solidFill>
                            <a:schemeClr val="tx1"/>
                          </a:solidFill>
                          <a:latin typeface="Times New Roman" panose="02020603050405020304" pitchFamily="18" charset="0"/>
                          <a:cs typeface="Times New Roman" panose="02020603050405020304" pitchFamily="18" charset="0"/>
                        </a:rPr>
                        <a:t>999 USD </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u="none" dirty="0">
                          <a:solidFill>
                            <a:schemeClr val="tx1"/>
                          </a:solidFill>
                          <a:latin typeface="Times New Roman" panose="02020603050405020304" pitchFamily="18" charset="0"/>
                          <a:cs typeface="Times New Roman" panose="02020603050405020304" pitchFamily="18" charset="0"/>
                        </a:rPr>
                        <a:t>399 USD</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3983946"/>
                  </a:ext>
                </a:extLst>
              </a:tr>
              <a:tr h="252045">
                <a:tc>
                  <a:txBody>
                    <a:bodyPr/>
                    <a:lstStyle/>
                    <a:p>
                      <a:pPr algn="l">
                        <a:lnSpc>
                          <a:spcPts val="1200"/>
                        </a:lnSpc>
                      </a:pPr>
                      <a:r>
                        <a:rPr lang="en-US" altLang="zh-TW" sz="1200" b="0" i="0" kern="1200" dirty="0">
                          <a:solidFill>
                            <a:schemeClr val="dk1"/>
                          </a:solidFill>
                          <a:effectLst/>
                          <a:latin typeface="Times New Roman" panose="02020603050405020304" pitchFamily="18" charset="0"/>
                          <a:ea typeface="+mn-ea"/>
                          <a:cs typeface="Times New Roman" panose="02020603050405020304" pitchFamily="18" charset="0"/>
                        </a:rPr>
                        <a:t>Release Date</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1200" b="0" i="0" kern="1200" dirty="0">
                          <a:solidFill>
                            <a:schemeClr val="dk1"/>
                          </a:solidFill>
                          <a:effectLst/>
                          <a:latin typeface="Times New Roman" panose="02020603050405020304" pitchFamily="18" charset="0"/>
                          <a:ea typeface="+mn-ea"/>
                          <a:cs typeface="Times New Roman" panose="02020603050405020304" pitchFamily="18" charset="0"/>
                        </a:rPr>
                        <a:t>2022/11/03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u="none" dirty="0">
                          <a:solidFill>
                            <a:schemeClr val="tx1"/>
                          </a:solidFill>
                          <a:latin typeface="Times New Roman" panose="02020603050405020304" pitchFamily="18" charset="0"/>
                          <a:cs typeface="Times New Roman" panose="02020603050405020304" pitchFamily="18" charset="0"/>
                        </a:rPr>
                        <a:t>2020/10/28</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u="none" dirty="0">
                          <a:solidFill>
                            <a:schemeClr val="tx1"/>
                          </a:solidFill>
                          <a:latin typeface="Times New Roman" panose="02020603050405020304" pitchFamily="18" charset="0"/>
                          <a:cs typeface="Times New Roman" panose="02020603050405020304" pitchFamily="18" charset="0"/>
                        </a:rPr>
                        <a:t>2019/07/07</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8553617"/>
                  </a:ext>
                </a:extLst>
              </a:tr>
              <a:tr h="252045">
                <a:tc>
                  <a:txBody>
                    <a:bodyPr/>
                    <a:lstStyle/>
                    <a:p>
                      <a:pPr algn="l">
                        <a:lnSpc>
                          <a:spcPts val="12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Architecture</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1200" b="0" i="0" kern="1200" dirty="0">
                          <a:solidFill>
                            <a:schemeClr val="dk1"/>
                          </a:solidFill>
                          <a:effectLst/>
                          <a:latin typeface="Times New Roman" panose="02020603050405020304" pitchFamily="18" charset="0"/>
                          <a:ea typeface="+mn-ea"/>
                          <a:cs typeface="Times New Roman" panose="02020603050405020304" pitchFamily="18" charset="0"/>
                        </a:rPr>
                        <a:t>RDNA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1200" b="0" i="0" kern="1200" dirty="0">
                          <a:solidFill>
                            <a:schemeClr val="dk1"/>
                          </a:solidFill>
                          <a:effectLst/>
                          <a:latin typeface="Times New Roman" panose="02020603050405020304" pitchFamily="18" charset="0"/>
                          <a:ea typeface="+mn-ea"/>
                          <a:cs typeface="Times New Roman" panose="02020603050405020304" pitchFamily="18" charset="0"/>
                        </a:rPr>
                        <a:t>RDNA 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kern="1200" dirty="0">
                          <a:solidFill>
                            <a:schemeClr val="dk1"/>
                          </a:solidFill>
                          <a:effectLst/>
                          <a:latin typeface="Times New Roman" panose="02020603050405020304" pitchFamily="18" charset="0"/>
                          <a:ea typeface="+mn-ea"/>
                          <a:cs typeface="Times New Roman" panose="02020603050405020304" pitchFamily="18" charset="0"/>
                        </a:rPr>
                        <a:t>RDNA 1.0</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2841445"/>
                  </a:ext>
                </a:extLst>
              </a:tr>
              <a:tr h="224040">
                <a:tc>
                  <a:txBody>
                    <a:bodyPr/>
                    <a:lstStyle/>
                    <a:p>
                      <a:pPr algn="l">
                        <a:lnSpc>
                          <a:spcPts val="12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Chip factory</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TSMC 5 nm</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ts val="1200"/>
                        </a:lnSpc>
                        <a:spcBef>
                          <a:spcPts val="0"/>
                        </a:spcBef>
                        <a:spcAft>
                          <a:spcPts val="0"/>
                        </a:spcAft>
                        <a:buClrTx/>
                        <a:buSzTx/>
                        <a:buFontTx/>
                        <a:buNone/>
                        <a:tabLst/>
                        <a:defRPr/>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TSMC 7 nm</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ts val="1200"/>
                        </a:lnSpc>
                        <a:spcBef>
                          <a:spcPts val="0"/>
                        </a:spcBef>
                        <a:spcAft>
                          <a:spcPts val="0"/>
                        </a:spcAft>
                        <a:buClrTx/>
                        <a:buSzTx/>
                        <a:buFontTx/>
                        <a:buNone/>
                        <a:tabLst/>
                        <a:defRPr/>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TSMC 7 nm</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8383577"/>
                  </a:ext>
                </a:extLst>
              </a:tr>
              <a:tr h="224040">
                <a:tc>
                  <a:txBody>
                    <a:bodyPr/>
                    <a:lstStyle/>
                    <a:p>
                      <a:pPr algn="l">
                        <a:lnSpc>
                          <a:spcPts val="12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Transistor count</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kern="1200" dirty="0">
                          <a:solidFill>
                            <a:schemeClr val="dk1"/>
                          </a:solidFill>
                          <a:effectLst/>
                          <a:latin typeface="Times New Roman" panose="02020603050405020304" pitchFamily="18" charset="0"/>
                          <a:ea typeface="+mn-ea"/>
                          <a:cs typeface="Times New Roman" panose="02020603050405020304" pitchFamily="18" charset="0"/>
                        </a:rPr>
                        <a:t>57.7 billion</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kern="1200" dirty="0">
                          <a:solidFill>
                            <a:schemeClr val="dk1"/>
                          </a:solidFill>
                          <a:effectLst/>
                          <a:latin typeface="Times New Roman" panose="02020603050405020304" pitchFamily="18" charset="0"/>
                          <a:ea typeface="+mn-ea"/>
                          <a:cs typeface="Times New Roman" panose="02020603050405020304" pitchFamily="18" charset="0"/>
                        </a:rPr>
                        <a:t>26.8 billion</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kern="1200" dirty="0">
                          <a:solidFill>
                            <a:schemeClr val="dk1"/>
                          </a:solidFill>
                          <a:effectLst/>
                          <a:latin typeface="Times New Roman" panose="02020603050405020304" pitchFamily="18" charset="0"/>
                          <a:ea typeface="+mn-ea"/>
                          <a:cs typeface="Times New Roman" panose="02020603050405020304" pitchFamily="18" charset="0"/>
                        </a:rPr>
                        <a:t>10.3 billion</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60257547"/>
                  </a:ext>
                </a:extLst>
              </a:tr>
              <a:tr h="252045">
                <a:tc>
                  <a:txBody>
                    <a:bodyPr/>
                    <a:lstStyle/>
                    <a:p>
                      <a:pPr algn="l">
                        <a:lnSpc>
                          <a:spcPts val="12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Chip area</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1200" b="0" i="0" kern="1200" dirty="0">
                          <a:solidFill>
                            <a:schemeClr val="dk1"/>
                          </a:solidFill>
                          <a:effectLst/>
                          <a:latin typeface="Times New Roman" panose="02020603050405020304" pitchFamily="18" charset="0"/>
                          <a:ea typeface="+mn-ea"/>
                          <a:cs typeface="Times New Roman" panose="02020603050405020304" pitchFamily="18" charset="0"/>
                        </a:rPr>
                        <a:t>529mm²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kern="1200" dirty="0">
                          <a:solidFill>
                            <a:schemeClr val="dk1"/>
                          </a:solidFill>
                          <a:effectLst/>
                          <a:latin typeface="Times New Roman" panose="02020603050405020304" pitchFamily="18" charset="0"/>
                          <a:ea typeface="+mn-ea"/>
                          <a:cs typeface="Times New Roman" panose="02020603050405020304" pitchFamily="18" charset="0"/>
                        </a:rPr>
                        <a:t>520mm²</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kern="1200" dirty="0">
                          <a:solidFill>
                            <a:schemeClr val="dk1"/>
                          </a:solidFill>
                          <a:effectLst/>
                          <a:latin typeface="Times New Roman" panose="02020603050405020304" pitchFamily="18" charset="0"/>
                          <a:ea typeface="+mn-ea"/>
                          <a:cs typeface="Times New Roman" panose="02020603050405020304" pitchFamily="18" charset="0"/>
                        </a:rPr>
                        <a:t>251mm²</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20862589"/>
                  </a:ext>
                </a:extLst>
              </a:tr>
              <a:tr h="224040">
                <a:tc gridSpan="4">
                  <a:txBody>
                    <a:bodyPr/>
                    <a:lstStyle/>
                    <a:p>
                      <a:pPr algn="l">
                        <a:lnSpc>
                          <a:spcPts val="1200"/>
                        </a:lnSpc>
                      </a:pPr>
                      <a:r>
                        <a:rPr lang="en-US" altLang="zh-TW" sz="1200" b="1" u="none" dirty="0">
                          <a:solidFill>
                            <a:schemeClr val="tx1"/>
                          </a:solidFill>
                          <a:effectLst/>
                          <a:latin typeface="Times New Roman" panose="02020603050405020304" pitchFamily="18" charset="0"/>
                          <a:cs typeface="Times New Roman" panose="02020603050405020304" pitchFamily="18" charset="0"/>
                        </a:rPr>
                        <a:t>Memory  Specification </a:t>
                      </a:r>
                      <a:endParaRPr lang="zh-TW" altLang="en-US" sz="1200" b="1"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0724161"/>
                  </a:ext>
                </a:extLst>
              </a:tr>
              <a:tr h="239871">
                <a:tc>
                  <a:txBody>
                    <a:bodyPr/>
                    <a:lstStyle/>
                    <a:p>
                      <a:pPr algn="l">
                        <a:lnSpc>
                          <a:spcPts val="12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Standard Memory Settings</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20 GB GDDR6</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16 GB GDDR6</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ts val="1200"/>
                        </a:lnSpc>
                        <a:spcBef>
                          <a:spcPts val="0"/>
                        </a:spcBef>
                        <a:spcAft>
                          <a:spcPts val="0"/>
                        </a:spcAft>
                        <a:buClrTx/>
                        <a:buSzTx/>
                        <a:buFontTx/>
                        <a:buNone/>
                        <a:tabLst/>
                        <a:defRPr/>
                      </a:pPr>
                      <a:r>
                        <a:rPr lang="en-US" altLang="zh-TW" sz="1200" b="0" u="none" dirty="0">
                          <a:solidFill>
                            <a:schemeClr val="tx1"/>
                          </a:solidFill>
                          <a:effectLst/>
                          <a:latin typeface="Times New Roman" panose="02020603050405020304" pitchFamily="18" charset="0"/>
                          <a:cs typeface="Times New Roman" panose="02020603050405020304" pitchFamily="18" charset="0"/>
                        </a:rPr>
                        <a:t>8GB GDDR6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90919866"/>
                  </a:ext>
                </a:extLst>
              </a:tr>
              <a:tr h="224040">
                <a:tc>
                  <a:txBody>
                    <a:bodyPr/>
                    <a:lstStyle/>
                    <a:p>
                      <a:pPr algn="l">
                        <a:lnSpc>
                          <a:spcPts val="12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Memory Interface Bandwidth</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320 bits</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256 bit</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u="none" dirty="0">
                          <a:solidFill>
                            <a:schemeClr val="tx1"/>
                          </a:solidFill>
                          <a:latin typeface="Times New Roman" panose="02020603050405020304" pitchFamily="18" charset="0"/>
                          <a:cs typeface="Times New Roman" panose="02020603050405020304" pitchFamily="18" charset="0"/>
                        </a:rPr>
                        <a:t>256 </a:t>
                      </a: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bits</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4141699"/>
                  </a:ext>
                </a:extLst>
              </a:tr>
              <a:tr h="282887">
                <a:tc gridSpan="4">
                  <a:txBody>
                    <a:bodyPr/>
                    <a:lstStyle/>
                    <a:p>
                      <a:pPr marL="0" marR="0" lvl="0" indent="0" algn="l" defTabSz="914400" rtl="0" eaLnBrk="1" fontAlgn="auto" latinLnBrk="0" hangingPunct="1">
                        <a:lnSpc>
                          <a:spcPts val="1200"/>
                        </a:lnSpc>
                        <a:spcBef>
                          <a:spcPts val="0"/>
                        </a:spcBef>
                        <a:spcAft>
                          <a:spcPts val="0"/>
                        </a:spcAft>
                        <a:buClrTx/>
                        <a:buSzTx/>
                        <a:buFontTx/>
                        <a:buNone/>
                        <a:tabLst/>
                        <a:defRPr/>
                      </a:pPr>
                      <a:r>
                        <a:rPr lang="en-US" altLang="zh-TW" sz="1200" b="1" i="0" u="none" kern="1200" dirty="0">
                          <a:solidFill>
                            <a:schemeClr val="tx1"/>
                          </a:solidFill>
                          <a:effectLst/>
                          <a:latin typeface="Times New Roman" panose="02020603050405020304" pitchFamily="18" charset="0"/>
                          <a:ea typeface="+mn-ea"/>
                          <a:cs typeface="Times New Roman" panose="02020603050405020304" pitchFamily="18" charset="0"/>
                        </a:rPr>
                        <a:t>Theoretical Performance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zh-TW" altLang="en-US" sz="1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sz="1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sz="1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92940611"/>
                  </a:ext>
                </a:extLst>
              </a:tr>
              <a:tr h="224040">
                <a:tc>
                  <a:txBody>
                    <a:bodyPr/>
                    <a:lstStyle/>
                    <a:p>
                      <a:pPr algn="l">
                        <a:lnSpc>
                          <a:spcPts val="12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FP16 Performance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kern="1200" dirty="0">
                          <a:solidFill>
                            <a:schemeClr val="dk1"/>
                          </a:solidFill>
                          <a:effectLst/>
                          <a:latin typeface="Times New Roman" panose="02020603050405020304" pitchFamily="18" charset="0"/>
                          <a:ea typeface="+mn-ea"/>
                          <a:cs typeface="Times New Roman" panose="02020603050405020304" pitchFamily="18" charset="0"/>
                        </a:rPr>
                        <a:t>103.0 TFLOPS</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kern="1200" dirty="0">
                          <a:solidFill>
                            <a:schemeClr val="dk1"/>
                          </a:solidFill>
                          <a:effectLst/>
                          <a:latin typeface="Times New Roman" panose="02020603050405020304" pitchFamily="18" charset="0"/>
                          <a:ea typeface="+mn-ea"/>
                          <a:cs typeface="Times New Roman" panose="02020603050405020304" pitchFamily="18" charset="0"/>
                        </a:rPr>
                        <a:t>46.08 TFLOPS</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kern="1200" dirty="0">
                          <a:solidFill>
                            <a:schemeClr val="dk1"/>
                          </a:solidFill>
                          <a:effectLst/>
                          <a:latin typeface="Times New Roman" panose="02020603050405020304" pitchFamily="18" charset="0"/>
                          <a:ea typeface="+mn-ea"/>
                          <a:cs typeface="Times New Roman" panose="02020603050405020304" pitchFamily="18" charset="0"/>
                        </a:rPr>
                        <a:t>19.51 TFLOPS</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2206171"/>
                  </a:ext>
                </a:extLst>
              </a:tr>
              <a:tr h="224040">
                <a:tc>
                  <a:txBody>
                    <a:bodyPr/>
                    <a:lstStyle/>
                    <a:p>
                      <a:pPr algn="l">
                        <a:lnSpc>
                          <a:spcPts val="12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FP32 Performance</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kern="1200" dirty="0">
                          <a:solidFill>
                            <a:schemeClr val="dk1"/>
                          </a:solidFill>
                          <a:effectLst/>
                          <a:latin typeface="Times New Roman" panose="02020603050405020304" pitchFamily="18" charset="0"/>
                          <a:ea typeface="+mn-ea"/>
                          <a:cs typeface="Times New Roman" panose="02020603050405020304" pitchFamily="18" charset="0"/>
                        </a:rPr>
                        <a:t>51.48 TFLOPS</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kern="1200" dirty="0">
                          <a:solidFill>
                            <a:schemeClr val="dk1"/>
                          </a:solidFill>
                          <a:effectLst/>
                          <a:latin typeface="Times New Roman" panose="02020603050405020304" pitchFamily="18" charset="0"/>
                          <a:ea typeface="+mn-ea"/>
                          <a:cs typeface="Times New Roman" panose="02020603050405020304" pitchFamily="18" charset="0"/>
                        </a:rPr>
                        <a:t>23.04 TFLOPS</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kern="1200" dirty="0">
                          <a:solidFill>
                            <a:schemeClr val="dk1"/>
                          </a:solidFill>
                          <a:effectLst/>
                          <a:latin typeface="Times New Roman" panose="02020603050405020304" pitchFamily="18" charset="0"/>
                          <a:ea typeface="+mn-ea"/>
                          <a:cs typeface="Times New Roman" panose="02020603050405020304" pitchFamily="18" charset="0"/>
                        </a:rPr>
                        <a:t>9.754 TFLOPS</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1778267"/>
                  </a:ext>
                </a:extLst>
              </a:tr>
              <a:tr h="252045">
                <a:tc>
                  <a:txBody>
                    <a:bodyPr/>
                    <a:lstStyle/>
                    <a:p>
                      <a:pPr algn="l">
                        <a:lnSpc>
                          <a:spcPts val="12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FP64 Performance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TW" sz="1200" b="0" i="0" kern="1200" dirty="0">
                          <a:solidFill>
                            <a:schemeClr val="dk1"/>
                          </a:solidFill>
                          <a:effectLst/>
                          <a:latin typeface="Times New Roman" panose="02020603050405020304" pitchFamily="18" charset="0"/>
                          <a:ea typeface="+mn-ea"/>
                          <a:cs typeface="Times New Roman" panose="02020603050405020304" pitchFamily="18" charset="0"/>
                        </a:rPr>
                        <a:t>1.609 TFLOPS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kern="1200" dirty="0">
                          <a:solidFill>
                            <a:schemeClr val="dk1"/>
                          </a:solidFill>
                          <a:effectLst/>
                          <a:latin typeface="Times New Roman" panose="02020603050405020304" pitchFamily="18" charset="0"/>
                          <a:ea typeface="+mn-ea"/>
                          <a:cs typeface="Times New Roman" panose="02020603050405020304" pitchFamily="18" charset="0"/>
                        </a:rPr>
                        <a:t>1440 GFLOPS</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kern="1200" dirty="0">
                          <a:solidFill>
                            <a:schemeClr val="dk1"/>
                          </a:solidFill>
                          <a:effectLst/>
                          <a:latin typeface="Times New Roman" panose="02020603050405020304" pitchFamily="18" charset="0"/>
                          <a:ea typeface="+mn-ea"/>
                          <a:cs typeface="Times New Roman" panose="02020603050405020304" pitchFamily="18" charset="0"/>
                        </a:rPr>
                        <a:t>609.6 GFLOPS</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40508625"/>
                  </a:ext>
                </a:extLst>
              </a:tr>
              <a:tr h="224040">
                <a:tc gridSpan="4">
                  <a:txBody>
                    <a:bodyPr/>
                    <a:lstStyle/>
                    <a:p>
                      <a:pPr marL="0" marR="0" lvl="0" indent="0" algn="l" defTabSz="914400" rtl="0" eaLnBrk="1" fontAlgn="auto" latinLnBrk="0" hangingPunct="1">
                        <a:lnSpc>
                          <a:spcPts val="1200"/>
                        </a:lnSpc>
                        <a:spcBef>
                          <a:spcPts val="0"/>
                        </a:spcBef>
                        <a:spcAft>
                          <a:spcPts val="0"/>
                        </a:spcAft>
                        <a:buClrTx/>
                        <a:buSzTx/>
                        <a:buFontTx/>
                        <a:buNone/>
                        <a:tabLst/>
                        <a:defRPr/>
                      </a:pPr>
                      <a:r>
                        <a:rPr lang="en-US" altLang="zh-TW" sz="1200" b="1" i="0" u="none" kern="1200" dirty="0">
                          <a:solidFill>
                            <a:schemeClr val="tx1"/>
                          </a:solidFill>
                          <a:effectLst/>
                          <a:latin typeface="Times New Roman" panose="02020603050405020304" pitchFamily="18" charset="0"/>
                          <a:ea typeface="+mn-ea"/>
                          <a:cs typeface="Times New Roman" panose="02020603050405020304" pitchFamily="18" charset="0"/>
                        </a:rPr>
                        <a:t>Board Design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pPr algn="l"/>
                      <a:endParaRPr lang="zh-TW" altLang="en-US" sz="1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l"/>
                      <a:endParaRPr lang="zh-TW" altLang="en-US" sz="1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l"/>
                      <a:endParaRPr lang="zh-TW" altLang="en-US" sz="1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0656683"/>
                  </a:ext>
                </a:extLst>
              </a:tr>
              <a:tr h="224040">
                <a:tc>
                  <a:txBody>
                    <a:bodyPr/>
                    <a:lstStyle/>
                    <a:p>
                      <a:pPr algn="l">
                        <a:lnSpc>
                          <a:spcPts val="12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Power consumption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300 W</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300 W</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225 W</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9852781"/>
                  </a:ext>
                </a:extLst>
              </a:tr>
              <a:tr h="121333">
                <a:tc>
                  <a:txBody>
                    <a:bodyPr/>
                    <a:lstStyle/>
                    <a:p>
                      <a:pPr algn="l">
                        <a:lnSpc>
                          <a:spcPts val="1200"/>
                        </a:lnSpc>
                      </a:pPr>
                      <a:r>
                        <a:rPr lang="en-US" altLang="zh-TW" sz="1200" b="0" i="0" u="none" kern="1200" dirty="0">
                          <a:solidFill>
                            <a:schemeClr val="tx1"/>
                          </a:solidFill>
                          <a:effectLst/>
                          <a:latin typeface="Times New Roman" panose="02020603050405020304" pitchFamily="18" charset="0"/>
                          <a:ea typeface="+mn-ea"/>
                          <a:cs typeface="Times New Roman" panose="02020603050405020304" pitchFamily="18" charset="0"/>
                        </a:rPr>
                        <a:t>Power interface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kern="1200" dirty="0">
                          <a:solidFill>
                            <a:schemeClr val="dk1"/>
                          </a:solidFill>
                          <a:effectLst/>
                          <a:latin typeface="Times New Roman" panose="02020603050405020304" pitchFamily="18" charset="0"/>
                          <a:ea typeface="+mn-ea"/>
                          <a:cs typeface="Times New Roman" panose="02020603050405020304" pitchFamily="18" charset="0"/>
                        </a:rPr>
                        <a:t>2x 8-pin</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kern="1200" dirty="0">
                          <a:solidFill>
                            <a:schemeClr val="dk1"/>
                          </a:solidFill>
                          <a:effectLst/>
                          <a:latin typeface="Times New Roman" panose="02020603050405020304" pitchFamily="18" charset="0"/>
                          <a:ea typeface="+mn-ea"/>
                          <a:cs typeface="Times New Roman" panose="02020603050405020304" pitchFamily="18" charset="0"/>
                        </a:rPr>
                        <a:t>2x 8-pin</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200"/>
                        </a:lnSpc>
                      </a:pPr>
                      <a:r>
                        <a:rPr lang="en-US" altLang="zh-TW" sz="1200" b="0" i="0" kern="1200" dirty="0">
                          <a:solidFill>
                            <a:schemeClr val="dk1"/>
                          </a:solidFill>
                          <a:effectLst/>
                          <a:latin typeface="Times New Roman" panose="02020603050405020304" pitchFamily="18" charset="0"/>
                          <a:ea typeface="+mn-ea"/>
                          <a:cs typeface="Times New Roman" panose="02020603050405020304" pitchFamily="18" charset="0"/>
                        </a:rPr>
                        <a:t>1x 6-pin + 1x 8-pin</a:t>
                      </a:r>
                      <a:endParaRPr lang="zh-TW" altLang="en-US" sz="1200" b="0" u="none"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7352023"/>
                  </a:ext>
                </a:extLst>
              </a:tr>
            </a:tbl>
          </a:graphicData>
        </a:graphic>
      </p:graphicFrame>
      <p:sp>
        <p:nvSpPr>
          <p:cNvPr id="5" name="矩形 4">
            <a:extLst>
              <a:ext uri="{FF2B5EF4-FFF2-40B4-BE49-F238E27FC236}">
                <a16:creationId xmlns:a16="http://schemas.microsoft.com/office/drawing/2014/main" id="{C9287107-896E-61C2-E09C-DE5DC5401B44}"/>
              </a:ext>
            </a:extLst>
          </p:cNvPr>
          <p:cNvSpPr/>
          <p:nvPr/>
        </p:nvSpPr>
        <p:spPr>
          <a:xfrm>
            <a:off x="484450" y="260392"/>
            <a:ext cx="187725" cy="39534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019337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群組 15">
            <a:extLst>
              <a:ext uri="{FF2B5EF4-FFF2-40B4-BE49-F238E27FC236}">
                <a16:creationId xmlns:a16="http://schemas.microsoft.com/office/drawing/2014/main" id="{678FD7AC-B252-136A-0B93-BF67C2C40605}"/>
              </a:ext>
            </a:extLst>
          </p:cNvPr>
          <p:cNvGrpSpPr/>
          <p:nvPr/>
        </p:nvGrpSpPr>
        <p:grpSpPr>
          <a:xfrm>
            <a:off x="544344" y="2374455"/>
            <a:ext cx="5017089" cy="1617769"/>
            <a:chOff x="544344" y="2065231"/>
            <a:chExt cx="5017089" cy="1767310"/>
          </a:xfrm>
          <a:solidFill>
            <a:schemeClr val="accent5">
              <a:lumMod val="20000"/>
              <a:lumOff val="80000"/>
            </a:schemeClr>
          </a:solidFill>
        </p:grpSpPr>
        <p:sp>
          <p:nvSpPr>
            <p:cNvPr id="2" name="矩形: 圓角 1">
              <a:extLst>
                <a:ext uri="{FF2B5EF4-FFF2-40B4-BE49-F238E27FC236}">
                  <a16:creationId xmlns:a16="http://schemas.microsoft.com/office/drawing/2014/main" id="{6C99300C-C507-3D6C-59DF-40E2AF2B3202}"/>
                </a:ext>
              </a:extLst>
            </p:cNvPr>
            <p:cNvSpPr/>
            <p:nvPr/>
          </p:nvSpPr>
          <p:spPr>
            <a:xfrm>
              <a:off x="544344" y="2296976"/>
              <a:ext cx="5017089" cy="1535565"/>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 name="群組 7">
              <a:extLst>
                <a:ext uri="{FF2B5EF4-FFF2-40B4-BE49-F238E27FC236}">
                  <a16:creationId xmlns:a16="http://schemas.microsoft.com/office/drawing/2014/main" id="{479CFA6B-EBA0-2791-09E9-A13FDC434342}"/>
                </a:ext>
              </a:extLst>
            </p:cNvPr>
            <p:cNvGrpSpPr/>
            <p:nvPr/>
          </p:nvGrpSpPr>
          <p:grpSpPr>
            <a:xfrm>
              <a:off x="1173504" y="2065231"/>
              <a:ext cx="3897270" cy="463490"/>
              <a:chOff x="1211609" y="885886"/>
              <a:chExt cx="3897270" cy="463490"/>
            </a:xfrm>
            <a:grpFill/>
          </p:grpSpPr>
          <p:sp>
            <p:nvSpPr>
              <p:cNvPr id="10" name="矩形: 圓角 9">
                <a:extLst>
                  <a:ext uri="{FF2B5EF4-FFF2-40B4-BE49-F238E27FC236}">
                    <a16:creationId xmlns:a16="http://schemas.microsoft.com/office/drawing/2014/main" id="{D7C2C955-2A0D-A87F-80C5-F5AF82075BFC}"/>
                  </a:ext>
                </a:extLst>
              </p:cNvPr>
              <p:cNvSpPr/>
              <p:nvPr/>
            </p:nvSpPr>
            <p:spPr>
              <a:xfrm>
                <a:off x="1211609" y="885886"/>
                <a:ext cx="3758771" cy="463490"/>
              </a:xfrm>
              <a:prstGeom prst="round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41D4AFA4-8C7F-11AE-3BE7-6AD43E040F21}"/>
                  </a:ext>
                </a:extLst>
              </p:cNvPr>
              <p:cNvSpPr txBox="1"/>
              <p:nvPr/>
            </p:nvSpPr>
            <p:spPr>
              <a:xfrm>
                <a:off x="1273162" y="948442"/>
                <a:ext cx="3835717" cy="332783"/>
              </a:xfrm>
              <a:prstGeom prst="rect">
                <a:avLst/>
              </a:prstGeom>
              <a:noFill/>
            </p:spPr>
            <p:txBody>
              <a:bodyPr wrap="square">
                <a:spAutoFit/>
              </a:bodyPr>
              <a:lstStyle/>
              <a:p>
                <a:pPr algn="l">
                  <a:lnSpc>
                    <a:spcPts val="2000"/>
                  </a:lnSpc>
                </a:pPr>
                <a:r>
                  <a:rPr lang="en-US" altLang="zh-TW" sz="1600" b="1" i="0" dirty="0">
                    <a:solidFill>
                      <a:schemeClr val="bg1"/>
                    </a:solidFill>
                    <a:effectLst/>
                    <a:latin typeface="Times New Roman" panose="02020603050405020304" pitchFamily="18" charset="0"/>
                    <a:ea typeface="微軟正黑體" panose="020B0604030504040204" pitchFamily="34" charset="-120"/>
                    <a:cs typeface="Times New Roman" panose="02020603050405020304" pitchFamily="18" charset="0"/>
                  </a:rPr>
                  <a:t>AMD Radeon RX 7900 </a:t>
                </a:r>
                <a:r>
                  <a:rPr lang="en-US" altLang="zh-TW" sz="1600" b="1" dirty="0">
                    <a:solidFill>
                      <a:schemeClr val="bg1"/>
                    </a:solidFill>
                    <a:latin typeface="Times New Roman" panose="02020603050405020304" pitchFamily="18" charset="0"/>
                    <a:ea typeface="微軟正黑體" panose="020B0604030504040204" pitchFamily="34" charset="-120"/>
                    <a:cs typeface="Times New Roman" panose="02020603050405020304" pitchFamily="18" charset="0"/>
                  </a:rPr>
                  <a:t>XT </a:t>
                </a:r>
                <a:r>
                  <a:rPr lang="en-US" altLang="zh-TW" sz="1600" b="1" i="0" dirty="0">
                    <a:solidFill>
                      <a:schemeClr val="bg1"/>
                    </a:solidFill>
                    <a:effectLst/>
                    <a:latin typeface="Times New Roman" panose="02020603050405020304" pitchFamily="18" charset="0"/>
                    <a:ea typeface="微軟正黑體" panose="020B0604030504040204" pitchFamily="34" charset="-120"/>
                    <a:cs typeface="Times New Roman" panose="02020603050405020304" pitchFamily="18" charset="0"/>
                  </a:rPr>
                  <a:t>Advantages</a:t>
                </a:r>
              </a:p>
            </p:txBody>
          </p:sp>
        </p:grpSp>
      </p:grpSp>
      <p:sp>
        <p:nvSpPr>
          <p:cNvPr id="3" name="文字方塊 2">
            <a:extLst>
              <a:ext uri="{FF2B5EF4-FFF2-40B4-BE49-F238E27FC236}">
                <a16:creationId xmlns:a16="http://schemas.microsoft.com/office/drawing/2014/main" id="{4B2CDD8C-D73B-7977-83F5-786D65990545}"/>
              </a:ext>
            </a:extLst>
          </p:cNvPr>
          <p:cNvSpPr txBox="1"/>
          <p:nvPr/>
        </p:nvSpPr>
        <p:spPr>
          <a:xfrm>
            <a:off x="787152" y="255628"/>
            <a:ext cx="6094990" cy="400110"/>
          </a:xfrm>
          <a:prstGeom prst="rect">
            <a:avLst/>
          </a:prstGeom>
          <a:noFill/>
        </p:spPr>
        <p:txBody>
          <a:bodyPr wrap="square">
            <a:spAutoFit/>
          </a:bodyPr>
          <a:lstStyle/>
          <a:p>
            <a:pPr algn="l"/>
            <a:r>
              <a:rPr lang="en-US" altLang="zh-TW" sz="2000" b="1" i="0" dirty="0">
                <a:effectLst/>
                <a:latin typeface="Times New Roman" panose="02020603050405020304" pitchFamily="18" charset="0"/>
                <a:cs typeface="Times New Roman" panose="02020603050405020304" pitchFamily="18" charset="0"/>
              </a:rPr>
              <a:t>AMD Radeon RX 7900 XT Pros and Cons</a:t>
            </a:r>
          </a:p>
        </p:txBody>
      </p:sp>
      <p:pic>
        <p:nvPicPr>
          <p:cNvPr id="5" name="圖片 4">
            <a:extLst>
              <a:ext uri="{FF2B5EF4-FFF2-40B4-BE49-F238E27FC236}">
                <a16:creationId xmlns:a16="http://schemas.microsoft.com/office/drawing/2014/main" id="{1C95A409-121A-A34E-8C12-42C0B33D7CF5}"/>
              </a:ext>
            </a:extLst>
          </p:cNvPr>
          <p:cNvPicPr>
            <a:picLocks noChangeAspect="1"/>
          </p:cNvPicPr>
          <p:nvPr/>
        </p:nvPicPr>
        <p:blipFill>
          <a:blip r:embed="rId3"/>
          <a:stretch>
            <a:fillRect/>
          </a:stretch>
        </p:blipFill>
        <p:spPr>
          <a:xfrm>
            <a:off x="6095162" y="0"/>
            <a:ext cx="5665293" cy="6366681"/>
          </a:xfrm>
          <a:prstGeom prst="rect">
            <a:avLst/>
          </a:prstGeom>
        </p:spPr>
      </p:pic>
      <p:sp>
        <p:nvSpPr>
          <p:cNvPr id="7" name="文字方塊 6">
            <a:extLst>
              <a:ext uri="{FF2B5EF4-FFF2-40B4-BE49-F238E27FC236}">
                <a16:creationId xmlns:a16="http://schemas.microsoft.com/office/drawing/2014/main" id="{ADDB11E1-4613-9455-69A0-3C74045B9185}"/>
              </a:ext>
            </a:extLst>
          </p:cNvPr>
          <p:cNvSpPr txBox="1"/>
          <p:nvPr/>
        </p:nvSpPr>
        <p:spPr>
          <a:xfrm>
            <a:off x="484450" y="1016706"/>
            <a:ext cx="5281729" cy="1077218"/>
          </a:xfrm>
          <a:prstGeom prst="rect">
            <a:avLst/>
          </a:prstGeom>
          <a:noFill/>
        </p:spPr>
        <p:txBody>
          <a:bodyPr wrap="square">
            <a:spAutoFit/>
          </a:bodyPr>
          <a:lstStyle/>
          <a:p>
            <a:pPr algn="just"/>
            <a:r>
              <a:rPr lang="en-US" altLang="zh-TW" sz="1600" b="0" i="0" dirty="0">
                <a:effectLst/>
                <a:latin typeface="Times New Roman" panose="02020603050405020304" pitchFamily="18" charset="0"/>
                <a:cs typeface="Times New Roman" panose="02020603050405020304" pitchFamily="18" charset="0"/>
              </a:rPr>
              <a:t>Radeon™ RX 7900 Series graphics feature advanced AMD RDNA™ 3 compute units, with 2nd generation raytracing accelerators and new AI accelerators to deliver performance while maximizing graphical fidelity.</a:t>
            </a:r>
          </a:p>
        </p:txBody>
      </p:sp>
      <p:sp>
        <p:nvSpPr>
          <p:cNvPr id="12" name="文字方塊 11">
            <a:extLst>
              <a:ext uri="{FF2B5EF4-FFF2-40B4-BE49-F238E27FC236}">
                <a16:creationId xmlns:a16="http://schemas.microsoft.com/office/drawing/2014/main" id="{31CC0B63-55D8-A95F-669A-3F482DC2102D}"/>
              </a:ext>
            </a:extLst>
          </p:cNvPr>
          <p:cNvSpPr txBox="1"/>
          <p:nvPr/>
        </p:nvSpPr>
        <p:spPr>
          <a:xfrm>
            <a:off x="1173504" y="2891216"/>
            <a:ext cx="4048267" cy="954107"/>
          </a:xfrm>
          <a:prstGeom prst="rect">
            <a:avLst/>
          </a:prstGeom>
          <a:noFill/>
        </p:spPr>
        <p:txBody>
          <a:bodyPr wrap="square">
            <a:spAutoFit/>
          </a:bodyPr>
          <a:lstStyle/>
          <a:p>
            <a:pPr marL="285750" lvl="1" indent="-285750">
              <a:buFont typeface="Arial" panose="020B0604020202020204" pitchFamily="34" charset="0"/>
              <a:buChar char="•"/>
            </a:pPr>
            <a:r>
              <a:rPr lang="en-US" altLang="zh-TW" sz="1400" b="0" i="0" dirty="0">
                <a:effectLst/>
                <a:latin typeface="Times New Roman" panose="02020603050405020304" pitchFamily="18" charset="0"/>
                <a:cs typeface="Times New Roman" panose="02020603050405020304" pitchFamily="18" charset="0"/>
              </a:rPr>
              <a:t>Almost twice as cheap as an RTX 4090</a:t>
            </a:r>
          </a:p>
          <a:p>
            <a:pPr marL="285750" lvl="1" indent="-285750">
              <a:buFont typeface="Arial" panose="020B0604020202020204" pitchFamily="34" charset="0"/>
              <a:buChar char="•"/>
            </a:pPr>
            <a:r>
              <a:rPr lang="en-US" altLang="zh-TW" sz="1400" b="0" i="0" dirty="0">
                <a:effectLst/>
                <a:latin typeface="Times New Roman" panose="02020603050405020304" pitchFamily="18" charset="0"/>
                <a:cs typeface="Times New Roman" panose="02020603050405020304" pitchFamily="18" charset="0"/>
              </a:rPr>
              <a:t>Capable of 144fps in most games at 1440p</a:t>
            </a:r>
          </a:p>
          <a:p>
            <a:pPr marL="285750" lvl="1" indent="-285750">
              <a:buFont typeface="Arial" panose="020B0604020202020204" pitchFamily="34" charset="0"/>
              <a:buChar char="•"/>
            </a:pPr>
            <a:r>
              <a:rPr lang="en-US" altLang="zh-TW" sz="1400" b="0" i="0" dirty="0">
                <a:effectLst/>
                <a:latin typeface="Times New Roman" panose="02020603050405020304" pitchFamily="18" charset="0"/>
                <a:cs typeface="Times New Roman" panose="02020603050405020304" pitchFamily="18" charset="0"/>
              </a:rPr>
              <a:t>Capable of over 60fps in most games at 4K</a:t>
            </a:r>
          </a:p>
          <a:p>
            <a:pPr marL="285750" lvl="1" indent="-285750">
              <a:buFont typeface="Arial" panose="020B0604020202020204" pitchFamily="34" charset="0"/>
              <a:buChar char="•"/>
            </a:pPr>
            <a:r>
              <a:rPr lang="en-US" altLang="zh-TW" sz="1400" b="0" i="0" dirty="0">
                <a:effectLst/>
                <a:latin typeface="Times New Roman" panose="02020603050405020304" pitchFamily="18" charset="0"/>
                <a:cs typeface="Times New Roman" panose="02020603050405020304" pitchFamily="18" charset="0"/>
              </a:rPr>
              <a:t>Smaller and less power hungry</a:t>
            </a:r>
          </a:p>
        </p:txBody>
      </p:sp>
      <p:sp>
        <p:nvSpPr>
          <p:cNvPr id="4" name="矩形 3">
            <a:extLst>
              <a:ext uri="{FF2B5EF4-FFF2-40B4-BE49-F238E27FC236}">
                <a16:creationId xmlns:a16="http://schemas.microsoft.com/office/drawing/2014/main" id="{18D9D7E2-62AC-0986-570E-E22E679C449C}"/>
              </a:ext>
            </a:extLst>
          </p:cNvPr>
          <p:cNvSpPr/>
          <p:nvPr/>
        </p:nvSpPr>
        <p:spPr>
          <a:xfrm>
            <a:off x="484450" y="260392"/>
            <a:ext cx="187725" cy="39534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9" name="群組 18">
            <a:extLst>
              <a:ext uri="{FF2B5EF4-FFF2-40B4-BE49-F238E27FC236}">
                <a16:creationId xmlns:a16="http://schemas.microsoft.com/office/drawing/2014/main" id="{87BEDAE5-5C7E-6F2A-DF4E-0F48F8CB1139}"/>
              </a:ext>
            </a:extLst>
          </p:cNvPr>
          <p:cNvGrpSpPr/>
          <p:nvPr/>
        </p:nvGrpSpPr>
        <p:grpSpPr>
          <a:xfrm>
            <a:off x="544344" y="4296849"/>
            <a:ext cx="5017089" cy="990834"/>
            <a:chOff x="544344" y="2072168"/>
            <a:chExt cx="5017089" cy="1082423"/>
          </a:xfrm>
          <a:solidFill>
            <a:schemeClr val="accent5">
              <a:lumMod val="20000"/>
              <a:lumOff val="80000"/>
            </a:schemeClr>
          </a:solidFill>
        </p:grpSpPr>
        <p:sp>
          <p:nvSpPr>
            <p:cNvPr id="21" name="矩形: 圓角 20">
              <a:extLst>
                <a:ext uri="{FF2B5EF4-FFF2-40B4-BE49-F238E27FC236}">
                  <a16:creationId xmlns:a16="http://schemas.microsoft.com/office/drawing/2014/main" id="{EADA4876-DDD3-951D-4048-30A1E80F0761}"/>
                </a:ext>
              </a:extLst>
            </p:cNvPr>
            <p:cNvSpPr/>
            <p:nvPr/>
          </p:nvSpPr>
          <p:spPr>
            <a:xfrm>
              <a:off x="544344" y="2296976"/>
              <a:ext cx="5017089" cy="857615"/>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2" name="群組 21">
              <a:extLst>
                <a:ext uri="{FF2B5EF4-FFF2-40B4-BE49-F238E27FC236}">
                  <a16:creationId xmlns:a16="http://schemas.microsoft.com/office/drawing/2014/main" id="{D563BB12-7A1B-B4D4-6C45-B0052A2262BB}"/>
                </a:ext>
              </a:extLst>
            </p:cNvPr>
            <p:cNvGrpSpPr/>
            <p:nvPr/>
          </p:nvGrpSpPr>
          <p:grpSpPr>
            <a:xfrm>
              <a:off x="1084604" y="2072168"/>
              <a:ext cx="4001747" cy="463490"/>
              <a:chOff x="1122709" y="892823"/>
              <a:chExt cx="4001747" cy="463490"/>
            </a:xfrm>
            <a:grpFill/>
          </p:grpSpPr>
          <p:sp>
            <p:nvSpPr>
              <p:cNvPr id="23" name="矩形: 圓角 22">
                <a:extLst>
                  <a:ext uri="{FF2B5EF4-FFF2-40B4-BE49-F238E27FC236}">
                    <a16:creationId xmlns:a16="http://schemas.microsoft.com/office/drawing/2014/main" id="{75B9DA0C-0E75-E634-F4F5-623FE53FA565}"/>
                  </a:ext>
                </a:extLst>
              </p:cNvPr>
              <p:cNvSpPr/>
              <p:nvPr/>
            </p:nvSpPr>
            <p:spPr>
              <a:xfrm>
                <a:off x="1122709" y="892823"/>
                <a:ext cx="4001747" cy="463490"/>
              </a:xfrm>
              <a:prstGeom prst="round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文字方塊 23">
                <a:extLst>
                  <a:ext uri="{FF2B5EF4-FFF2-40B4-BE49-F238E27FC236}">
                    <a16:creationId xmlns:a16="http://schemas.microsoft.com/office/drawing/2014/main" id="{4C18D2BE-2399-E4D1-CE65-C4B4ED231E71}"/>
                  </a:ext>
                </a:extLst>
              </p:cNvPr>
              <p:cNvSpPr txBox="1"/>
              <p:nvPr/>
            </p:nvSpPr>
            <p:spPr>
              <a:xfrm>
                <a:off x="1247762" y="948442"/>
                <a:ext cx="3835717" cy="363545"/>
              </a:xfrm>
              <a:prstGeom prst="rect">
                <a:avLst/>
              </a:prstGeom>
              <a:noFill/>
            </p:spPr>
            <p:txBody>
              <a:bodyPr wrap="square">
                <a:spAutoFit/>
              </a:bodyPr>
              <a:lstStyle/>
              <a:p>
                <a:pPr algn="l">
                  <a:lnSpc>
                    <a:spcPts val="2000"/>
                  </a:lnSpc>
                </a:pPr>
                <a:r>
                  <a:rPr lang="en-US" altLang="zh-TW" sz="1600" b="1" i="0" dirty="0">
                    <a:solidFill>
                      <a:schemeClr val="bg1"/>
                    </a:solidFill>
                    <a:effectLst/>
                    <a:latin typeface="Times New Roman" panose="02020603050405020304" pitchFamily="18" charset="0"/>
                    <a:ea typeface="微軟正黑體" panose="020B0604030504040204" pitchFamily="34" charset="-120"/>
                    <a:cs typeface="Times New Roman" panose="02020603050405020304" pitchFamily="18" charset="0"/>
                  </a:rPr>
                  <a:t>AMD Radeon RX 7900 </a:t>
                </a:r>
                <a:r>
                  <a:rPr lang="en-US" altLang="zh-TW" sz="1600" b="1" dirty="0">
                    <a:solidFill>
                      <a:schemeClr val="bg1"/>
                    </a:solidFill>
                    <a:latin typeface="Times New Roman" panose="02020603050405020304" pitchFamily="18" charset="0"/>
                    <a:ea typeface="微軟正黑體" panose="020B0604030504040204" pitchFamily="34" charset="-120"/>
                    <a:cs typeface="Times New Roman" panose="02020603050405020304" pitchFamily="18" charset="0"/>
                  </a:rPr>
                  <a:t>XT Disa</a:t>
                </a:r>
                <a:r>
                  <a:rPr lang="en-US" altLang="zh-TW" sz="1600" b="1" i="0" dirty="0">
                    <a:solidFill>
                      <a:schemeClr val="bg1"/>
                    </a:solidFill>
                    <a:effectLst/>
                    <a:latin typeface="Times New Roman" panose="02020603050405020304" pitchFamily="18" charset="0"/>
                    <a:ea typeface="微軟正黑體" panose="020B0604030504040204" pitchFamily="34" charset="-120"/>
                    <a:cs typeface="Times New Roman" panose="02020603050405020304" pitchFamily="18" charset="0"/>
                  </a:rPr>
                  <a:t>dvantage</a:t>
                </a:r>
              </a:p>
            </p:txBody>
          </p:sp>
        </p:grpSp>
      </p:grpSp>
      <p:sp>
        <p:nvSpPr>
          <p:cNvPr id="6" name="文字方塊 5">
            <a:extLst>
              <a:ext uri="{FF2B5EF4-FFF2-40B4-BE49-F238E27FC236}">
                <a16:creationId xmlns:a16="http://schemas.microsoft.com/office/drawing/2014/main" id="{38B3836B-7DD9-1731-27AE-E2D6FD42CACB}"/>
              </a:ext>
            </a:extLst>
          </p:cNvPr>
          <p:cNvSpPr txBox="1"/>
          <p:nvPr/>
        </p:nvSpPr>
        <p:spPr>
          <a:xfrm>
            <a:off x="1061343" y="4812602"/>
            <a:ext cx="4048267" cy="307777"/>
          </a:xfrm>
          <a:prstGeom prst="rect">
            <a:avLst/>
          </a:prstGeom>
          <a:noFill/>
        </p:spPr>
        <p:txBody>
          <a:bodyPr wrap="square">
            <a:spAutoFit/>
          </a:bodyPr>
          <a:lstStyle/>
          <a:p>
            <a:pPr marL="285750" lvl="1" indent="-285750">
              <a:buFont typeface="Arial" panose="020B0604020202020204" pitchFamily="34" charset="0"/>
              <a:buChar char="•"/>
            </a:pPr>
            <a:r>
              <a:rPr lang="en-US" altLang="zh-TW" sz="1400" b="0" i="0" dirty="0">
                <a:effectLst/>
                <a:latin typeface="Times New Roman" panose="02020603050405020304" pitchFamily="18" charset="0"/>
                <a:cs typeface="Times New Roman" panose="02020603050405020304" pitchFamily="18" charset="0"/>
              </a:rPr>
              <a:t>Loud and overheat</a:t>
            </a:r>
          </a:p>
        </p:txBody>
      </p:sp>
    </p:spTree>
    <p:extLst>
      <p:ext uri="{BB962C8B-B14F-4D97-AF65-F5344CB8AC3E}">
        <p14:creationId xmlns:p14="http://schemas.microsoft.com/office/powerpoint/2010/main" val="27958973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MODEL_TYPE" val="cover"/>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3295</TotalTime>
  <Words>6339</Words>
  <Application>Microsoft Office PowerPoint</Application>
  <PresentationFormat>寬螢幕</PresentationFormat>
  <Paragraphs>1027</Paragraphs>
  <Slides>38</Slides>
  <Notes>15</Notes>
  <HiddenSlides>0</HiddenSlides>
  <MMClips>0</MMClips>
  <ScaleCrop>false</ScaleCrop>
  <HeadingPairs>
    <vt:vector size="6" baseType="variant">
      <vt:variant>
        <vt:lpstr>使用字型</vt:lpstr>
      </vt:variant>
      <vt:variant>
        <vt:i4>18</vt:i4>
      </vt:variant>
      <vt:variant>
        <vt:lpstr>佈景主題</vt:lpstr>
      </vt:variant>
      <vt:variant>
        <vt:i4>1</vt:i4>
      </vt:variant>
      <vt:variant>
        <vt:lpstr>投影片標題</vt:lpstr>
      </vt:variant>
      <vt:variant>
        <vt:i4>38</vt:i4>
      </vt:variant>
    </vt:vector>
  </HeadingPairs>
  <TitlesOfParts>
    <vt:vector size="57" baseType="lpstr">
      <vt:lpstr>inherit</vt:lpstr>
      <vt:lpstr>lucida grande</vt:lpstr>
      <vt:lpstr>Metronic Pro</vt:lpstr>
      <vt:lpstr>NVIDIA-APAC</vt:lpstr>
      <vt:lpstr>regular_medium</vt:lpstr>
      <vt:lpstr>regular_semibold</vt:lpstr>
      <vt:lpstr>system-ui</vt:lpstr>
      <vt:lpstr>思源黑体 Normal</vt:lpstr>
      <vt:lpstr>微軟正黑體</vt:lpstr>
      <vt:lpstr>微軟正黑體</vt:lpstr>
      <vt:lpstr>Arial</vt:lpstr>
      <vt:lpstr>Arial</vt:lpstr>
      <vt:lpstr>Calibri</vt:lpstr>
      <vt:lpstr>Calibri Light</vt:lpstr>
      <vt:lpstr>Open Sans</vt:lpstr>
      <vt:lpstr>Roboto Condensed</vt:lpstr>
      <vt:lpstr>Source Sans Pro</vt:lpstr>
      <vt:lpstr>Times New Roman</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Christa Lee(李欣樺_Pegatron)</dc:creator>
  <cp:lastModifiedBy>Christa Lee(李欣樺_Pegatron)</cp:lastModifiedBy>
  <cp:revision>429</cp:revision>
  <dcterms:created xsi:type="dcterms:W3CDTF">2023-08-08T02:13:34Z</dcterms:created>
  <dcterms:modified xsi:type="dcterms:W3CDTF">2023-08-18T06:31:55Z</dcterms:modified>
</cp:coreProperties>
</file>